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7" r:id="rId2"/>
    <p:sldId id="269" r:id="rId3"/>
    <p:sldId id="259" r:id="rId4"/>
    <p:sldId id="258" r:id="rId5"/>
    <p:sldId id="260" r:id="rId6"/>
    <p:sldId id="270" r:id="rId7"/>
    <p:sldId id="271" r:id="rId8"/>
    <p:sldId id="272" r:id="rId9"/>
    <p:sldId id="273" r:id="rId10"/>
    <p:sldId id="274" r:id="rId11"/>
    <p:sldId id="275" r:id="rId12"/>
    <p:sldId id="27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1" autoAdjust="0"/>
    <p:restoredTop sz="94906" autoAdjust="0"/>
  </p:normalViewPr>
  <p:slideViewPr>
    <p:cSldViewPr snapToGrid="0">
      <p:cViewPr varScale="1">
        <p:scale>
          <a:sx n="79" d="100"/>
          <a:sy n="79" d="100"/>
        </p:scale>
        <p:origin x="1351"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A7815-72F6-4533-99B5-9CF311A0423D}" type="datetimeFigureOut">
              <a:rPr lang="en-GB" smtClean="0"/>
              <a:t>11/07/2022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C7823-FA6C-4AFE-A962-F04849768C0F}" type="slidenum">
              <a:rPr lang="en-GB" smtClean="0"/>
              <a:t>‹#›</a:t>
            </a:fld>
            <a:endParaRPr lang="en-GB"/>
          </a:p>
        </p:txBody>
      </p:sp>
    </p:spTree>
    <p:extLst>
      <p:ext uri="{BB962C8B-B14F-4D97-AF65-F5344CB8AC3E}">
        <p14:creationId xmlns:p14="http://schemas.microsoft.com/office/powerpoint/2010/main" val="2069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Abstract: </a:t>
            </a:r>
            <a:r>
              <a:rPr lang="en-GB" sz="1200" b="1" i="0" kern="1200" dirty="0">
                <a:solidFill>
                  <a:schemeClr val="tx1"/>
                </a:solidFill>
                <a:effectLst/>
                <a:latin typeface="+mn-lt"/>
                <a:ea typeface="+mn-ea"/>
                <a:cs typeface="+mn-cs"/>
              </a:rPr>
              <a:t>Abstract: </a:t>
            </a:r>
          </a:p>
          <a:p>
            <a:r>
              <a:rPr lang="en-GB" sz="1200" b="0" i="0" kern="1200" dirty="0">
                <a:solidFill>
                  <a:schemeClr val="tx1"/>
                </a:solidFill>
                <a:effectLst/>
                <a:latin typeface="+mn-lt"/>
                <a:ea typeface="+mn-ea"/>
                <a:cs typeface="+mn-cs"/>
              </a:rPr>
              <a:t>A collaborative ecosystem that encompasses the use of open-licensed augmentative and alternative communication (AAC) solutions and systems has the potential to provide positive outcomes for children with severe speech and language difficulties. This has been shown through a project that highlighted the willingness to provide a considerable amount of teamwork and participation of families and carers involving 124 children with complex communication needs across three Eastern European countries. Participation was based around a UNICEF hub in each capital city. The hub provided support for small groups of AAC experts sharing their knowledge with limited resources and widely varying groups of other professionals, families and carers of potential AAC users. Initial face to face training sessions provided introductory sessions to open licensed AAC solutions and systems. These sessions were backed up by ‘anytime’ access to an open licensed eLearning platform containing freely adaptable interactive AAC online training resources to be translated into modules by participants in each country. The level of content was based on the first three levels of the European Qualifications Framework. There followed the development of pictographic symbol sets to enhance the localization of already available sets suitable for children. Cultural, linguistic, and social settings were catered for within the open-source </a:t>
            </a:r>
            <a:r>
              <a:rPr lang="en-GB" sz="1200" b="0" i="0" kern="1200" dirty="0" err="1">
                <a:solidFill>
                  <a:schemeClr val="tx1"/>
                </a:solidFill>
                <a:effectLst/>
                <a:latin typeface="+mn-lt"/>
                <a:ea typeface="+mn-ea"/>
                <a:cs typeface="+mn-cs"/>
              </a:rPr>
              <a:t>Cboard</a:t>
            </a:r>
            <a:r>
              <a:rPr lang="en-GB" sz="1200" b="0" i="0" kern="1200" dirty="0">
                <a:solidFill>
                  <a:schemeClr val="tx1"/>
                </a:solidFill>
                <a:effectLst/>
                <a:latin typeface="+mn-lt"/>
                <a:ea typeface="+mn-ea"/>
                <a:cs typeface="+mn-cs"/>
              </a:rPr>
              <a:t> communication app using translated symbol vocabularies and text to speech on an Android tablet. A paper-based board building and symbol creation system, as part of a web-based multilingual symbol repository, provided the ability to make alternative communication boards. Feedback and formal evaluations provided by parents, carers and professionals showed that the benefits to the children were not just in AAC use, but also in their social competency levels, self-esteem and adaptability. Final recommendations included the need for more training to illustrate the benefits of early intervention for those with complex communication needs and to enable more disabled children from hard to reach socio-economic and geographically isolated groups to access cost-effective AAC solutions and systems.</a:t>
            </a:r>
          </a:p>
          <a:p>
            <a:r>
              <a:rPr lang="en-GB" sz="1200" b="1" i="0" kern="1200" dirty="0">
                <a:solidFill>
                  <a:schemeClr val="tx1"/>
                </a:solidFill>
                <a:effectLst/>
                <a:latin typeface="+mn-lt"/>
                <a:ea typeface="+mn-ea"/>
                <a:cs typeface="+mn-cs"/>
              </a:rPr>
              <a:t>Keywords: </a:t>
            </a:r>
          </a:p>
          <a:p>
            <a:r>
              <a:rPr lang="en-GB" sz="1200" b="0" i="0" kern="1200" dirty="0">
                <a:solidFill>
                  <a:schemeClr val="tx1"/>
                </a:solidFill>
                <a:effectLst/>
                <a:latin typeface="+mn-lt"/>
                <a:ea typeface="+mn-ea"/>
                <a:cs typeface="+mn-cs"/>
              </a:rPr>
              <a:t>open license, AAC, Augmentative and Alternative Communication, disability, symbols, assistive technology, participatory. PIADS</a:t>
            </a:r>
          </a:p>
          <a:p>
            <a:endParaRPr lang="en-GB" b="1" dirty="0"/>
          </a:p>
        </p:txBody>
      </p:sp>
      <p:sp>
        <p:nvSpPr>
          <p:cNvPr id="4" name="Slide Number Placeholder 3"/>
          <p:cNvSpPr>
            <a:spLocks noGrp="1"/>
          </p:cNvSpPr>
          <p:nvPr>
            <p:ph type="sldNum" sz="quarter" idx="5"/>
          </p:nvPr>
        </p:nvSpPr>
        <p:spPr/>
        <p:txBody>
          <a:bodyPr/>
          <a:lstStyle/>
          <a:p>
            <a:fld id="{E87C7823-FA6C-4AFE-A962-F04849768C0F}" type="slidenum">
              <a:rPr lang="en-GB" smtClean="0"/>
              <a:t>1</a:t>
            </a:fld>
            <a:endParaRPr lang="en-GB"/>
          </a:p>
        </p:txBody>
      </p:sp>
    </p:spTree>
    <p:extLst>
      <p:ext uri="{BB962C8B-B14F-4D97-AF65-F5344CB8AC3E}">
        <p14:creationId xmlns:p14="http://schemas.microsoft.com/office/powerpoint/2010/main" val="96085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7823-FA6C-4AFE-A962-F04849768C0F}" type="slidenum">
              <a:rPr lang="en-GB" smtClean="0"/>
              <a:t>2</a:t>
            </a:fld>
            <a:endParaRPr lang="en-GB"/>
          </a:p>
        </p:txBody>
      </p:sp>
    </p:spTree>
    <p:extLst>
      <p:ext uri="{BB962C8B-B14F-4D97-AF65-F5344CB8AC3E}">
        <p14:creationId xmlns:p14="http://schemas.microsoft.com/office/powerpoint/2010/main" val="193720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7823-FA6C-4AFE-A962-F04849768C0F}" type="slidenum">
              <a:rPr lang="en-GB" smtClean="0"/>
              <a:t>4</a:t>
            </a:fld>
            <a:endParaRPr lang="en-GB"/>
          </a:p>
        </p:txBody>
      </p:sp>
    </p:spTree>
    <p:extLst>
      <p:ext uri="{BB962C8B-B14F-4D97-AF65-F5344CB8AC3E}">
        <p14:creationId xmlns:p14="http://schemas.microsoft.com/office/powerpoint/2010/main" val="281694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13BC3-CED9-6E4D-9C5D-334386B9E8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80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7823-FA6C-4AFE-A962-F04849768C0F}" type="slidenum">
              <a:rPr lang="en-GB" smtClean="0"/>
              <a:t>6</a:t>
            </a:fld>
            <a:endParaRPr lang="en-GB"/>
          </a:p>
        </p:txBody>
      </p:sp>
    </p:spTree>
    <p:extLst>
      <p:ext uri="{BB962C8B-B14F-4D97-AF65-F5344CB8AC3E}">
        <p14:creationId xmlns:p14="http://schemas.microsoft.com/office/powerpoint/2010/main" val="360439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7823-FA6C-4AFE-A962-F04849768C0F}" type="slidenum">
              <a:rPr lang="en-GB" smtClean="0"/>
              <a:t>10</a:t>
            </a:fld>
            <a:endParaRPr lang="en-GB"/>
          </a:p>
        </p:txBody>
      </p:sp>
    </p:spTree>
    <p:extLst>
      <p:ext uri="{BB962C8B-B14F-4D97-AF65-F5344CB8AC3E}">
        <p14:creationId xmlns:p14="http://schemas.microsoft.com/office/powerpoint/2010/main" val="9858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7823-FA6C-4AFE-A962-F04849768C0F}" type="slidenum">
              <a:rPr lang="en-GB" smtClean="0"/>
              <a:t>11</a:t>
            </a:fld>
            <a:endParaRPr lang="en-GB"/>
          </a:p>
        </p:txBody>
      </p:sp>
    </p:spTree>
    <p:extLst>
      <p:ext uri="{BB962C8B-B14F-4D97-AF65-F5344CB8AC3E}">
        <p14:creationId xmlns:p14="http://schemas.microsoft.com/office/powerpoint/2010/main" val="227682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526" y="4685632"/>
            <a:ext cx="4244474" cy="1247274"/>
          </a:xfrm>
        </p:spPr>
        <p:txBody>
          <a:bodyPr/>
          <a:lstStyle>
            <a:lvl1pPr marL="0" indent="0" algn="l">
              <a:buNone/>
              <a:defRPr>
                <a:solidFill>
                  <a:srgbClr val="206E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27526" y="2710281"/>
            <a:ext cx="4244474" cy="1888456"/>
          </a:xfrm>
        </p:spPr>
        <p:txBody>
          <a:bodyPr anchor="b" anchorCtr="0"/>
          <a:lstStyle>
            <a:lvl1pPr algn="l">
              <a:defRPr b="1">
                <a:solidFill>
                  <a:srgbClr val="C33026"/>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953" y="148849"/>
            <a:ext cx="2353093" cy="2353093"/>
          </a:xfrm>
          <a:prstGeom prst="rect">
            <a:avLst/>
          </a:prstGeom>
        </p:spPr>
      </p:pic>
    </p:spTree>
    <p:extLst>
      <p:ext uri="{BB962C8B-B14F-4D97-AF65-F5344CB8AC3E}">
        <p14:creationId xmlns:p14="http://schemas.microsoft.com/office/powerpoint/2010/main" val="197311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13644" cy="1300163"/>
          </a:xfrm>
          <a:prstGeom prst="rect">
            <a:avLst/>
          </a:prstGeom>
          <a:solidFill>
            <a:srgbClr val="206EB5"/>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4246" y="5828632"/>
            <a:ext cx="969398" cy="969398"/>
          </a:xfrm>
          <a:prstGeom prst="rect">
            <a:avLst/>
          </a:prstGeom>
        </p:spPr>
      </p:pic>
      <p:sp>
        <p:nvSpPr>
          <p:cNvPr id="11" name="Rectangle 10"/>
          <p:cNvSpPr/>
          <p:nvPr userDrawn="1"/>
        </p:nvSpPr>
        <p:spPr>
          <a:xfrm>
            <a:off x="8683618" y="0"/>
            <a:ext cx="460382" cy="369332"/>
          </a:xfrm>
          <a:prstGeom prst="rect">
            <a:avLst/>
          </a:prstGeom>
        </p:spPr>
        <p:txBody>
          <a:bodyPr wrap="none">
            <a:spAutoFit/>
          </a:bodyPr>
          <a:lstStyle/>
          <a:p>
            <a:fld id="{4628A73F-2ECA-7A4F-8566-D24DF8A24736}" type="slidenum">
              <a:rPr lang="en-US" sz="1800" b="1" smtClean="0"/>
              <a:pPr/>
              <a:t>‹#›</a:t>
            </a:fld>
            <a:endParaRPr lang="en-GB" dirty="0"/>
          </a:p>
        </p:txBody>
      </p:sp>
    </p:spTree>
    <p:extLst>
      <p:ext uri="{BB962C8B-B14F-4D97-AF65-F5344CB8AC3E}">
        <p14:creationId xmlns:p14="http://schemas.microsoft.com/office/powerpoint/2010/main" val="377018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a:xfrm>
            <a:off x="15178" y="0"/>
            <a:ext cx="9113644" cy="1300163"/>
          </a:xfrm>
          <a:prstGeom prst="rect">
            <a:avLst/>
          </a:prstGeom>
          <a:solidFill>
            <a:srgbClr val="206EB5"/>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1" y="474579"/>
            <a:ext cx="8171744" cy="528638"/>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628945" y="109454"/>
            <a:ext cx="431799" cy="44061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628A73F-2ECA-7A4F-8566-D24DF8A24736}" type="slidenum">
              <a:rPr lang="en-US" sz="1400" b="1" smtClean="0"/>
              <a:pPr algn="r"/>
              <a:t>‹#›</a:t>
            </a:fld>
            <a:endParaRPr lang="en-US" sz="1400" b="1"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4246" y="5828632"/>
            <a:ext cx="969398" cy="969398"/>
          </a:xfrm>
          <a:prstGeom prst="rect">
            <a:avLst/>
          </a:prstGeom>
        </p:spPr>
      </p:pic>
    </p:spTree>
    <p:extLst>
      <p:ext uri="{BB962C8B-B14F-4D97-AF65-F5344CB8AC3E}">
        <p14:creationId xmlns:p14="http://schemas.microsoft.com/office/powerpoint/2010/main" val="2059837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178799" cy="861306"/>
          </a:xfrm>
          <a:prstGeom prst="rect">
            <a:avLst/>
          </a:prstGeom>
        </p:spPr>
        <p:txBody>
          <a:bodyPr vert="horz" lIns="91440" tIns="45720" rIns="91440" bIns="45720" rtlCol="0" anchor="ctr">
            <a:normAutofit/>
          </a:bodyPr>
          <a:lstStyle/>
          <a:p>
            <a:r>
              <a:rPr lang="en-US" dirty="0"/>
              <a:t> title style</a:t>
            </a:r>
          </a:p>
        </p:txBody>
      </p:sp>
      <p:sp>
        <p:nvSpPr>
          <p:cNvPr id="3" name="Text Placeholder 2"/>
          <p:cNvSpPr>
            <a:spLocks noGrp="1"/>
          </p:cNvSpPr>
          <p:nvPr>
            <p:ph type="body" idx="1"/>
          </p:nvPr>
        </p:nvSpPr>
        <p:spPr>
          <a:xfrm>
            <a:off x="457200" y="138147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5829789"/>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Lst>
  <p:txStyles>
    <p:titleStyle>
      <a:lvl1pPr algn="ctr" defTabSz="457200" rtl="0" eaLnBrk="1" latinLnBrk="0" hangingPunct="1">
        <a:spcBef>
          <a:spcPct val="0"/>
        </a:spcBef>
        <a:buNone/>
        <a:defRPr sz="4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rgbClr val="C33026"/>
        </a:buClr>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Clr>
          <a:srgbClr val="009DDC"/>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4987"/>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lobalsymbols.com/knowledge-base"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5704" y="4723428"/>
            <a:ext cx="5077132" cy="762972"/>
          </a:xfrm>
        </p:spPr>
        <p:txBody>
          <a:bodyPr>
            <a:normAutofit fontScale="92500"/>
          </a:bodyPr>
          <a:lstStyle/>
          <a:p>
            <a:r>
              <a:rPr lang="en-US" dirty="0"/>
              <a:t>David Banes and E.A. Draffan</a:t>
            </a:r>
          </a:p>
          <a:p>
            <a:endParaRPr lang="en-US" dirty="0"/>
          </a:p>
          <a:p>
            <a:endParaRPr lang="en-US" dirty="0"/>
          </a:p>
        </p:txBody>
      </p:sp>
      <p:sp>
        <p:nvSpPr>
          <p:cNvPr id="2" name="Title 1"/>
          <p:cNvSpPr>
            <a:spLocks noGrp="1"/>
          </p:cNvSpPr>
          <p:nvPr>
            <p:ph type="ctrTitle"/>
          </p:nvPr>
        </p:nvSpPr>
        <p:spPr>
          <a:xfrm>
            <a:off x="3415704" y="2484772"/>
            <a:ext cx="4244474" cy="1888456"/>
          </a:xfrm>
        </p:spPr>
        <p:txBody>
          <a:bodyPr>
            <a:normAutofit fontScale="90000"/>
          </a:bodyPr>
          <a:lstStyle/>
          <a:p>
            <a:r>
              <a:rPr lang="en-GB" b="0" dirty="0"/>
              <a:t>Open Licensed AAC in a Collaborative Ecosystem</a:t>
            </a:r>
            <a:endParaRPr lang="en-US" dirty="0"/>
          </a:p>
        </p:txBody>
      </p:sp>
      <p:sp>
        <p:nvSpPr>
          <p:cNvPr id="4" name="TextBox 3">
            <a:extLst>
              <a:ext uri="{FF2B5EF4-FFF2-40B4-BE49-F238E27FC236}">
                <a16:creationId xmlns:a16="http://schemas.microsoft.com/office/drawing/2014/main" id="{38455F26-9BA7-49BC-811C-ACA11BBE3AFC}"/>
              </a:ext>
            </a:extLst>
          </p:cNvPr>
          <p:cNvSpPr txBox="1"/>
          <p:nvPr/>
        </p:nvSpPr>
        <p:spPr>
          <a:xfrm>
            <a:off x="487680" y="5974080"/>
            <a:ext cx="4358565" cy="800219"/>
          </a:xfrm>
          <a:prstGeom prst="rect">
            <a:avLst/>
          </a:prstGeom>
          <a:noFill/>
        </p:spPr>
        <p:txBody>
          <a:bodyPr wrap="none" rtlCol="0">
            <a:spAutoFit/>
          </a:bodyPr>
          <a:lstStyle/>
          <a:p>
            <a:r>
              <a:rPr lang="en-US" sz="2800" b="1" dirty="0">
                <a:solidFill>
                  <a:schemeClr val="tx2">
                    <a:lumMod val="60000"/>
                    <a:lumOff val="40000"/>
                  </a:schemeClr>
                </a:solidFill>
              </a:rPr>
              <a:t>https://globalsymbols.com/</a:t>
            </a:r>
          </a:p>
          <a:p>
            <a:endParaRPr lang="en-GB" dirty="0"/>
          </a:p>
        </p:txBody>
      </p:sp>
    </p:spTree>
    <p:extLst>
      <p:ext uri="{BB962C8B-B14F-4D97-AF65-F5344CB8AC3E}">
        <p14:creationId xmlns:p14="http://schemas.microsoft.com/office/powerpoint/2010/main" val="307944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8710-8D47-403B-A9C2-AEA6ADE4E90A}"/>
              </a:ext>
            </a:extLst>
          </p:cNvPr>
          <p:cNvSpPr>
            <a:spLocks noGrp="1"/>
          </p:cNvSpPr>
          <p:nvPr>
            <p:ph type="title"/>
          </p:nvPr>
        </p:nvSpPr>
        <p:spPr/>
        <p:txBody>
          <a:bodyPr>
            <a:normAutofit fontScale="90000"/>
          </a:bodyPr>
          <a:lstStyle/>
          <a:p>
            <a:r>
              <a:rPr lang="en-GB" b="0" dirty="0"/>
              <a:t>AAC Application Use</a:t>
            </a:r>
            <a:endParaRPr lang="en-GB" dirty="0"/>
          </a:p>
        </p:txBody>
      </p:sp>
      <p:sp>
        <p:nvSpPr>
          <p:cNvPr id="3" name="Content Placeholder 2">
            <a:extLst>
              <a:ext uri="{FF2B5EF4-FFF2-40B4-BE49-F238E27FC236}">
                <a16:creationId xmlns:a16="http://schemas.microsoft.com/office/drawing/2014/main" id="{E922E2FE-1677-402B-8CAE-78C463612CE6}"/>
              </a:ext>
            </a:extLst>
          </p:cNvPr>
          <p:cNvSpPr>
            <a:spLocks noGrp="1"/>
          </p:cNvSpPr>
          <p:nvPr>
            <p:ph idx="1"/>
          </p:nvPr>
        </p:nvSpPr>
        <p:spPr>
          <a:xfrm>
            <a:off x="320040" y="1424540"/>
            <a:ext cx="8229600" cy="5433460"/>
          </a:xfrm>
        </p:spPr>
        <p:txBody>
          <a:bodyPr>
            <a:normAutofit fontScale="92500"/>
          </a:bodyPr>
          <a:lstStyle/>
          <a:p>
            <a:r>
              <a:rPr lang="en-GB" b="0" dirty="0"/>
              <a:t>Introduction to </a:t>
            </a:r>
            <a:r>
              <a:rPr lang="en-GB" b="0" dirty="0" err="1"/>
              <a:t>Cboard</a:t>
            </a:r>
            <a:endParaRPr lang="en-GB" b="0" dirty="0"/>
          </a:p>
          <a:p>
            <a:r>
              <a:rPr lang="en-GB" b="0" dirty="0"/>
              <a:t>Text to speech solutions and different languages</a:t>
            </a:r>
          </a:p>
          <a:p>
            <a:r>
              <a:rPr lang="en-GB" b="0" dirty="0"/>
              <a:t>Interface localisation where translations are needed.</a:t>
            </a:r>
          </a:p>
          <a:p>
            <a:r>
              <a:rPr lang="en-GB" b="0" dirty="0"/>
              <a:t>Establishing local testing processes – AAC Forum providing feedback and evaluation as ongoing </a:t>
            </a:r>
          </a:p>
          <a:p>
            <a:pPr marL="0" indent="0">
              <a:buNone/>
            </a:pPr>
            <a:r>
              <a:rPr lang="en-GB" b="0" dirty="0"/>
              <a:t>processes - Surveys &amp; </a:t>
            </a:r>
          </a:p>
          <a:p>
            <a:pPr marL="0" indent="0">
              <a:buNone/>
            </a:pPr>
            <a:r>
              <a:rPr lang="en-GB" b="0" dirty="0"/>
              <a:t>Psychosocial Impact of </a:t>
            </a:r>
          </a:p>
          <a:p>
            <a:pPr marL="0" indent="0">
              <a:buNone/>
            </a:pPr>
            <a:r>
              <a:rPr lang="en-GB" b="0" dirty="0"/>
              <a:t>Assistive Devices Scale (PIADS)</a:t>
            </a:r>
          </a:p>
          <a:p>
            <a:pPr marL="0" indent="0">
              <a:buNone/>
            </a:pPr>
            <a:endParaRPr lang="en-GB" b="0" dirty="0"/>
          </a:p>
        </p:txBody>
      </p:sp>
      <p:pic>
        <p:nvPicPr>
          <p:cNvPr id="7170" name="Picture 2" descr="cboard">
            <a:extLst>
              <a:ext uri="{FF2B5EF4-FFF2-40B4-BE49-F238E27FC236}">
                <a16:creationId xmlns:a16="http://schemas.microsoft.com/office/drawing/2014/main" id="{DC7D1D2C-86FA-449C-BCAE-E7540FC156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666" y="4671060"/>
            <a:ext cx="3887893" cy="218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8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FECC-8201-48EF-951D-C76E0D63E958}"/>
              </a:ext>
            </a:extLst>
          </p:cNvPr>
          <p:cNvSpPr>
            <a:spLocks noGrp="1"/>
          </p:cNvSpPr>
          <p:nvPr>
            <p:ph type="title"/>
          </p:nvPr>
        </p:nvSpPr>
        <p:spPr/>
        <p:txBody>
          <a:bodyPr>
            <a:normAutofit fontScale="90000"/>
          </a:bodyPr>
          <a:lstStyle/>
          <a:p>
            <a:r>
              <a:rPr lang="en-GB" b="0" dirty="0"/>
              <a:t>Supporting Families</a:t>
            </a:r>
            <a:endParaRPr lang="en-GB" dirty="0"/>
          </a:p>
        </p:txBody>
      </p:sp>
      <p:sp>
        <p:nvSpPr>
          <p:cNvPr id="3" name="Content Placeholder 2">
            <a:extLst>
              <a:ext uri="{FF2B5EF4-FFF2-40B4-BE49-F238E27FC236}">
                <a16:creationId xmlns:a16="http://schemas.microsoft.com/office/drawing/2014/main" id="{C13FF897-5E85-40D4-A800-A432CA8F78D5}"/>
              </a:ext>
            </a:extLst>
          </p:cNvPr>
          <p:cNvSpPr>
            <a:spLocks noGrp="1"/>
          </p:cNvSpPr>
          <p:nvPr>
            <p:ph idx="1"/>
          </p:nvPr>
        </p:nvSpPr>
        <p:spPr/>
        <p:txBody>
          <a:bodyPr/>
          <a:lstStyle/>
          <a:p>
            <a:r>
              <a:rPr lang="en-GB" b="0" dirty="0"/>
              <a:t>Understanding needs of families and carers</a:t>
            </a:r>
          </a:p>
          <a:p>
            <a:r>
              <a:rPr lang="en-GB" b="0" dirty="0"/>
              <a:t>Early </a:t>
            </a:r>
            <a:r>
              <a:rPr lang="en-GB" sz="3000" b="0" dirty="0"/>
              <a:t>intervention</a:t>
            </a:r>
            <a:r>
              <a:rPr lang="en-GB" b="0" dirty="0"/>
              <a:t> strategies at home</a:t>
            </a:r>
          </a:p>
          <a:p>
            <a:r>
              <a:rPr lang="en-GB" b="0" dirty="0"/>
              <a:t>Family and carer involvement – Plan for progression</a:t>
            </a:r>
          </a:p>
        </p:txBody>
      </p:sp>
      <p:pic>
        <p:nvPicPr>
          <p:cNvPr id="8193" name="Picture 1" descr="Bojana and her sister Marija">
            <a:extLst>
              <a:ext uri="{FF2B5EF4-FFF2-40B4-BE49-F238E27FC236}">
                <a16:creationId xmlns:a16="http://schemas.microsoft.com/office/drawing/2014/main" id="{CCEC5A15-679B-46A3-A691-61E8DB5317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540" y="3142867"/>
            <a:ext cx="4579620" cy="3053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431012F-1015-4839-A1EC-1EA493A70314}"/>
              </a:ext>
            </a:extLst>
          </p:cNvPr>
          <p:cNvSpPr>
            <a:spLocks noChangeArrowheads="1"/>
          </p:cNvSpPr>
          <p:nvPr/>
        </p:nvSpPr>
        <p:spPr bwMode="auto">
          <a:xfrm>
            <a:off x="457200" y="6303800"/>
            <a:ext cx="78790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lumMod val="95000"/>
                    <a:lumOff val="5000"/>
                  </a:schemeClr>
                </a:solidFill>
                <a:effectLst/>
                <a:ea typeface="Roboto"/>
              </a:rPr>
              <a:t>Thanks to UNICEF Montenegro / </a:t>
            </a:r>
            <a:r>
              <a:rPr kumimoji="0" lang="en-US" altLang="en-US" sz="900" b="1" i="0" u="none" strike="noStrike" cap="none" normalizeH="0" baseline="0" dirty="0" err="1">
                <a:ln>
                  <a:noFill/>
                </a:ln>
                <a:solidFill>
                  <a:schemeClr val="tx1">
                    <a:lumMod val="95000"/>
                    <a:lumOff val="5000"/>
                  </a:schemeClr>
                </a:solidFill>
                <a:effectLst/>
                <a:ea typeface="Roboto"/>
              </a:rPr>
              <a:t>Duško</a:t>
            </a:r>
            <a:r>
              <a:rPr kumimoji="0" lang="en-US" altLang="en-US" sz="900" b="1" i="0" u="none" strike="noStrike" cap="none" normalizeH="0" baseline="0" dirty="0">
                <a:ln>
                  <a:noFill/>
                </a:ln>
                <a:solidFill>
                  <a:schemeClr val="tx1">
                    <a:lumMod val="95000"/>
                    <a:lumOff val="5000"/>
                  </a:schemeClr>
                </a:solidFill>
                <a:effectLst/>
                <a:ea typeface="Roboto"/>
              </a:rPr>
              <a:t> </a:t>
            </a:r>
            <a:r>
              <a:rPr kumimoji="0" lang="en-US" altLang="en-US" sz="900" b="1" i="0" u="none" strike="noStrike" cap="none" normalizeH="0" baseline="0" dirty="0" err="1">
                <a:ln>
                  <a:noFill/>
                </a:ln>
                <a:solidFill>
                  <a:schemeClr val="tx1">
                    <a:lumMod val="95000"/>
                    <a:lumOff val="5000"/>
                  </a:schemeClr>
                </a:solidFill>
                <a:effectLst/>
                <a:ea typeface="Roboto"/>
              </a:rPr>
              <a:t>Miljanić</a:t>
            </a:r>
            <a:r>
              <a:rPr kumimoji="0" lang="en-US" altLang="en-US" sz="900" b="1" i="0" u="none" strike="noStrike" cap="none" normalizeH="0" baseline="0" dirty="0">
                <a:ln>
                  <a:noFill/>
                </a:ln>
                <a:solidFill>
                  <a:schemeClr val="tx1">
                    <a:lumMod val="95000"/>
                    <a:lumOff val="5000"/>
                  </a:schemeClr>
                </a:solidFill>
                <a:effectLst/>
                <a:ea typeface="Roboto"/>
              </a:rPr>
              <a:t> / 2020    </a:t>
            </a:r>
            <a:r>
              <a:rPr kumimoji="0" lang="en-US" altLang="en-US" sz="1100" b="1" i="1" u="none" strike="noStrike" cap="none" normalizeH="0" baseline="0" dirty="0">
                <a:ln>
                  <a:noFill/>
                </a:ln>
                <a:solidFill>
                  <a:schemeClr val="tx1">
                    <a:lumMod val="95000"/>
                    <a:lumOff val="5000"/>
                  </a:schemeClr>
                </a:solidFill>
                <a:effectLst/>
                <a:ea typeface="Roboto"/>
              </a:rPr>
              <a:t>Bojana and her sister </a:t>
            </a:r>
            <a:r>
              <a:rPr kumimoji="0" lang="en-US" altLang="en-US" sz="1100" b="1" i="1" u="none" strike="noStrike" cap="none" normalizeH="0" baseline="0" dirty="0" err="1">
                <a:ln>
                  <a:noFill/>
                </a:ln>
                <a:solidFill>
                  <a:schemeClr val="tx1">
                    <a:lumMod val="95000"/>
                    <a:lumOff val="5000"/>
                  </a:schemeClr>
                </a:solidFill>
                <a:effectLst/>
                <a:ea typeface="Roboto"/>
              </a:rPr>
              <a:t>Marija</a:t>
            </a:r>
            <a:r>
              <a:rPr kumimoji="0" lang="en-US" altLang="en-US" sz="1100" b="1" i="1" u="none" strike="noStrike" cap="none" normalizeH="0" baseline="0" dirty="0">
                <a:ln>
                  <a:noFill/>
                </a:ln>
                <a:solidFill>
                  <a:schemeClr val="tx1">
                    <a:lumMod val="95000"/>
                    <a:lumOff val="5000"/>
                  </a:schemeClr>
                </a:solidFill>
                <a:effectLst/>
                <a:ea typeface="Roboto"/>
              </a:rPr>
              <a:t> using C-board application which makes communication easier for children with disabilities, in Cetinje, in July 2020.</a:t>
            </a:r>
            <a:endParaRPr kumimoji="0" lang="en-US" altLang="en-US" sz="1800" b="1" i="0" u="none" strike="noStrike" cap="none" normalizeH="0" baseline="0" dirty="0">
              <a:ln>
                <a:noFill/>
              </a:ln>
              <a:solidFill>
                <a:schemeClr val="tx1">
                  <a:lumMod val="95000"/>
                  <a:lumOff val="5000"/>
                </a:schemeClr>
              </a:solidFill>
              <a:effectLst/>
            </a:endParaRPr>
          </a:p>
        </p:txBody>
      </p:sp>
    </p:spTree>
    <p:extLst>
      <p:ext uri="{BB962C8B-B14F-4D97-AF65-F5344CB8AC3E}">
        <p14:creationId xmlns:p14="http://schemas.microsoft.com/office/powerpoint/2010/main" val="322137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0E8-8674-480E-ADF6-CB58F67346C3}"/>
              </a:ext>
            </a:extLst>
          </p:cNvPr>
          <p:cNvSpPr>
            <a:spLocks noGrp="1"/>
          </p:cNvSpPr>
          <p:nvPr>
            <p:ph type="title"/>
          </p:nvPr>
        </p:nvSpPr>
        <p:spPr/>
        <p:txBody>
          <a:bodyPr>
            <a:normAutofit fontScale="90000"/>
          </a:bodyPr>
          <a:lstStyle/>
          <a:p>
            <a:r>
              <a:rPr lang="en-GB" b="0" dirty="0"/>
              <a:t>Appreciating Long Term Results</a:t>
            </a:r>
            <a:endParaRPr lang="en-GB" dirty="0"/>
          </a:p>
        </p:txBody>
      </p:sp>
      <p:sp>
        <p:nvSpPr>
          <p:cNvPr id="3" name="Content Placeholder 2">
            <a:extLst>
              <a:ext uri="{FF2B5EF4-FFF2-40B4-BE49-F238E27FC236}">
                <a16:creationId xmlns:a16="http://schemas.microsoft.com/office/drawing/2014/main" id="{832B6F00-00AA-4F4B-9878-ED0CCCFC8712}"/>
              </a:ext>
            </a:extLst>
          </p:cNvPr>
          <p:cNvSpPr>
            <a:spLocks noGrp="1"/>
          </p:cNvSpPr>
          <p:nvPr>
            <p:ph idx="1"/>
          </p:nvPr>
        </p:nvSpPr>
        <p:spPr>
          <a:xfrm>
            <a:off x="60960" y="1363580"/>
            <a:ext cx="9083040" cy="5494420"/>
          </a:xfrm>
          <a:solidFill>
            <a:schemeClr val="bg1"/>
          </a:solidFill>
        </p:spPr>
        <p:txBody>
          <a:bodyPr>
            <a:noAutofit/>
          </a:bodyPr>
          <a:lstStyle/>
          <a:p>
            <a:pPr marL="0" indent="0">
              <a:buNone/>
            </a:pPr>
            <a:r>
              <a:rPr lang="en-GB" sz="2400" b="0" dirty="0"/>
              <a:t>Countries involved with the UNICEF “A Voice for Every Child” programme after two years results included:</a:t>
            </a:r>
          </a:p>
          <a:p>
            <a:pPr lvl="1"/>
            <a:r>
              <a:rPr lang="en-GB" sz="2000" b="0" dirty="0"/>
              <a:t>Increased awareness on the value of AAC/AT</a:t>
            </a:r>
          </a:p>
          <a:p>
            <a:pPr lvl="1"/>
            <a:r>
              <a:rPr lang="en-GB" sz="2000" b="0" dirty="0"/>
              <a:t>Strengthened national coalitions for AAC/AT to support use and availability of affordable AAC solutions</a:t>
            </a:r>
          </a:p>
          <a:p>
            <a:pPr lvl="1"/>
            <a:r>
              <a:rPr lang="en-GB" sz="2000" b="0" dirty="0"/>
              <a:t>Strengthened collaboration between global and national experts and universities</a:t>
            </a:r>
          </a:p>
          <a:p>
            <a:pPr lvl="1"/>
            <a:r>
              <a:rPr lang="en-GB" sz="2000" b="0" dirty="0"/>
              <a:t>University courses and continuous professional development opportunities related to AAC AT available</a:t>
            </a:r>
          </a:p>
          <a:p>
            <a:pPr lvl="1"/>
            <a:r>
              <a:rPr lang="en-GB" sz="2000" b="0" dirty="0"/>
              <a:t>National resource </a:t>
            </a:r>
            <a:r>
              <a:rPr lang="en-GB" sz="2000" b="0" dirty="0" err="1"/>
              <a:t>centers</a:t>
            </a:r>
            <a:r>
              <a:rPr lang="en-GB" sz="2000" b="0" dirty="0"/>
              <a:t> for AAC AT support</a:t>
            </a:r>
          </a:p>
          <a:p>
            <a:pPr lvl="1"/>
            <a:r>
              <a:rPr lang="en-GB" sz="2000" b="0" dirty="0"/>
              <a:t>Professionals (preschool teachers, psychologists, speech and language specialists) use modern methods and means in line with the social model of disability</a:t>
            </a:r>
          </a:p>
          <a:p>
            <a:pPr lvl="1"/>
            <a:r>
              <a:rPr lang="en-GB" sz="2000" b="0" dirty="0" err="1"/>
              <a:t>Centers</a:t>
            </a:r>
            <a:r>
              <a:rPr lang="en-GB" sz="2000" b="0" dirty="0"/>
              <a:t> of excellence support national design and development of AT solutions</a:t>
            </a:r>
          </a:p>
          <a:p>
            <a:pPr lvl="1"/>
            <a:r>
              <a:rPr lang="en-GB" sz="2000" b="0" dirty="0"/>
              <a:t>Markets shaped to improve accessibility and affordability of AT solutions</a:t>
            </a:r>
          </a:p>
        </p:txBody>
      </p:sp>
    </p:spTree>
    <p:extLst>
      <p:ext uri="{BB962C8B-B14F-4D97-AF65-F5344CB8AC3E}">
        <p14:creationId xmlns:p14="http://schemas.microsoft.com/office/powerpoint/2010/main" val="167822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ank you for giving us time to chat">
            <a:extLst>
              <a:ext uri="{FF2B5EF4-FFF2-40B4-BE49-F238E27FC236}">
                <a16:creationId xmlns:a16="http://schemas.microsoft.com/office/drawing/2014/main" id="{951E569E-D2D8-43CA-8180-FE87445F63AA}"/>
              </a:ext>
            </a:extLst>
          </p:cNvPr>
          <p:cNvPicPr>
            <a:picLocks noChangeAspect="1"/>
          </p:cNvPicPr>
          <p:nvPr/>
        </p:nvPicPr>
        <p:blipFill>
          <a:blip r:embed="rId2"/>
          <a:stretch>
            <a:fillRect/>
          </a:stretch>
        </p:blipFill>
        <p:spPr>
          <a:xfrm>
            <a:off x="0" y="3272857"/>
            <a:ext cx="9144000" cy="1952385"/>
          </a:xfrm>
          <a:prstGeom prst="rect">
            <a:avLst/>
          </a:prstGeom>
        </p:spPr>
      </p:pic>
      <p:sp>
        <p:nvSpPr>
          <p:cNvPr id="2" name="Title 1"/>
          <p:cNvSpPr>
            <a:spLocks noGrp="1"/>
          </p:cNvSpPr>
          <p:nvPr>
            <p:ph type="ctrTitle"/>
          </p:nvPr>
        </p:nvSpPr>
        <p:spPr>
          <a:xfrm>
            <a:off x="3535546" y="1384401"/>
            <a:ext cx="4244474" cy="1888456"/>
          </a:xfrm>
        </p:spPr>
        <p:txBody>
          <a:bodyPr/>
          <a:lstStyle/>
          <a:p>
            <a:r>
              <a:rPr lang="en-GB" dirty="0"/>
              <a:t>Thank you </a:t>
            </a:r>
            <a:br>
              <a:rPr lang="en-GB" dirty="0"/>
            </a:br>
            <a:endParaRPr lang="en-GB" dirty="0"/>
          </a:p>
        </p:txBody>
      </p:sp>
      <p:sp>
        <p:nvSpPr>
          <p:cNvPr id="7" name="Rectangle 6">
            <a:extLst>
              <a:ext uri="{FF2B5EF4-FFF2-40B4-BE49-F238E27FC236}">
                <a16:creationId xmlns:a16="http://schemas.microsoft.com/office/drawing/2014/main" id="{1D68EDFB-835A-4287-A5B4-B8A2D46073AC}"/>
              </a:ext>
            </a:extLst>
          </p:cNvPr>
          <p:cNvSpPr/>
          <p:nvPr/>
        </p:nvSpPr>
        <p:spPr>
          <a:xfrm>
            <a:off x="235527" y="2787501"/>
            <a:ext cx="8804564" cy="3970318"/>
          </a:xfrm>
          <a:prstGeom prst="rect">
            <a:avLst/>
          </a:prstGeom>
        </p:spPr>
        <p:txBody>
          <a:bodyPr wrap="square">
            <a:spAutoFit/>
          </a:bodyPr>
          <a:lstStyle/>
          <a:p>
            <a:r>
              <a:rPr lang="en-GB" sz="2800" dirty="0"/>
              <a:t>David Banes and E.A. Draffan</a:t>
            </a:r>
          </a:p>
          <a:p>
            <a:endParaRPr lang="en-GB" sz="2800" dirty="0"/>
          </a:p>
          <a:p>
            <a:pPr marL="25400" indent="0">
              <a:buNone/>
            </a:pPr>
            <a:endParaRPr lang="en-GB" sz="2800" dirty="0"/>
          </a:p>
          <a:p>
            <a:endParaRPr lang="en-GB" sz="2800" dirty="0"/>
          </a:p>
          <a:p>
            <a:pPr marL="25400" indent="0">
              <a:buNone/>
            </a:pPr>
            <a:endParaRPr lang="en-GB" sz="2800" dirty="0"/>
          </a:p>
          <a:p>
            <a:pPr marL="25400" indent="0" algn="ctr">
              <a:buNone/>
            </a:pPr>
            <a:r>
              <a:rPr lang="en-GB" sz="2800" dirty="0">
                <a:hlinkClick r:id="rId3"/>
              </a:rPr>
              <a:t>https://globalsymbols.com/knowledge-base</a:t>
            </a:r>
            <a:endParaRPr lang="en-GB" sz="2800" dirty="0"/>
          </a:p>
          <a:p>
            <a:pPr marL="25400" indent="0" algn="ctr">
              <a:buNone/>
            </a:pPr>
            <a:r>
              <a:rPr lang="en-GB" sz="2800" dirty="0"/>
              <a:t>Thank you also to UNICEF, colleagues and participants in Croatia, Serbia and Montenegro, plus symbol developers including  ARASAAC, </a:t>
            </a:r>
            <a:r>
              <a:rPr lang="en-GB" sz="2800" dirty="0" err="1"/>
              <a:t>Tawasol</a:t>
            </a:r>
            <a:r>
              <a:rPr lang="en-GB" sz="2800" dirty="0"/>
              <a:t>, Mulberry, </a:t>
            </a:r>
            <a:r>
              <a:rPr lang="en-GB" sz="2800" dirty="0" err="1"/>
              <a:t>Jellow</a:t>
            </a:r>
            <a:r>
              <a:rPr lang="en-GB" sz="2800" dirty="0"/>
              <a:t> and Sclera.</a:t>
            </a:r>
          </a:p>
        </p:txBody>
      </p:sp>
    </p:spTree>
    <p:extLst>
      <p:ext uri="{BB962C8B-B14F-4D97-AF65-F5344CB8AC3E}">
        <p14:creationId xmlns:p14="http://schemas.microsoft.com/office/powerpoint/2010/main" val="158339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UNICEF</a:t>
            </a:r>
            <a:r>
              <a:rPr lang="en-GB" b="0" dirty="0"/>
              <a:t> Regional Office for Europe and Central Asia (</a:t>
            </a:r>
            <a:r>
              <a:rPr lang="en-GB" dirty="0"/>
              <a:t>ECARO</a:t>
            </a:r>
            <a:r>
              <a:rPr lang="en-GB" b="0" dirty="0"/>
              <a:t>) - Background</a:t>
            </a:r>
            <a:endParaRPr lang="en-GB" dirty="0"/>
          </a:p>
        </p:txBody>
      </p:sp>
      <p:sp>
        <p:nvSpPr>
          <p:cNvPr id="5" name="Content Placeholder 4"/>
          <p:cNvSpPr>
            <a:spLocks noGrp="1"/>
          </p:cNvSpPr>
          <p:nvPr>
            <p:ph sz="half" idx="1"/>
          </p:nvPr>
        </p:nvSpPr>
        <p:spPr>
          <a:xfrm>
            <a:off x="288235" y="1825625"/>
            <a:ext cx="4207565" cy="4883288"/>
          </a:xfrm>
        </p:spPr>
        <p:txBody>
          <a:bodyPr>
            <a:normAutofit fontScale="55000" lnSpcReduction="20000"/>
          </a:bodyPr>
          <a:lstStyle/>
          <a:p>
            <a:pPr marL="0" indent="0">
              <a:buNone/>
            </a:pPr>
            <a:r>
              <a:rPr lang="en-GB" sz="5100" dirty="0"/>
              <a:t>Relevance of AAC</a:t>
            </a:r>
          </a:p>
          <a:p>
            <a:pPr marL="228600" indent="-228600"/>
            <a:r>
              <a:rPr lang="en-US" sz="3800" b="0" dirty="0"/>
              <a:t>Out of 240 million children with disabilities in the world, 20 million have </a:t>
            </a:r>
            <a:r>
              <a:rPr lang="en-US" sz="3800" dirty="0"/>
              <a:t>communication related disabilities</a:t>
            </a:r>
            <a:r>
              <a:rPr lang="en-US" sz="3800" b="0" dirty="0"/>
              <a:t> (due to CP, Autism, Trauma); </a:t>
            </a:r>
          </a:p>
          <a:p>
            <a:pPr marL="228600" indent="-228600"/>
            <a:r>
              <a:rPr lang="en-US" sz="3800" b="0" dirty="0"/>
              <a:t>4 million children in need are 2-4 years old</a:t>
            </a:r>
          </a:p>
          <a:p>
            <a:pPr marL="228600" indent="-228600"/>
            <a:r>
              <a:rPr lang="en-US" sz="3800" dirty="0"/>
              <a:t>Language, communication and interaction</a:t>
            </a:r>
            <a:r>
              <a:rPr lang="en-US" sz="3800" b="0" dirty="0"/>
              <a:t> are foundational for school education and are formed in </a:t>
            </a:r>
            <a:r>
              <a:rPr lang="en-US" sz="3800" dirty="0"/>
              <a:t>the early years</a:t>
            </a:r>
            <a:r>
              <a:rPr lang="en-US" sz="3800" b="0" dirty="0"/>
              <a:t> when the brain is developing rapidly</a:t>
            </a:r>
            <a:endParaRPr lang="en-US" sz="3800" b="0" dirty="0">
              <a:cs typeface="Calibri"/>
            </a:endParaRPr>
          </a:p>
          <a:p>
            <a:pPr marL="228600" lvl="0" indent="-228600"/>
            <a:r>
              <a:rPr lang="en-US" sz="3800" dirty="0"/>
              <a:t>Early intervention</a:t>
            </a:r>
            <a:r>
              <a:rPr lang="en-US" sz="3800" b="0" dirty="0"/>
              <a:t> is both more effective and less costly than later remediation</a:t>
            </a:r>
            <a:endParaRPr lang="en-US" sz="3800" b="0" dirty="0">
              <a:cs typeface="Calibri"/>
            </a:endParaRPr>
          </a:p>
          <a:p>
            <a:pPr marL="0" indent="0">
              <a:buNone/>
            </a:pPr>
            <a:endParaRPr lang="en-GB" dirty="0"/>
          </a:p>
        </p:txBody>
      </p:sp>
      <p:sp>
        <p:nvSpPr>
          <p:cNvPr id="6" name="Content Placeholder 5"/>
          <p:cNvSpPr>
            <a:spLocks noGrp="1"/>
          </p:cNvSpPr>
          <p:nvPr>
            <p:ph sz="half" idx="2"/>
          </p:nvPr>
        </p:nvSpPr>
        <p:spPr>
          <a:xfrm>
            <a:off x="4648200" y="1825624"/>
            <a:ext cx="4336774" cy="4883287"/>
          </a:xfrm>
        </p:spPr>
        <p:txBody>
          <a:bodyPr>
            <a:normAutofit fontScale="55000" lnSpcReduction="20000"/>
          </a:bodyPr>
          <a:lstStyle/>
          <a:p>
            <a:pPr marL="0" indent="0">
              <a:buNone/>
            </a:pPr>
            <a:r>
              <a:rPr lang="en-GB" sz="5100" dirty="0"/>
              <a:t>Challenges</a:t>
            </a:r>
          </a:p>
          <a:p>
            <a:pPr marL="228600" lvl="0" indent="-228600"/>
            <a:r>
              <a:rPr lang="en-US" sz="3800" dirty="0"/>
              <a:t>Technology-based solutions </a:t>
            </a:r>
            <a:r>
              <a:rPr lang="en-US" sz="3800" b="0" dirty="0"/>
              <a:t>for communication challenges are </a:t>
            </a:r>
            <a:r>
              <a:rPr lang="en-US" sz="3800" dirty="0"/>
              <a:t>unknown</a:t>
            </a:r>
            <a:r>
              <a:rPr lang="en-US" sz="3800" b="0" dirty="0"/>
              <a:t>, extremely </a:t>
            </a:r>
            <a:r>
              <a:rPr lang="en-US" sz="3800" dirty="0"/>
              <a:t>expensive</a:t>
            </a:r>
            <a:r>
              <a:rPr lang="en-US" sz="3800" b="0" dirty="0"/>
              <a:t>, </a:t>
            </a:r>
            <a:r>
              <a:rPr lang="en-US" sz="3800" dirty="0"/>
              <a:t>unavailable in the regional languages</a:t>
            </a:r>
            <a:r>
              <a:rPr lang="en-US" sz="3800" b="0" dirty="0"/>
              <a:t>, and there are very </a:t>
            </a:r>
            <a:r>
              <a:rPr lang="en-US" sz="3800" dirty="0"/>
              <a:t>few local developers</a:t>
            </a:r>
          </a:p>
          <a:p>
            <a:pPr marL="228600" lvl="0" indent="-228600"/>
            <a:r>
              <a:rPr lang="en-US" sz="3800" b="0" dirty="0"/>
              <a:t>Many </a:t>
            </a:r>
            <a:r>
              <a:rPr lang="en-US" sz="3800" dirty="0"/>
              <a:t>professionals</a:t>
            </a:r>
            <a:r>
              <a:rPr lang="en-US" sz="3800" b="0" dirty="0"/>
              <a:t> do not have the required </a:t>
            </a:r>
            <a:r>
              <a:rPr lang="en-US" sz="3800" dirty="0"/>
              <a:t>knowledge</a:t>
            </a:r>
            <a:r>
              <a:rPr lang="en-US" sz="3800" b="0" dirty="0"/>
              <a:t> and </a:t>
            </a:r>
            <a:r>
              <a:rPr lang="en-US" sz="3800" dirty="0"/>
              <a:t>skills</a:t>
            </a:r>
            <a:r>
              <a:rPr lang="en-US" sz="3800" b="0" dirty="0"/>
              <a:t> to support children and parents with Assistive Technologies. </a:t>
            </a:r>
          </a:p>
          <a:p>
            <a:pPr marL="228600" lvl="0" indent="-228600"/>
            <a:r>
              <a:rPr lang="en-US" sz="3800" dirty="0"/>
              <a:t>Limited formal training </a:t>
            </a:r>
            <a:r>
              <a:rPr lang="en-US" sz="3800" b="0" dirty="0"/>
              <a:t>or university courses available</a:t>
            </a:r>
          </a:p>
          <a:p>
            <a:pPr marL="228600" lvl="0" indent="-228600"/>
            <a:r>
              <a:rPr lang="en-US" sz="3800" b="0" dirty="0"/>
              <a:t>Widespread </a:t>
            </a:r>
            <a:r>
              <a:rPr lang="en-US" sz="3800" dirty="0"/>
              <a:t>myths and prejudices</a:t>
            </a:r>
          </a:p>
        </p:txBody>
      </p:sp>
    </p:spTree>
    <p:extLst>
      <p:ext uri="{BB962C8B-B14F-4D97-AF65-F5344CB8AC3E}">
        <p14:creationId xmlns:p14="http://schemas.microsoft.com/office/powerpoint/2010/main" val="110178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Key Objectives</a:t>
            </a:r>
          </a:p>
        </p:txBody>
      </p:sp>
      <p:sp>
        <p:nvSpPr>
          <p:cNvPr id="3" name="Content Placeholder 2"/>
          <p:cNvSpPr>
            <a:spLocks noGrp="1"/>
          </p:cNvSpPr>
          <p:nvPr>
            <p:ph idx="1"/>
          </p:nvPr>
        </p:nvSpPr>
        <p:spPr>
          <a:xfrm>
            <a:off x="457200" y="1363580"/>
            <a:ext cx="8229600" cy="5245942"/>
          </a:xfrm>
        </p:spPr>
        <p:txBody>
          <a:bodyPr>
            <a:normAutofit/>
          </a:bodyPr>
          <a:lstStyle/>
          <a:p>
            <a:r>
              <a:rPr lang="en-GB" b="0" dirty="0"/>
              <a:t>Improve availability of open source, customizable, AT/AAC solutions</a:t>
            </a:r>
          </a:p>
          <a:p>
            <a:r>
              <a:rPr lang="en-GB" b="0" dirty="0"/>
              <a:t>Improve capacity of professionals to support early inclusion of children with AAC solutions </a:t>
            </a:r>
          </a:p>
          <a:p>
            <a:r>
              <a:rPr lang="en-GB" b="0" dirty="0"/>
              <a:t>Support shift from medical to social model of disability</a:t>
            </a:r>
          </a:p>
          <a:p>
            <a:r>
              <a:rPr lang="en-GB" b="0" dirty="0"/>
              <a:t>Nurture partnerships and capacity that can build sustainable national AT/AAC ecosystems</a:t>
            </a:r>
          </a:p>
        </p:txBody>
      </p:sp>
    </p:spTree>
    <p:extLst>
      <p:ext uri="{BB962C8B-B14F-4D97-AF65-F5344CB8AC3E}">
        <p14:creationId xmlns:p14="http://schemas.microsoft.com/office/powerpoint/2010/main" val="79860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56" y="413619"/>
            <a:ext cx="8171744" cy="528638"/>
          </a:xfrm>
        </p:spPr>
        <p:txBody>
          <a:bodyPr>
            <a:normAutofit fontScale="90000"/>
          </a:bodyPr>
          <a:lstStyle/>
          <a:p>
            <a:r>
              <a:rPr lang="en-GB" dirty="0"/>
              <a:t>Implementation</a:t>
            </a:r>
          </a:p>
        </p:txBody>
      </p:sp>
      <p:sp>
        <p:nvSpPr>
          <p:cNvPr id="6" name="Content Placeholder 5">
            <a:extLst>
              <a:ext uri="{FF2B5EF4-FFF2-40B4-BE49-F238E27FC236}">
                <a16:creationId xmlns:a16="http://schemas.microsoft.com/office/drawing/2014/main" id="{AB2D2EA7-555B-4888-AE9A-0DFA02F03A5B}"/>
              </a:ext>
            </a:extLst>
          </p:cNvPr>
          <p:cNvSpPr>
            <a:spLocks noGrp="1"/>
          </p:cNvSpPr>
          <p:nvPr>
            <p:ph idx="1"/>
          </p:nvPr>
        </p:nvSpPr>
        <p:spPr>
          <a:xfrm>
            <a:off x="457200" y="1363580"/>
            <a:ext cx="8229600" cy="5335394"/>
          </a:xfrm>
        </p:spPr>
        <p:txBody>
          <a:bodyPr>
            <a:normAutofit/>
          </a:bodyPr>
          <a:lstStyle/>
          <a:p>
            <a:pPr marL="0" indent="0">
              <a:buNone/>
            </a:pPr>
            <a:r>
              <a:rPr lang="en-GB" b="0" dirty="0"/>
              <a:t>Rationale and Conceptual Framework</a:t>
            </a:r>
          </a:p>
          <a:p>
            <a:pPr marL="514350" indent="-514350">
              <a:buFont typeface="+mj-lt"/>
              <a:buAutoNum type="arabicPeriod"/>
            </a:pPr>
            <a:r>
              <a:rPr lang="en-GB" b="0" dirty="0"/>
              <a:t>Defining Scope and Stakeholders</a:t>
            </a:r>
          </a:p>
          <a:p>
            <a:pPr marL="514350" indent="-514350">
              <a:buFont typeface="+mj-lt"/>
              <a:buAutoNum type="arabicPeriod"/>
            </a:pPr>
            <a:r>
              <a:rPr lang="en-GB" b="0" dirty="0"/>
              <a:t>Making Symbol Choices</a:t>
            </a:r>
          </a:p>
          <a:p>
            <a:pPr marL="514350" indent="-514350">
              <a:buFont typeface="+mj-lt"/>
              <a:buAutoNum type="arabicPeriod"/>
            </a:pPr>
            <a:r>
              <a:rPr lang="en-GB" b="0" dirty="0"/>
              <a:t>Capacity Development</a:t>
            </a:r>
          </a:p>
          <a:p>
            <a:pPr marL="514350" indent="-514350">
              <a:buFont typeface="+mj-lt"/>
              <a:buAutoNum type="arabicPeriod"/>
            </a:pPr>
            <a:r>
              <a:rPr lang="en-GB" b="0" dirty="0"/>
              <a:t>AAC Symbol Set Design</a:t>
            </a:r>
          </a:p>
          <a:p>
            <a:pPr marL="514350" indent="-514350">
              <a:buFont typeface="+mj-lt"/>
              <a:buAutoNum type="arabicPeriod"/>
            </a:pPr>
            <a:r>
              <a:rPr lang="en-GB" b="0" dirty="0"/>
              <a:t>Introducing Tech AAC</a:t>
            </a:r>
          </a:p>
          <a:p>
            <a:pPr marL="514350" indent="-514350">
              <a:buFont typeface="+mj-lt"/>
              <a:buAutoNum type="arabicPeriod"/>
            </a:pPr>
            <a:r>
              <a:rPr lang="en-GB" b="0" dirty="0"/>
              <a:t>AAC Application Use</a:t>
            </a:r>
          </a:p>
          <a:p>
            <a:pPr marL="514350" indent="-514350">
              <a:buFont typeface="+mj-lt"/>
              <a:buAutoNum type="arabicPeriod"/>
            </a:pPr>
            <a:r>
              <a:rPr lang="en-GB" b="0" dirty="0"/>
              <a:t>Supporting Families</a:t>
            </a:r>
          </a:p>
          <a:p>
            <a:pPr marL="514350" indent="-514350">
              <a:buFont typeface="+mj-lt"/>
              <a:buAutoNum type="arabicPeriod"/>
            </a:pPr>
            <a:r>
              <a:rPr lang="en-GB" b="0" dirty="0"/>
              <a:t>Appreciating Long Term Results</a:t>
            </a:r>
          </a:p>
        </p:txBody>
      </p:sp>
    </p:spTree>
    <p:extLst>
      <p:ext uri="{BB962C8B-B14F-4D97-AF65-F5344CB8AC3E}">
        <p14:creationId xmlns:p14="http://schemas.microsoft.com/office/powerpoint/2010/main" val="411920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AAC ecosystem">
            <a:extLst>
              <a:ext uri="{FF2B5EF4-FFF2-40B4-BE49-F238E27FC236}">
                <a16:creationId xmlns:a16="http://schemas.microsoft.com/office/drawing/2014/main" id="{AE5EE82C-717E-4453-8AD2-9E61539A25B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9488" r="39745"/>
          <a:stretch/>
        </p:blipFill>
        <p:spPr bwMode="auto">
          <a:xfrm>
            <a:off x="6736079" y="4442460"/>
            <a:ext cx="2407921" cy="2415540"/>
          </a:xfrm>
          <a:prstGeom prst="rect">
            <a:avLst/>
          </a:prstGeom>
          <a:solidFill>
            <a:schemeClr val="bg1"/>
          </a:solidFill>
        </p:spPr>
      </p:pic>
      <p:sp>
        <p:nvSpPr>
          <p:cNvPr id="3" name="Content Placeholder 2"/>
          <p:cNvSpPr>
            <a:spLocks noGrp="1"/>
          </p:cNvSpPr>
          <p:nvPr>
            <p:ph idx="1"/>
          </p:nvPr>
        </p:nvSpPr>
        <p:spPr/>
        <p:txBody>
          <a:bodyPr>
            <a:normAutofit lnSpcReduction="10000"/>
          </a:bodyPr>
          <a:lstStyle/>
          <a:p>
            <a:r>
              <a:rPr lang="en-GB" b="0" dirty="0"/>
              <a:t>Starting Point – what resources and expertise are already available? </a:t>
            </a:r>
          </a:p>
          <a:p>
            <a:r>
              <a:rPr lang="en-GB" b="0" dirty="0"/>
              <a:t>Identifying a core partner</a:t>
            </a:r>
          </a:p>
          <a:p>
            <a:r>
              <a:rPr lang="en-GB" b="0" dirty="0"/>
              <a:t>Identify stakeholders</a:t>
            </a:r>
          </a:p>
          <a:p>
            <a:r>
              <a:rPr lang="en-GB" b="0" dirty="0"/>
              <a:t>Identify international partner</a:t>
            </a:r>
          </a:p>
          <a:p>
            <a:r>
              <a:rPr lang="en-GB" b="0" dirty="0"/>
              <a:t>Establish core project and partners</a:t>
            </a:r>
          </a:p>
          <a:p>
            <a:r>
              <a:rPr lang="en-GB" b="0" dirty="0"/>
              <a:t>Associate stakeholders with activities</a:t>
            </a:r>
          </a:p>
          <a:p>
            <a:r>
              <a:rPr lang="en-GB" b="0" dirty="0"/>
              <a:t>Develop a project plan</a:t>
            </a:r>
          </a:p>
        </p:txBody>
      </p:sp>
      <p:sp>
        <p:nvSpPr>
          <p:cNvPr id="2" name="Title 1"/>
          <p:cNvSpPr>
            <a:spLocks noGrp="1"/>
          </p:cNvSpPr>
          <p:nvPr>
            <p:ph type="title"/>
          </p:nvPr>
        </p:nvSpPr>
        <p:spPr/>
        <p:txBody>
          <a:bodyPr>
            <a:normAutofit fontScale="90000"/>
          </a:bodyPr>
          <a:lstStyle/>
          <a:p>
            <a:r>
              <a:rPr lang="en-GB" dirty="0"/>
              <a:t>Defining Scope and Stakeholders</a:t>
            </a:r>
          </a:p>
        </p:txBody>
      </p:sp>
    </p:spTree>
    <p:extLst>
      <p:ext uri="{BB962C8B-B14F-4D97-AF65-F5344CB8AC3E}">
        <p14:creationId xmlns:p14="http://schemas.microsoft.com/office/powerpoint/2010/main" val="95170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9A5-210E-41AD-8627-2E257FC146F5}"/>
              </a:ext>
            </a:extLst>
          </p:cNvPr>
          <p:cNvSpPr>
            <a:spLocks noGrp="1"/>
          </p:cNvSpPr>
          <p:nvPr>
            <p:ph type="title"/>
          </p:nvPr>
        </p:nvSpPr>
        <p:spPr/>
        <p:txBody>
          <a:bodyPr>
            <a:normAutofit fontScale="90000"/>
          </a:bodyPr>
          <a:lstStyle/>
          <a:p>
            <a:r>
              <a:rPr lang="en-GB" b="0" dirty="0"/>
              <a:t>Making Symbol Choices</a:t>
            </a:r>
            <a:endParaRPr lang="en-GB" dirty="0"/>
          </a:p>
        </p:txBody>
      </p:sp>
      <p:sp>
        <p:nvSpPr>
          <p:cNvPr id="3" name="Content Placeholder 2">
            <a:extLst>
              <a:ext uri="{FF2B5EF4-FFF2-40B4-BE49-F238E27FC236}">
                <a16:creationId xmlns:a16="http://schemas.microsoft.com/office/drawing/2014/main" id="{27A03A2C-7352-49CE-A655-506360C0DA9D}"/>
              </a:ext>
            </a:extLst>
          </p:cNvPr>
          <p:cNvSpPr>
            <a:spLocks noGrp="1"/>
          </p:cNvSpPr>
          <p:nvPr>
            <p:ph idx="1"/>
          </p:nvPr>
        </p:nvSpPr>
        <p:spPr>
          <a:xfrm>
            <a:off x="457199" y="1363580"/>
            <a:ext cx="8595361" cy="4465052"/>
          </a:xfrm>
        </p:spPr>
        <p:txBody>
          <a:bodyPr>
            <a:normAutofit fontScale="85000" lnSpcReduction="10000"/>
          </a:bodyPr>
          <a:lstStyle/>
          <a:p>
            <a:r>
              <a:rPr lang="en-GB" b="0" dirty="0"/>
              <a:t>Creating an AAC forum</a:t>
            </a:r>
          </a:p>
          <a:p>
            <a:r>
              <a:rPr lang="en-GB" b="0" dirty="0"/>
              <a:t>Choosing a symbol set</a:t>
            </a:r>
          </a:p>
          <a:p>
            <a:r>
              <a:rPr lang="en-GB" b="0" dirty="0"/>
              <a:t>Language and vocabularies - defining a core vocabulary</a:t>
            </a:r>
          </a:p>
          <a:p>
            <a:r>
              <a:rPr lang="en-GB" b="0" dirty="0"/>
              <a:t>Selection of new symbols for design</a:t>
            </a:r>
          </a:p>
          <a:p>
            <a:r>
              <a:rPr lang="en-GB" b="0" dirty="0"/>
              <a:t>Development of symbols by local graphic designer</a:t>
            </a:r>
          </a:p>
          <a:p>
            <a:r>
              <a:rPr lang="en-GB" b="0" dirty="0"/>
              <a:t>Voting on newly designed symbols</a:t>
            </a:r>
          </a:p>
          <a:p>
            <a:r>
              <a:rPr lang="en-GB" b="0" dirty="0"/>
              <a:t>Publishing the new symbol set with language translations</a:t>
            </a:r>
          </a:p>
          <a:p>
            <a:r>
              <a:rPr lang="en-GB" b="0" dirty="0"/>
              <a:t>Integration of the new symbol set with AAC applications (</a:t>
            </a:r>
            <a:r>
              <a:rPr lang="en-GB" b="0" dirty="0" err="1"/>
              <a:t>Cboard</a:t>
            </a:r>
            <a:r>
              <a:rPr lang="en-GB" b="0" dirty="0"/>
              <a:t>)</a:t>
            </a:r>
          </a:p>
        </p:txBody>
      </p:sp>
      <p:pic>
        <p:nvPicPr>
          <p:cNvPr id="3074" name="Picture 2" descr="graphic designer">
            <a:extLst>
              <a:ext uri="{FF2B5EF4-FFF2-40B4-BE49-F238E27FC236}">
                <a16:creationId xmlns:a16="http://schemas.microsoft.com/office/drawing/2014/main" id="{220F039E-1B42-49F3-AB4C-3A3DC171EB4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3449" b="14323"/>
          <a:stretch/>
        </p:blipFill>
        <p:spPr bwMode="auto">
          <a:xfrm>
            <a:off x="91439" y="5387740"/>
            <a:ext cx="8031964" cy="137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126E-7A19-42C9-812B-086667BDF460}"/>
              </a:ext>
            </a:extLst>
          </p:cNvPr>
          <p:cNvSpPr>
            <a:spLocks noGrp="1"/>
          </p:cNvSpPr>
          <p:nvPr>
            <p:ph type="title"/>
          </p:nvPr>
        </p:nvSpPr>
        <p:spPr/>
        <p:txBody>
          <a:bodyPr>
            <a:normAutofit fontScale="90000"/>
          </a:bodyPr>
          <a:lstStyle/>
          <a:p>
            <a:r>
              <a:rPr lang="en-GB" b="0" dirty="0"/>
              <a:t>Capacity Development</a:t>
            </a:r>
            <a:endParaRPr lang="en-GB" dirty="0"/>
          </a:p>
        </p:txBody>
      </p:sp>
      <p:sp>
        <p:nvSpPr>
          <p:cNvPr id="3" name="Content Placeholder 2">
            <a:extLst>
              <a:ext uri="{FF2B5EF4-FFF2-40B4-BE49-F238E27FC236}">
                <a16:creationId xmlns:a16="http://schemas.microsoft.com/office/drawing/2014/main" id="{A431BF52-E747-4121-932C-E3CC7C971388}"/>
              </a:ext>
            </a:extLst>
          </p:cNvPr>
          <p:cNvSpPr>
            <a:spLocks noGrp="1"/>
          </p:cNvSpPr>
          <p:nvPr>
            <p:ph idx="1"/>
          </p:nvPr>
        </p:nvSpPr>
        <p:spPr>
          <a:xfrm>
            <a:off x="428273" y="1493120"/>
            <a:ext cx="8229600" cy="4465052"/>
          </a:xfrm>
        </p:spPr>
        <p:txBody>
          <a:bodyPr>
            <a:normAutofit fontScale="92500"/>
          </a:bodyPr>
          <a:lstStyle/>
          <a:p>
            <a:r>
              <a:rPr lang="en-GB" b="0" dirty="0"/>
              <a:t>Selection of participants and skills audit</a:t>
            </a:r>
          </a:p>
          <a:p>
            <a:r>
              <a:rPr lang="en-GB" b="0" dirty="0"/>
              <a:t>Planning training delivery</a:t>
            </a:r>
          </a:p>
          <a:p>
            <a:r>
              <a:rPr lang="en-GB" b="0" dirty="0"/>
              <a:t>Mapping skills audit outcomes to training content</a:t>
            </a:r>
          </a:p>
          <a:p>
            <a:r>
              <a:rPr lang="en-GB" b="0" dirty="0"/>
              <a:t>Development and adaptation of training materials</a:t>
            </a:r>
          </a:p>
          <a:p>
            <a:r>
              <a:rPr lang="en-GB" b="0" dirty="0"/>
              <a:t>Training material considerations</a:t>
            </a:r>
          </a:p>
          <a:p>
            <a:r>
              <a:rPr lang="en-GB" b="0" dirty="0"/>
              <a:t>Mentoring</a:t>
            </a:r>
          </a:p>
          <a:p>
            <a:r>
              <a:rPr lang="en-GB" b="0" dirty="0"/>
              <a:t>Training evaluation</a:t>
            </a:r>
          </a:p>
        </p:txBody>
      </p:sp>
      <p:pic>
        <p:nvPicPr>
          <p:cNvPr id="4098" name="Picture 2" descr="evaluation">
            <a:extLst>
              <a:ext uri="{FF2B5EF4-FFF2-40B4-BE49-F238E27FC236}">
                <a16:creationId xmlns:a16="http://schemas.microsoft.com/office/drawing/2014/main" id="{D6834FD0-80C0-4446-9B40-1EC93F86E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24" r="33920"/>
          <a:stretch/>
        </p:blipFill>
        <p:spPr bwMode="auto">
          <a:xfrm>
            <a:off x="6012181" y="3765477"/>
            <a:ext cx="3040380" cy="303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3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C0DB-2E13-4CCA-B06A-79D97B184B13}"/>
              </a:ext>
            </a:extLst>
          </p:cNvPr>
          <p:cNvSpPr>
            <a:spLocks noGrp="1"/>
          </p:cNvSpPr>
          <p:nvPr>
            <p:ph type="title"/>
          </p:nvPr>
        </p:nvSpPr>
        <p:spPr/>
        <p:txBody>
          <a:bodyPr>
            <a:normAutofit fontScale="90000"/>
          </a:bodyPr>
          <a:lstStyle/>
          <a:p>
            <a:r>
              <a:rPr lang="en-GB" b="0" dirty="0"/>
              <a:t>AAC Symbol Set Design</a:t>
            </a:r>
            <a:endParaRPr lang="en-GB" dirty="0"/>
          </a:p>
        </p:txBody>
      </p:sp>
      <p:sp>
        <p:nvSpPr>
          <p:cNvPr id="3" name="Content Placeholder 2">
            <a:extLst>
              <a:ext uri="{FF2B5EF4-FFF2-40B4-BE49-F238E27FC236}">
                <a16:creationId xmlns:a16="http://schemas.microsoft.com/office/drawing/2014/main" id="{DF9D0426-6774-4C4B-8C3B-5C3FD43A537F}"/>
              </a:ext>
            </a:extLst>
          </p:cNvPr>
          <p:cNvSpPr>
            <a:spLocks noGrp="1"/>
          </p:cNvSpPr>
          <p:nvPr>
            <p:ph idx="1"/>
          </p:nvPr>
        </p:nvSpPr>
        <p:spPr>
          <a:xfrm>
            <a:off x="428273" y="1531220"/>
            <a:ext cx="8229600" cy="4465052"/>
          </a:xfrm>
        </p:spPr>
        <p:txBody>
          <a:bodyPr/>
          <a:lstStyle/>
          <a:p>
            <a:r>
              <a:rPr lang="en-GB" b="0" dirty="0"/>
              <a:t>Symbol types</a:t>
            </a:r>
          </a:p>
          <a:p>
            <a:r>
              <a:rPr lang="en-GB" b="0" dirty="0"/>
              <a:t>Cultural nuances seen in symbols</a:t>
            </a:r>
          </a:p>
          <a:p>
            <a:r>
              <a:rPr lang="en-GB" b="0" dirty="0"/>
              <a:t>Cultural appropriateness at different levels</a:t>
            </a:r>
          </a:p>
          <a:p>
            <a:r>
              <a:rPr lang="en-GB" b="0" dirty="0"/>
              <a:t>Co-production and participatory design</a:t>
            </a:r>
          </a:p>
          <a:p>
            <a:r>
              <a:rPr lang="en-GB" b="0" dirty="0"/>
              <a:t>Practicalities of symbol design</a:t>
            </a:r>
          </a:p>
          <a:p>
            <a:r>
              <a:rPr lang="en-GB" b="0" dirty="0"/>
              <a:t>Symbol set schemas</a:t>
            </a:r>
          </a:p>
        </p:txBody>
      </p:sp>
      <p:pic>
        <p:nvPicPr>
          <p:cNvPr id="5122" name="Picture 2" descr="cultural nuances">
            <a:extLst>
              <a:ext uri="{FF2B5EF4-FFF2-40B4-BE49-F238E27FC236}">
                <a16:creationId xmlns:a16="http://schemas.microsoft.com/office/drawing/2014/main" id="{EBF8D446-2B32-4614-A65D-4BB81D899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7" y="5340350"/>
            <a:ext cx="9144000" cy="151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9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pen licencing">
            <a:extLst>
              <a:ext uri="{FF2B5EF4-FFF2-40B4-BE49-F238E27FC236}">
                <a16:creationId xmlns:a16="http://schemas.microsoft.com/office/drawing/2014/main" id="{802DEE23-0A8F-4EDA-8D38-F74771720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780" y="4504647"/>
            <a:ext cx="6614160" cy="2353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0FD6B0-459F-4FF9-B276-8A768C74071C}"/>
              </a:ext>
            </a:extLst>
          </p:cNvPr>
          <p:cNvSpPr>
            <a:spLocks noGrp="1"/>
          </p:cNvSpPr>
          <p:nvPr>
            <p:ph type="title"/>
          </p:nvPr>
        </p:nvSpPr>
        <p:spPr/>
        <p:txBody>
          <a:bodyPr>
            <a:normAutofit fontScale="90000"/>
          </a:bodyPr>
          <a:lstStyle/>
          <a:p>
            <a:r>
              <a:rPr lang="en-GB" b="0" dirty="0"/>
              <a:t>Introducing Tech AAC</a:t>
            </a:r>
            <a:endParaRPr lang="en-GB" dirty="0"/>
          </a:p>
        </p:txBody>
      </p:sp>
      <p:sp>
        <p:nvSpPr>
          <p:cNvPr id="3" name="Content Placeholder 2">
            <a:extLst>
              <a:ext uri="{FF2B5EF4-FFF2-40B4-BE49-F238E27FC236}">
                <a16:creationId xmlns:a16="http://schemas.microsoft.com/office/drawing/2014/main" id="{5A867AE1-3362-4B9C-8EFD-E7FC9D342D65}"/>
              </a:ext>
            </a:extLst>
          </p:cNvPr>
          <p:cNvSpPr>
            <a:spLocks noGrp="1"/>
          </p:cNvSpPr>
          <p:nvPr>
            <p:ph idx="1"/>
          </p:nvPr>
        </p:nvSpPr>
        <p:spPr>
          <a:xfrm>
            <a:off x="243840" y="1363580"/>
            <a:ext cx="8442960" cy="3978040"/>
          </a:xfrm>
        </p:spPr>
        <p:txBody>
          <a:bodyPr>
            <a:normAutofit/>
          </a:bodyPr>
          <a:lstStyle/>
          <a:p>
            <a:r>
              <a:rPr lang="en-GB" b="0" dirty="0"/>
              <a:t>Different levels of AAC Tech - different technologies for different - adding access technology to AAC devices.</a:t>
            </a:r>
          </a:p>
          <a:p>
            <a:r>
              <a:rPr lang="en-GB" b="0" dirty="0"/>
              <a:t>AAC vocabularies and communication boards</a:t>
            </a:r>
          </a:p>
          <a:p>
            <a:r>
              <a:rPr lang="en-GB" b="0" dirty="0"/>
              <a:t>Introduction to Board Builder/Symbol Creator </a:t>
            </a:r>
          </a:p>
          <a:p>
            <a:r>
              <a:rPr lang="en-GB" b="0" dirty="0"/>
              <a:t>Open design and</a:t>
            </a:r>
          </a:p>
          <a:p>
            <a:pPr marL="0" indent="0">
              <a:buNone/>
            </a:pPr>
            <a:r>
              <a:rPr lang="en-GB" b="0" dirty="0"/>
              <a:t>development</a:t>
            </a:r>
          </a:p>
        </p:txBody>
      </p:sp>
      <p:pic>
        <p:nvPicPr>
          <p:cNvPr id="5" name="Picture 4" descr="finger on a press button switch">
            <a:extLst>
              <a:ext uri="{FF2B5EF4-FFF2-40B4-BE49-F238E27FC236}">
                <a16:creationId xmlns:a16="http://schemas.microsoft.com/office/drawing/2014/main" id="{D2F8E345-EA42-4332-8529-626C04B4B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7" y="1410110"/>
            <a:ext cx="1524003" cy="1524003"/>
          </a:xfrm>
          <a:prstGeom prst="rect">
            <a:avLst/>
          </a:prstGeom>
        </p:spPr>
      </p:pic>
    </p:spTree>
    <p:extLst>
      <p:ext uri="{BB962C8B-B14F-4D97-AF65-F5344CB8AC3E}">
        <p14:creationId xmlns:p14="http://schemas.microsoft.com/office/powerpoint/2010/main" val="2671735922"/>
      </p:ext>
    </p:extLst>
  </p:cSld>
  <p:clrMapOvr>
    <a:masterClrMapping/>
  </p:clrMapOvr>
</p:sld>
</file>

<file path=ppt/theme/theme1.xml><?xml version="1.0" encoding="utf-8"?>
<a:theme xmlns:a="http://schemas.openxmlformats.org/drawingml/2006/main" name="1_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206EB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1081</Words>
  <Application>Microsoft Office PowerPoint</Application>
  <PresentationFormat>On-screen Show (4:3)</PresentationFormat>
  <Paragraphs>109</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vt:lpstr>
      <vt:lpstr>Arial</vt:lpstr>
      <vt:lpstr>Calibri</vt:lpstr>
      <vt:lpstr>1_Office Theme</vt:lpstr>
      <vt:lpstr>Open Licensed AAC in a Collaborative Ecosystem</vt:lpstr>
      <vt:lpstr>UNICEF Regional Office for Europe and Central Asia (ECARO) - Background</vt:lpstr>
      <vt:lpstr>Key Objectives</vt:lpstr>
      <vt:lpstr>Implementation</vt:lpstr>
      <vt:lpstr>Defining Scope and Stakeholders</vt:lpstr>
      <vt:lpstr>Making Symbol Choices</vt:lpstr>
      <vt:lpstr>Capacity Development</vt:lpstr>
      <vt:lpstr>AAC Symbol Set Design</vt:lpstr>
      <vt:lpstr>Introducing Tech AAC</vt:lpstr>
      <vt:lpstr>AAC Application Use</vt:lpstr>
      <vt:lpstr>Supporting Families</vt:lpstr>
      <vt:lpstr>Appreciating Long Term Results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for Open Source and Free in AAC</dc:title>
  <dc:creator>E.A. Draffan</dc:creator>
  <cp:lastModifiedBy>E.A. Draffan</cp:lastModifiedBy>
  <cp:revision>27</cp:revision>
  <dcterms:created xsi:type="dcterms:W3CDTF">2019-05-18T15:15:18Z</dcterms:created>
  <dcterms:modified xsi:type="dcterms:W3CDTF">2022-07-11T16:48:06Z</dcterms:modified>
</cp:coreProperties>
</file>