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12192000" cy="6858000"/>
  <p:defaultTex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5826" autoAdjust="0"/>
  </p:normalViewPr>
  <p:slideViewPr>
    <p:cSldViewPr>
      <p:cViewPr varScale="1">
        <p:scale>
          <a:sx n="94" d="100"/>
          <a:sy n="94" d="100"/>
        </p:scale>
        <p:origin x="1272"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a:p>
        </p:txBody>
      </p:sp>
      <p:sp>
        <p:nvSpPr>
          <p:cNvPr id="3" name="Date Placehold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E0B7ECFC-213D-EC4B-8590-E8D1650F717E}" type="datetimeFigureOut">
              <a:rPr lang="de-DE"/>
              <a:t>12.07.22</a:t>
            </a:fld>
            <a:endParaRPr/>
          </a:p>
        </p:txBody>
      </p:sp>
      <p:sp>
        <p:nvSpPr>
          <p:cNvPr id="4" name="Slide Image Placehold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a:p>
        </p:txBody>
      </p:sp>
      <p:sp>
        <p:nvSpPr>
          <p:cNvPr id="5" name="Notes Placehold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C81C0166-DE43-CA40-94A7-39153EF982FA}" type="slidenum">
              <a:rPr/>
              <a:t>‹#›</a:t>
            </a:fld>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04418945" name="Slide Image Placeholder 1"/>
          <p:cNvSpPr>
            <a:spLocks noGrp="1" noRot="1" noChangeAspect="1"/>
          </p:cNvSpPr>
          <p:nvPr>
            <p:ph type="sldImg"/>
          </p:nvPr>
        </p:nvSpPr>
        <p:spPr bwMode="auto"/>
      </p:sp>
      <p:sp>
        <p:nvSpPr>
          <p:cNvPr id="1410630531" name="Notes Placeholder 2"/>
          <p:cNvSpPr>
            <a:spLocks noGrp="1"/>
          </p:cNvSpPr>
          <p:nvPr>
            <p:ph type="body" idx="1"/>
          </p:nvPr>
        </p:nvSpPr>
        <p:spPr bwMode="auto"/>
        <p:txBody>
          <a:bodyPr/>
          <a:lstStyle/>
          <a:p>
            <a:pPr>
              <a:defRPr/>
            </a:pPr>
            <a:r>
              <a:rPr lang="en-GB" sz="1200">
                <a:solidFill>
                  <a:schemeClr val="tx1"/>
                </a:solidFill>
                <a:latin typeface="Calibri"/>
                <a:ea typeface="Arial"/>
                <a:cs typeface="Arial"/>
              </a:rPr>
              <a:t>Es ist keine Überraschung, dass Untertitel von Vorlesungen eine wertvolle Maßnahme der Barrierefreiheit sind.</a:t>
            </a:r>
            <a:br>
              <a:rPr lang="en-GB" sz="1200">
                <a:solidFill>
                  <a:schemeClr val="tx1"/>
                </a:solidFill>
                <a:latin typeface="Calibri"/>
                <a:ea typeface="Arial"/>
                <a:cs typeface="Arial"/>
              </a:rPr>
            </a:br>
            <a:endParaRPr lang="en-GB" sz="1200">
              <a:solidFill>
                <a:schemeClr val="tx1"/>
              </a:solidFill>
              <a:latin typeface="Calibri"/>
              <a:ea typeface="Arial"/>
              <a:cs typeface="Arial"/>
            </a:endParaRPr>
          </a:p>
          <a:p>
            <a:pPr>
              <a:defRPr/>
            </a:pPr>
            <a:r>
              <a:rPr lang="en-GB" sz="1200">
                <a:solidFill>
                  <a:schemeClr val="tx1"/>
                </a:solidFill>
                <a:latin typeface="Calibri"/>
                <a:ea typeface="Arial"/>
                <a:cs typeface="Arial"/>
              </a:rPr>
              <a:t>+ Am deutlichsten profitieren gehörlose oder schwerhörige Studierende, die ohne die Verschriftlichung des Gesagten gar nicht folgen könnten.</a:t>
            </a:r>
            <a:endParaRPr/>
          </a:p>
          <a:p>
            <a:pPr>
              <a:defRPr/>
            </a:pPr>
            <a:r>
              <a:rPr lang="en-GB" sz="1200">
                <a:solidFill>
                  <a:schemeClr val="tx1"/>
                </a:solidFill>
                <a:latin typeface="Calibri"/>
                <a:ea typeface="Arial"/>
                <a:cs typeface="Arial"/>
              </a:rPr>
              <a:t>+ Aber auch andere Studierende profitieren, etwa Nichtmuttersprachler.</a:t>
            </a:r>
            <a:endParaRPr/>
          </a:p>
          <a:p>
            <a:pPr>
              <a:defRPr/>
            </a:pPr>
            <a:endParaRPr lang="en-GB" sz="1200">
              <a:solidFill>
                <a:schemeClr val="tx1"/>
              </a:solidFill>
              <a:latin typeface="Calibri"/>
              <a:ea typeface="Arial"/>
              <a:cs typeface="Arial"/>
            </a:endParaRPr>
          </a:p>
          <a:p>
            <a:pPr>
              <a:defRPr/>
            </a:pPr>
            <a:r>
              <a:rPr lang="en-GB" sz="1200">
                <a:solidFill>
                  <a:schemeClr val="tx1"/>
                </a:solidFill>
                <a:latin typeface="Calibri"/>
                <a:ea typeface="Arial"/>
                <a:cs typeface="Arial"/>
              </a:rPr>
              <a:t>- Traditionell werden Untertitel von Schriftdolmetschern erstellt.</a:t>
            </a:r>
            <a:endParaRPr/>
          </a:p>
          <a:p>
            <a:pPr>
              <a:defRPr/>
            </a:pPr>
            <a:r>
              <a:rPr lang="en-GB" sz="1200">
                <a:solidFill>
                  <a:schemeClr val="tx1"/>
                </a:solidFill>
                <a:latin typeface="Calibri"/>
                <a:ea typeface="Arial"/>
                <a:cs typeface="Arial"/>
              </a:rPr>
              <a:t>- Das Problem für Hochschulen und Universitäten ist aber, dass diese Schriftdolmetscher teuer sind, und außerdem nicht immer verfügbar.</a:t>
            </a:r>
            <a:endParaRPr/>
          </a:p>
          <a:p>
            <a:pPr>
              <a:defRPr/>
            </a:pPr>
            <a:endParaRPr lang="en-GB"/>
          </a:p>
          <a:p>
            <a:pPr>
              <a:defRPr/>
            </a:pPr>
            <a:r>
              <a:rPr lang="en-GB"/>
              <a:t>Eine Alternative zu Schriftdolmetschern, die im letzten Jahrzehnt an Popularität gewonnen hat, ist die Verwendung von Automatischer Spracherkennung (KI).</a:t>
            </a:r>
            <a:endParaRPr/>
          </a:p>
          <a:p>
            <a:pPr>
              <a:defRPr/>
            </a:pPr>
            <a:br>
              <a:rPr lang="en-GB"/>
            </a:br>
            <a:r>
              <a:rPr lang="en-GB"/>
              <a:t>+ Der Vorgang ist dadurch vollständig automatisiert und somit, ohne menschliche Arbeitskraft, auch günstiger und weitläufig verfügbar.</a:t>
            </a:r>
            <a:endParaRPr/>
          </a:p>
          <a:p>
            <a:pPr>
              <a:defRPr/>
            </a:pPr>
            <a:endParaRPr lang="en-GB"/>
          </a:p>
          <a:p>
            <a:pPr>
              <a:defRPr/>
            </a:pPr>
            <a:r>
              <a:rPr lang="en-GB" sz="1200">
                <a:solidFill>
                  <a:schemeClr val="tx1"/>
                </a:solidFill>
                <a:latin typeface="Calibri"/>
                <a:ea typeface="Arial"/>
                <a:cs typeface="Arial"/>
              </a:rPr>
              <a:t>- Allerdings gibt es auch hier einen Nachteil, denn die Genauigkeit der ausgegebenen Texte ist oft einfach noch nicht gut genug.</a:t>
            </a:r>
            <a:endParaRPr/>
          </a:p>
          <a:p>
            <a:pPr>
              <a:defRPr/>
            </a:pPr>
            <a:r>
              <a:rPr lang="en-GB" sz="1200">
                <a:solidFill>
                  <a:schemeClr val="tx1"/>
                </a:solidFill>
                <a:latin typeface="Calibri"/>
                <a:ea typeface="Arial"/>
                <a:cs typeface="Arial"/>
              </a:rPr>
              <a:t>- Bei Gehörlosen geht man für ein hinreichendes Verständnis von einem Schwellwert von 98% aus, also, der Text muss dem Gesagten zu 98% entsprechen.</a:t>
            </a:r>
            <a:endParaRPr/>
          </a:p>
          <a:p>
            <a:pPr>
              <a:defRPr/>
            </a:pPr>
            <a:r>
              <a:rPr lang="en-GB" sz="1200">
                <a:solidFill>
                  <a:schemeClr val="tx1"/>
                </a:solidFill>
                <a:latin typeface="Calibri"/>
                <a:ea typeface="Arial"/>
                <a:cs typeface="Arial"/>
              </a:rPr>
              <a:t>- Mit Spracherkennung kann man bis zu 94% erreichen, allerdings bezieht sich das nicht nur auf englische Sprache,</a:t>
            </a:r>
            <a:endParaRPr/>
          </a:p>
          <a:p>
            <a:pPr>
              <a:defRPr/>
            </a:pPr>
            <a:r>
              <a:rPr lang="en-GB" sz="1200">
                <a:solidFill>
                  <a:schemeClr val="tx1"/>
                </a:solidFill>
                <a:latin typeface="Calibri"/>
                <a:ea typeface="Arial"/>
                <a:cs typeface="Arial"/>
              </a:rPr>
              <a:t>- Sondern auch auf exzellente Audioqualität, also ohne Hintergrundgeräusche, ohne Hall, und so weiter.</a:t>
            </a:r>
            <a:endParaRPr/>
          </a:p>
          <a:p>
            <a:pPr>
              <a:defRPr/>
            </a:pPr>
            <a:r>
              <a:rPr lang="en-GB" sz="1200">
                <a:solidFill>
                  <a:schemeClr val="tx1"/>
                </a:solidFill>
                <a:latin typeface="Calibri"/>
                <a:ea typeface="Arial"/>
                <a:cs typeface="Arial"/>
              </a:rPr>
              <a:t>- Realistisch gesehen ist die Genauigkeit deutlich schlechter.</a:t>
            </a:r>
            <a:endParaRPr/>
          </a:p>
          <a:p>
            <a:pPr>
              <a:defRPr/>
            </a:pPr>
            <a:endParaRPr lang="en-GB" sz="1200">
              <a:solidFill>
                <a:schemeClr val="tx1"/>
              </a:solidFill>
              <a:latin typeface="Calibri"/>
              <a:ea typeface="Arial"/>
              <a:cs typeface="Arial"/>
            </a:endParaRPr>
          </a:p>
          <a:p>
            <a:pPr>
              <a:defRPr/>
            </a:pPr>
            <a:r>
              <a:rPr lang="en-GB" sz="1200">
                <a:solidFill>
                  <a:schemeClr val="tx1"/>
                </a:solidFill>
                <a:latin typeface="Calibri"/>
                <a:ea typeface="Arial"/>
                <a:cs typeface="Arial"/>
              </a:rPr>
              <a:t>- Wenn man KI-generierte Texte als Untertitel benutzen will, müssen sie also erst noch korrigiert werden,</a:t>
            </a:r>
            <a:endParaRPr/>
          </a:p>
          <a:p>
            <a:pPr>
              <a:defRPr/>
            </a:pPr>
            <a:r>
              <a:rPr lang="en-GB" sz="1200">
                <a:solidFill>
                  <a:schemeClr val="tx1"/>
                </a:solidFill>
                <a:latin typeface="Calibri"/>
                <a:ea typeface="Arial"/>
                <a:cs typeface="Arial"/>
              </a:rPr>
              <a:t>- Und das geschieht, man ahnt es, wieder manuell, durch Menschen.</a:t>
            </a:r>
            <a:endParaRPr/>
          </a:p>
          <a:p>
            <a:pPr>
              <a:defRPr/>
            </a:pPr>
            <a:endParaRPr lang="en-GB" sz="1200">
              <a:solidFill>
                <a:schemeClr val="tx1"/>
              </a:solidFill>
              <a:latin typeface="Calibri"/>
              <a:ea typeface="Arial"/>
              <a:cs typeface="Arial"/>
            </a:endParaRPr>
          </a:p>
          <a:p>
            <a:pPr>
              <a:defRPr/>
            </a:pPr>
            <a:r>
              <a:rPr lang="en-GB" sz="1200">
                <a:solidFill>
                  <a:schemeClr val="tx1"/>
                </a:solidFill>
                <a:latin typeface="Calibri"/>
                <a:ea typeface="Arial"/>
                <a:cs typeface="Arial"/>
              </a:rPr>
              <a:t>Ich stelle auch hierfür eine potenzielle Lösung in den Raum:</a:t>
            </a:r>
            <a:br>
              <a:rPr lang="en-GB" sz="1200">
                <a:solidFill>
                  <a:schemeClr val="tx1"/>
                </a:solidFill>
                <a:latin typeface="Calibri"/>
                <a:ea typeface="Arial"/>
                <a:cs typeface="Arial"/>
              </a:rPr>
            </a:br>
            <a:r>
              <a:rPr lang="en-GB" sz="1200">
                <a:solidFill>
                  <a:schemeClr val="tx1"/>
                </a:solidFill>
                <a:latin typeface="Calibri"/>
                <a:ea typeface="Arial"/>
                <a:cs typeface="Arial"/>
              </a:rPr>
              <a:t>Anstatt Schriftdolmetscher zu bezahlen, könnten die - nicht hörbeeinträchtigten - Studierenden diese Korrekturen doch selbst vornehmen.</a:t>
            </a:r>
            <a:br>
              <a:rPr lang="en-GB" sz="1200">
                <a:solidFill>
                  <a:schemeClr val="tx1"/>
                </a:solidFill>
                <a:latin typeface="Calibri"/>
                <a:ea typeface="Arial"/>
                <a:cs typeface="Arial"/>
              </a:rPr>
            </a:br>
            <a:r>
              <a:rPr lang="en-GB" sz="1200">
                <a:solidFill>
                  <a:schemeClr val="tx1"/>
                </a:solidFill>
                <a:latin typeface="Calibri"/>
                <a:ea typeface="Arial"/>
                <a:cs typeface="Arial"/>
              </a:rPr>
              <a:t>Und damit der Arbeitsaufwand für die oder den einzelnen nicht zu hoch ist, könnten sie kollaborativ daran arbeiten.</a:t>
            </a:r>
            <a:endParaRPr/>
          </a:p>
          <a:p>
            <a:pPr>
              <a:defRPr/>
            </a:pPr>
            <a:endParaRPr lang="en-GB"/>
          </a:p>
          <a:p>
            <a:pPr>
              <a:defRPr/>
            </a:pPr>
            <a:r>
              <a:rPr lang="en-GB"/>
              <a:t>Genau das ist die Idee hinter dem Tool “MELVIN”, das im Zuge von SHUFFLE entwickelt werden soll.</a:t>
            </a:r>
            <a:endParaRPr/>
          </a:p>
          <a:p>
            <a:pPr>
              <a:defRPr/>
            </a:pPr>
            <a:r>
              <a:rPr lang="en-GB" sz="1200">
                <a:solidFill>
                  <a:schemeClr val="tx1"/>
                </a:solidFill>
                <a:latin typeface="Calibri"/>
                <a:ea typeface="Arial"/>
                <a:cs typeface="Arial"/>
              </a:rPr>
              <a:t>Ein Nutzertest wurde als Grundlage für diese Entwicklung, zur Validierung der Idee, durchgeführt.</a:t>
            </a:r>
            <a:endParaRPr lang="en-GB"/>
          </a:p>
          <a:p>
            <a:pPr>
              <a:defRPr/>
            </a:pPr>
            <a:endParaRPr/>
          </a:p>
        </p:txBody>
      </p:sp>
      <p:sp>
        <p:nvSpPr>
          <p:cNvPr id="1033712169" name="Slide Number Placeholder 3"/>
          <p:cNvSpPr>
            <a:spLocks noGrp="1"/>
          </p:cNvSpPr>
          <p:nvPr>
            <p:ph type="sldNum" sz="quarter" idx="5"/>
          </p:nvPr>
        </p:nvSpPr>
        <p:spPr bwMode="auto"/>
        <p:txBody>
          <a:bodyPr/>
          <a:lstStyle/>
          <a:p>
            <a:pPr>
              <a:defRPr/>
            </a:pPr>
            <a:fld id="{83332707-07BD-156E-6C82-0DABB0BB1C7A}" type="slidenum">
              <a:rPr/>
              <a:t>3</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5"/>
          </p:nvPr>
        </p:nvSpPr>
        <p:spPr bwMode="auto"/>
        <p:txBody>
          <a:bodyPr/>
          <a:lstStyle/>
          <a:p>
            <a:pPr>
              <a:defRPr/>
            </a:pPr>
            <a:fld id="{C81C0166-DE43-CA40-94A7-39153EF982FA}" type="slidenum">
              <a:rPr/>
              <a:t>14</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5"/>
          </p:nvPr>
        </p:nvSpPr>
        <p:spPr bwMode="auto"/>
        <p:txBody>
          <a:bodyPr/>
          <a:lstStyle/>
          <a:p>
            <a:pPr>
              <a:defRPr/>
            </a:pPr>
            <a:fld id="{C81C0166-DE43-CA40-94A7-39153EF982FA}" type="slidenum">
              <a:rPr/>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223842821" name="Slide Image Placeholder 1"/>
          <p:cNvSpPr>
            <a:spLocks noGrp="1" noRot="1" noChangeAspect="1"/>
          </p:cNvSpPr>
          <p:nvPr>
            <p:ph type="sldImg"/>
          </p:nvPr>
        </p:nvSpPr>
        <p:spPr bwMode="auto"/>
      </p:sp>
      <p:sp>
        <p:nvSpPr>
          <p:cNvPr id="1550402365" name="Notes Placeholder 2"/>
          <p:cNvSpPr>
            <a:spLocks noGrp="1"/>
          </p:cNvSpPr>
          <p:nvPr>
            <p:ph type="body" idx="1"/>
          </p:nvPr>
        </p:nvSpPr>
        <p:spPr bwMode="auto"/>
        <p:txBody>
          <a:bodyPr/>
          <a:lstStyle/>
          <a:p>
            <a:pPr>
              <a:defRPr/>
            </a:pPr>
            <a:r>
              <a:rPr lang="en-GB" sz="1200">
                <a:solidFill>
                  <a:schemeClr val="tx1"/>
                </a:solidFill>
                <a:latin typeface="Calibri"/>
                <a:ea typeface="Arial"/>
                <a:cs typeface="Arial"/>
              </a:rPr>
              <a:t>Zielfrage:</a:t>
            </a:r>
            <a:endParaRPr/>
          </a:p>
          <a:p>
            <a:pPr>
              <a:defRPr/>
            </a:pPr>
            <a:br>
              <a:rPr lang="en-GB" sz="1200">
                <a:solidFill>
                  <a:schemeClr val="tx1"/>
                </a:solidFill>
                <a:latin typeface="Calibri"/>
                <a:ea typeface="Arial"/>
                <a:cs typeface="Arial"/>
              </a:rPr>
            </a:br>
            <a:r>
              <a:rPr lang="en-GB" sz="1200" b="0" i="0" u="none" strike="noStrike" cap="none" spc="0">
                <a:solidFill>
                  <a:schemeClr val="tx1"/>
                </a:solidFill>
                <a:latin typeface="Calibri"/>
                <a:ea typeface="Arial"/>
                <a:cs typeface="Arial"/>
              </a:rPr>
              <a:t>Können </a:t>
            </a:r>
            <a:r>
              <a:rPr lang="en-GB" sz="1200" b="1" i="0" u="none" strike="noStrike" cap="none" spc="0">
                <a:solidFill>
                  <a:schemeClr val="tx1"/>
                </a:solidFill>
                <a:latin typeface="Calibri"/>
                <a:ea typeface="Arial"/>
                <a:cs typeface="Arial"/>
              </a:rPr>
              <a:t>Studierende </a:t>
            </a:r>
            <a:r>
              <a:rPr lang="en-GB" sz="1200" b="0" i="0" u="none" strike="noStrike" cap="none" spc="0">
                <a:solidFill>
                  <a:schemeClr val="tx1"/>
                </a:solidFill>
                <a:latin typeface="Calibri"/>
                <a:ea typeface="Arial"/>
                <a:cs typeface="Arial"/>
              </a:rPr>
              <a:t>im Kontext einer </a:t>
            </a:r>
            <a:r>
              <a:rPr lang="en-GB" sz="1200" b="1" i="0" u="none" strike="noStrike" cap="none" spc="0">
                <a:solidFill>
                  <a:schemeClr val="tx1"/>
                </a:solidFill>
                <a:latin typeface="Calibri"/>
                <a:ea typeface="Arial"/>
                <a:cs typeface="Arial"/>
              </a:rPr>
              <a:t>Vorlesung </a:t>
            </a:r>
            <a:br>
              <a:rPr lang="en-GB" sz="1200" b="0" i="0" u="none" strike="noStrike" cap="none" spc="0">
                <a:solidFill>
                  <a:schemeClr val="tx1"/>
                </a:solidFill>
                <a:latin typeface="Calibri"/>
                <a:ea typeface="Arial"/>
                <a:cs typeface="Arial"/>
              </a:rPr>
            </a:br>
            <a:r>
              <a:rPr lang="en-GB" sz="1200" b="1" i="0" u="none" strike="noStrike" cap="none" spc="0">
                <a:solidFill>
                  <a:schemeClr val="tx1"/>
                </a:solidFill>
                <a:latin typeface="Calibri"/>
                <a:ea typeface="Arial"/>
                <a:cs typeface="Arial"/>
              </a:rPr>
              <a:t>kollaborativ </a:t>
            </a:r>
            <a:r>
              <a:rPr lang="en-GB" sz="1200" b="0" i="0" u="none" strike="noStrike" cap="none" spc="0">
                <a:solidFill>
                  <a:schemeClr val="tx1"/>
                </a:solidFill>
                <a:latin typeface="Calibri"/>
                <a:ea typeface="Arial"/>
                <a:cs typeface="Arial"/>
              </a:rPr>
              <a:t>KI-generierte Untertitel </a:t>
            </a:r>
            <a:r>
              <a:rPr lang="en-GB" sz="1200" b="1" i="0" u="none" strike="noStrike" cap="none" spc="0">
                <a:solidFill>
                  <a:schemeClr val="tx1"/>
                </a:solidFill>
                <a:latin typeface="Calibri"/>
                <a:ea typeface="Arial"/>
                <a:cs typeface="Arial"/>
              </a:rPr>
              <a:t>korrigieren</a:t>
            </a:r>
            <a:r>
              <a:rPr lang="en-GB" sz="1200" b="0" i="0" u="none" strike="noStrike" cap="none" spc="0">
                <a:solidFill>
                  <a:schemeClr val="tx1"/>
                </a:solidFill>
                <a:latin typeface="Calibri"/>
                <a:ea typeface="Arial"/>
                <a:cs typeface="Arial"/>
              </a:rPr>
              <a:t>?</a:t>
            </a:r>
            <a:endParaRPr/>
          </a:p>
          <a:p>
            <a:pPr>
              <a:defRPr/>
            </a:pPr>
            <a:endParaRPr lang="en-GB"/>
          </a:p>
          <a:p>
            <a:pPr>
              <a:defRPr/>
            </a:pPr>
            <a:r>
              <a:rPr lang="en-GB" sz="1200" b="0" i="0" u="none" strike="noStrike" cap="none" spc="0">
                <a:solidFill>
                  <a:schemeClr val="tx1"/>
                </a:solidFill>
                <a:latin typeface="Calibri"/>
                <a:ea typeface="Arial"/>
                <a:cs typeface="Arial"/>
              </a:rPr>
              <a:t>- Studierende 		- Keine professionellen Subtitler</a:t>
            </a:r>
            <a:endParaRPr/>
          </a:p>
          <a:p>
            <a:pPr>
              <a:defRPr/>
            </a:pPr>
            <a:r>
              <a:rPr lang="en-GB" sz="1200" b="0" i="0" u="none" strike="noStrike" cap="none" spc="0">
                <a:solidFill>
                  <a:schemeClr val="tx1"/>
                </a:solidFill>
                <a:latin typeface="Calibri"/>
                <a:ea typeface="Arial"/>
                <a:cs typeface="Arial"/>
              </a:rPr>
              <a:t>- Vorlesungskontext 	- Müssen selbst aktiv aufpassen</a:t>
            </a:r>
            <a:endParaRPr/>
          </a:p>
          <a:p>
            <a:pPr>
              <a:defRPr/>
            </a:pPr>
            <a:r>
              <a:rPr lang="en-GB" sz="1200" b="0" i="0" u="none" strike="noStrike" cap="none" spc="0">
                <a:solidFill>
                  <a:schemeClr val="tx1"/>
                </a:solidFill>
                <a:latin typeface="Calibri"/>
                <a:ea typeface="Arial"/>
                <a:cs typeface="Arial"/>
              </a:rPr>
              <a:t>+ KI-generiert		- Transkript mit teilweise hoher Genauigkeit schon gegeben (nicht from Scratch transkribieren)</a:t>
            </a:r>
            <a:endParaRPr/>
          </a:p>
          <a:p>
            <a:pPr>
              <a:defRPr/>
            </a:pPr>
            <a:r>
              <a:rPr lang="en-GB" sz="1200" b="0" i="0" u="none" strike="noStrike" cap="none" spc="0">
                <a:solidFill>
                  <a:schemeClr val="tx1"/>
                </a:solidFill>
                <a:latin typeface="Calibri"/>
                <a:ea typeface="Arial"/>
                <a:cs typeface="Arial"/>
              </a:rPr>
              <a:t>+ Kollaborativ		- Aufgeteilte Arbeit bedeutet geringeren Workload für einzelne</a:t>
            </a:r>
            <a:endParaRPr lang="en-GB"/>
          </a:p>
          <a:p>
            <a:pPr>
              <a:defRPr/>
            </a:pPr>
            <a:endParaRPr lang="en-GB"/>
          </a:p>
          <a:p>
            <a:pPr>
              <a:defRPr/>
            </a:pPr>
            <a:r>
              <a:rPr lang="en-GB" sz="1200">
                <a:solidFill>
                  <a:schemeClr val="tx1"/>
                </a:solidFill>
                <a:latin typeface="Calibri"/>
                <a:ea typeface="Arial"/>
                <a:cs typeface="Arial"/>
              </a:rPr>
              <a:t>Nutzertest:</a:t>
            </a:r>
            <a:endParaRPr/>
          </a:p>
          <a:p>
            <a:pPr>
              <a:defRPr/>
            </a:pPr>
            <a:endParaRPr lang="en-GB" sz="1200">
              <a:solidFill>
                <a:schemeClr val="tx1"/>
              </a:solidFill>
              <a:latin typeface="Calibri"/>
              <a:ea typeface="Arial"/>
              <a:cs typeface="Arial"/>
            </a:endParaRPr>
          </a:p>
          <a:p>
            <a:pPr>
              <a:defRPr/>
            </a:pPr>
            <a:r>
              <a:rPr lang="en-GB" sz="1200">
                <a:solidFill>
                  <a:schemeClr val="tx1"/>
                </a:solidFill>
                <a:latin typeface="Calibri"/>
                <a:ea typeface="Arial"/>
                <a:cs typeface="Arial"/>
              </a:rPr>
              <a:t>Kombination all dieser Parameter.</a:t>
            </a:r>
            <a:endParaRPr/>
          </a:p>
          <a:p>
            <a:pPr>
              <a:defRPr/>
            </a:pPr>
            <a:r>
              <a:rPr lang="en-GB" sz="1200">
                <a:solidFill>
                  <a:schemeClr val="tx1"/>
                </a:solidFill>
                <a:latin typeface="Calibri"/>
                <a:ea typeface="Arial"/>
                <a:cs typeface="Arial"/>
              </a:rPr>
              <a:t>Das System, das getestet werden soll, liegt noch nicht funktionsfähig vor, sondern wird realistisch simuliert (</a:t>
            </a:r>
            <a:r>
              <a:rPr lang="en-GB" sz="1200" b="0" i="0" u="none" strike="noStrike" cap="none" spc="0">
                <a:solidFill>
                  <a:schemeClr val="tx1"/>
                </a:solidFill>
                <a:latin typeface="Calibri"/>
                <a:ea typeface="Arial"/>
                <a:cs typeface="Arial"/>
              </a:rPr>
              <a:t>Wizard-Of-Oz)</a:t>
            </a:r>
            <a:br>
              <a:rPr lang="en-GB" sz="1200">
                <a:solidFill>
                  <a:schemeClr val="tx1"/>
                </a:solidFill>
                <a:latin typeface="Calibri"/>
                <a:ea typeface="Arial"/>
                <a:cs typeface="Arial"/>
              </a:rPr>
            </a:br>
            <a:endParaRPr lang="en-GB" sz="1200">
              <a:solidFill>
                <a:schemeClr val="tx1"/>
              </a:solidFill>
              <a:latin typeface="Calibri"/>
              <a:ea typeface="Arial"/>
              <a:cs typeface="Arial"/>
            </a:endParaRPr>
          </a:p>
          <a:p>
            <a:pPr marL="217792" indent="-217792">
              <a:buFont typeface="Arial"/>
              <a:buChar char="–"/>
              <a:defRPr/>
            </a:pPr>
            <a:r>
              <a:rPr lang="en-GB" sz="1200">
                <a:solidFill>
                  <a:schemeClr val="tx1"/>
                </a:solidFill>
                <a:latin typeface="Calibri"/>
                <a:ea typeface="Arial"/>
                <a:cs typeface="Arial"/>
              </a:rPr>
              <a:t>Studierende:	- Waren zum Teil unsere Probanden </a:t>
            </a:r>
            <a:br>
              <a:rPr lang="en-GB" sz="1200">
                <a:solidFill>
                  <a:schemeClr val="tx1"/>
                </a:solidFill>
                <a:latin typeface="Calibri"/>
                <a:ea typeface="Arial"/>
                <a:cs typeface="Arial"/>
              </a:rPr>
            </a:br>
            <a:r>
              <a:rPr lang="en-GB" sz="1200">
                <a:solidFill>
                  <a:schemeClr val="tx1"/>
                </a:solidFill>
                <a:latin typeface="Calibri"/>
                <a:ea typeface="Arial"/>
                <a:cs typeface="Arial"/>
              </a:rPr>
              <a:t>			- 50% Studierende (MI/MMB BA)(HdM), 50% Wissenschaftliche Mitarbeiter (SHUFFLE)</a:t>
            </a:r>
            <a:br>
              <a:rPr lang="en-GB" sz="1200">
                <a:solidFill>
                  <a:schemeClr val="tx1"/>
                </a:solidFill>
                <a:latin typeface="Calibri"/>
                <a:ea typeface="Arial"/>
                <a:cs typeface="Arial"/>
              </a:rPr>
            </a:br>
            <a:r>
              <a:rPr lang="en-GB" sz="1200">
                <a:solidFill>
                  <a:schemeClr val="tx1"/>
                </a:solidFill>
                <a:latin typeface="Calibri"/>
                <a:ea typeface="Arial"/>
                <a:cs typeface="Arial"/>
              </a:rPr>
              <a:t>			- 30 Probanden insgesamt</a:t>
            </a:r>
            <a:endParaRPr/>
          </a:p>
          <a:p>
            <a:pPr marL="217792" indent="-217792">
              <a:buFont typeface="Arial"/>
              <a:buChar char="–"/>
              <a:defRPr/>
            </a:pPr>
            <a:r>
              <a:rPr lang="en-GB" sz="1200">
                <a:solidFill>
                  <a:schemeClr val="tx1"/>
                </a:solidFill>
                <a:latin typeface="Calibri"/>
                <a:ea typeface="Arial"/>
                <a:cs typeface="Arial"/>
              </a:rPr>
              <a:t>Vorlesung:		- Ein zuvor aufgenommenes Video von einem Vortrag wurde per Zoom an alle Probanden gestreamt</a:t>
            </a:r>
            <a:endParaRPr/>
          </a:p>
          <a:p>
            <a:pPr marL="217792" indent="-217792">
              <a:buFont typeface="Arial"/>
              <a:buChar char="–"/>
              <a:defRPr/>
            </a:pPr>
            <a:r>
              <a:rPr lang="en-GB" sz="1200">
                <a:solidFill>
                  <a:schemeClr val="tx1"/>
                </a:solidFill>
                <a:latin typeface="Calibri"/>
                <a:ea typeface="Arial"/>
                <a:cs typeface="Arial"/>
              </a:rPr>
              <a:t>KI:		- Wurde tatsächlich verwendet (Microsoft Azure)</a:t>
            </a:r>
            <a:br>
              <a:rPr lang="en-GB" sz="1200">
                <a:solidFill>
                  <a:schemeClr val="tx1"/>
                </a:solidFill>
                <a:latin typeface="Calibri"/>
                <a:ea typeface="Arial"/>
                <a:cs typeface="Arial"/>
              </a:rPr>
            </a:br>
            <a:r>
              <a:rPr lang="en-GB" sz="1200">
                <a:solidFill>
                  <a:schemeClr val="tx1"/>
                </a:solidFill>
                <a:latin typeface="Calibri"/>
                <a:ea typeface="Arial"/>
                <a:cs typeface="Arial"/>
              </a:rPr>
              <a:t>			- allerdings im Vorfeld speech-to-text transkribiert, nicht live</a:t>
            </a:r>
            <a:br>
              <a:rPr lang="en-GB" sz="1200">
                <a:solidFill>
                  <a:schemeClr val="tx1"/>
                </a:solidFill>
                <a:latin typeface="Calibri"/>
                <a:ea typeface="Arial"/>
                <a:cs typeface="Arial"/>
              </a:rPr>
            </a:br>
            <a:r>
              <a:rPr lang="en-GB" sz="1200">
                <a:solidFill>
                  <a:schemeClr val="tx1"/>
                </a:solidFill>
                <a:latin typeface="Calibri"/>
                <a:ea typeface="Arial"/>
                <a:cs typeface="Arial"/>
              </a:rPr>
              <a:t>			- eingefügt via Skript (Reproduzierbar: Keine menschlichen Fehler)</a:t>
            </a:r>
            <a:endParaRPr/>
          </a:p>
          <a:p>
            <a:pPr marL="217792" indent="-217792">
              <a:buFont typeface="Arial"/>
              <a:buChar char="–"/>
              <a:defRPr/>
            </a:pPr>
            <a:r>
              <a:rPr lang="en-GB" sz="1200">
                <a:solidFill>
                  <a:schemeClr val="tx1"/>
                </a:solidFill>
                <a:latin typeface="Calibri"/>
                <a:ea typeface="Arial"/>
                <a:cs typeface="Arial"/>
              </a:rPr>
              <a:t>Kollaborativ:	- Google Sheets als Software genutzt</a:t>
            </a:r>
            <a:endParaRPr/>
          </a:p>
          <a:p>
            <a:pPr>
              <a:defRPr/>
            </a:pPr>
            <a:endParaRPr lang="en-GB" sz="1200">
              <a:solidFill>
                <a:schemeClr val="tx1"/>
              </a:solidFill>
              <a:latin typeface="Calibri"/>
              <a:ea typeface="Arial"/>
              <a:cs typeface="Arial"/>
            </a:endParaRPr>
          </a:p>
          <a:p>
            <a:pPr>
              <a:defRPr/>
            </a:pPr>
            <a:r>
              <a:rPr lang="en-GB" sz="1200">
                <a:solidFill>
                  <a:schemeClr val="tx1"/>
                </a:solidFill>
                <a:latin typeface="Calibri"/>
                <a:ea typeface="Arial"/>
                <a:cs typeface="Arial"/>
              </a:rPr>
              <a:t>Zehn Gruppen mit je drei Probanden, zufällige Zuordnung.</a:t>
            </a:r>
            <a:endParaRPr/>
          </a:p>
          <a:p>
            <a:pPr>
              <a:defRPr/>
            </a:pPr>
            <a:r>
              <a:rPr lang="en-GB" sz="1200">
                <a:solidFill>
                  <a:schemeClr val="tx1"/>
                </a:solidFill>
                <a:latin typeface="Calibri"/>
                <a:ea typeface="Arial"/>
                <a:cs typeface="Arial"/>
              </a:rPr>
              <a:t>Bekamen einen Link zur Zoom Konferenz und zu dem Google Sheet ihrer Gruppe.</a:t>
            </a:r>
            <a:endParaRPr/>
          </a:p>
          <a:p>
            <a:pPr>
              <a:defRPr/>
            </a:pPr>
            <a:r>
              <a:rPr lang="en-GB" sz="1200">
                <a:solidFill>
                  <a:schemeClr val="tx1"/>
                </a:solidFill>
                <a:latin typeface="Calibri"/>
                <a:ea typeface="Arial"/>
                <a:cs typeface="Arial"/>
              </a:rPr>
              <a:t>Video wurde abgespielt und Teilnehmende konnten den Text in Google Sheets editieren.</a:t>
            </a:r>
            <a:endParaRPr/>
          </a:p>
          <a:p>
            <a:pPr>
              <a:defRPr/>
            </a:pPr>
            <a:r>
              <a:rPr lang="en-GB" sz="1200">
                <a:solidFill>
                  <a:schemeClr val="tx1"/>
                </a:solidFill>
                <a:latin typeface="Calibri"/>
                <a:ea typeface="Arial"/>
                <a:cs typeface="Arial"/>
              </a:rPr>
              <a:t>Dort konnten sie kollaborieren, aber nicht kommunizieren (schriftlich oder mündlich) und nicht das video stoppen, zurückspulen, o.ä.</a:t>
            </a:r>
            <a:endParaRPr/>
          </a:p>
          <a:p>
            <a:pPr>
              <a:defRPr/>
            </a:pPr>
            <a:endParaRPr lang="en-GB" sz="1200">
              <a:solidFill>
                <a:schemeClr val="tx1"/>
              </a:solidFill>
              <a:latin typeface="Calibri"/>
              <a:ea typeface="Arial"/>
              <a:cs typeface="Arial"/>
            </a:endParaRPr>
          </a:p>
          <a:p>
            <a:pPr>
              <a:defRPr/>
            </a:pPr>
            <a:r>
              <a:rPr lang="en-GB" sz="1200">
                <a:solidFill>
                  <a:schemeClr val="tx1"/>
                </a:solidFill>
                <a:latin typeface="Calibri"/>
                <a:ea typeface="Arial"/>
                <a:cs typeface="Arial"/>
              </a:rPr>
              <a:t>Zwei Konditionen (Probanden zufällig zugeteilt):</a:t>
            </a:r>
            <a:br>
              <a:rPr lang="en-GB" sz="1200">
                <a:solidFill>
                  <a:schemeClr val="tx1"/>
                </a:solidFill>
                <a:latin typeface="Calibri"/>
                <a:ea typeface="Arial"/>
                <a:cs typeface="Arial"/>
              </a:rPr>
            </a:br>
            <a:r>
              <a:rPr lang="en-GB" sz="1200">
                <a:solidFill>
                  <a:schemeClr val="tx1"/>
                </a:solidFill>
                <a:latin typeface="Calibri"/>
                <a:ea typeface="Arial"/>
                <a:cs typeface="Arial"/>
              </a:rPr>
              <a:t>	- Untertitel simultan zum gesprochenen Inhalt im Video eingefügt.</a:t>
            </a:r>
            <a:endParaRPr/>
          </a:p>
          <a:p>
            <a:pPr>
              <a:defRPr/>
            </a:pPr>
            <a:r>
              <a:rPr lang="en-GB" sz="1200">
                <a:solidFill>
                  <a:schemeClr val="tx1"/>
                </a:solidFill>
                <a:latin typeface="Calibri"/>
                <a:ea typeface="Arial"/>
                <a:cs typeface="Arial"/>
              </a:rPr>
              <a:t>	- Untertitel am Ende eines gesprochenen Satzes, plus eine Sekunde Wartezeit, eingefügt (Zeitverzögerung zwischen Hören und Lesen)</a:t>
            </a:r>
            <a:br>
              <a:rPr lang="en-GB" sz="1200">
                <a:solidFill>
                  <a:schemeClr val="tx1"/>
                </a:solidFill>
                <a:latin typeface="Calibri"/>
                <a:ea typeface="Arial"/>
                <a:cs typeface="Arial"/>
              </a:rPr>
            </a:br>
            <a:r>
              <a:rPr lang="en-GB" sz="1200">
                <a:solidFill>
                  <a:schemeClr val="tx1"/>
                </a:solidFill>
                <a:latin typeface="Calibri"/>
                <a:ea typeface="Arial"/>
                <a:cs typeface="Arial"/>
              </a:rPr>
              <a:t>		-&gt; (Realistisch!, denn ASR braucht Zeit)</a:t>
            </a:r>
            <a:endParaRPr/>
          </a:p>
          <a:p>
            <a:pPr>
              <a:defRPr/>
            </a:pPr>
            <a:endParaRPr lang="en-GB"/>
          </a:p>
          <a:p>
            <a:pPr>
              <a:defRPr/>
            </a:pPr>
            <a:r>
              <a:rPr lang="en-GB"/>
              <a:t>Danach hat jede*r noch einen Fragebogen ausgefüllt (NASA RTLX), um die kognitive Belastung während des Korrigierens abzufragen.</a:t>
            </a:r>
            <a:endParaRPr/>
          </a:p>
        </p:txBody>
      </p:sp>
      <p:sp>
        <p:nvSpPr>
          <p:cNvPr id="295061965" name="Slide Number Placeholder 3"/>
          <p:cNvSpPr>
            <a:spLocks noGrp="1"/>
          </p:cNvSpPr>
          <p:nvPr>
            <p:ph type="sldNum" sz="quarter" idx="5"/>
          </p:nvPr>
        </p:nvSpPr>
        <p:spPr bwMode="auto"/>
        <p:txBody>
          <a:bodyPr/>
          <a:lstStyle/>
          <a:p>
            <a:pPr>
              <a:defRPr/>
            </a:pPr>
            <a:fld id="{60C8E907-05B9-1D14-69DE-B63AC1E3B2A5}" type="slidenum">
              <a:rPr/>
              <a:t>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5"/>
          </p:nvPr>
        </p:nvSpPr>
        <p:spPr bwMode="auto"/>
        <p:txBody>
          <a:bodyPr/>
          <a:lstStyle/>
          <a:p>
            <a:pPr>
              <a:defRPr/>
            </a:pPr>
            <a:fld id="{C81C0166-DE43-CA40-94A7-39153EF982FA}" type="slidenum">
              <a:rPr/>
              <a:t>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en-GB" sz="1200" b="0" i="0" u="none" strike="noStrike" cap="none" spc="0" dirty="0">
                <a:solidFill>
                  <a:schemeClr val="tx1"/>
                </a:solidFill>
                <a:latin typeface="Calibri"/>
                <a:ea typeface="Arial"/>
                <a:cs typeface="Arial"/>
              </a:rPr>
              <a:t>The first research question we wanted to answer was, if the insertion time of the subtitles impacts the accuracy of the manual corrections.</a:t>
            </a:r>
            <a:endParaRPr dirty="0"/>
          </a:p>
          <a:p>
            <a:pPr>
              <a:defRPr/>
            </a:pPr>
            <a:endParaRPr dirty="0"/>
          </a:p>
          <a:p>
            <a:pPr>
              <a:defRPr/>
            </a:pPr>
            <a:r>
              <a:rPr lang="en-GB" sz="1200" b="0" i="0" u="none" strike="noStrike" cap="none" spc="0" dirty="0">
                <a:solidFill>
                  <a:schemeClr val="tx1"/>
                </a:solidFill>
                <a:latin typeface="Calibri"/>
                <a:ea typeface="Arial"/>
                <a:cs typeface="Arial"/>
              </a:rPr>
              <a:t>To measure the accuracy, we used the Word Error Rate. This is a measurement where you count all the words that need to be changed to meet a correct reference transcript.</a:t>
            </a:r>
            <a:r>
              <a:rPr dirty="0"/>
              <a:t> The result is a percentage of words that need to be changed. That means, the accuracy is better if the Word Error Rate is lower.</a:t>
            </a:r>
            <a:endParaRPr lang="en-GB" sz="1200" b="0" i="0" u="none" strike="noStrike" cap="none" spc="0" dirty="0">
              <a:solidFill>
                <a:schemeClr val="tx1"/>
              </a:solidFill>
              <a:latin typeface="Calibri"/>
              <a:ea typeface="Arial"/>
              <a:cs typeface="Arial"/>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GB" sz="1200" dirty="0">
                <a:solidFill>
                  <a:schemeClr val="tx1"/>
                </a:solidFill>
                <a:latin typeface="Calibri"/>
                <a:ea typeface="Arial"/>
                <a:cs typeface="Arial"/>
              </a:rPr>
              <a:t>Bar graph</a:t>
            </a:r>
          </a:p>
          <a:p>
            <a:pPr marL="0" marR="0" lvl="0" indent="0" algn="l" defTabSz="914400">
              <a:lnSpc>
                <a:spcPct val="100000"/>
              </a:lnSpc>
              <a:spcBef>
                <a:spcPts val="0"/>
              </a:spcBef>
              <a:spcAft>
                <a:spcPts val="0"/>
              </a:spcAft>
              <a:buClrTx/>
              <a:buSzTx/>
              <a:buFontTx/>
              <a:buNone/>
              <a:defRPr/>
            </a:pPr>
            <a:r>
              <a:rPr lang="en-GB" sz="1200" dirty="0">
                <a:solidFill>
                  <a:schemeClr val="tx1"/>
                </a:solidFill>
                <a:latin typeface="Calibri"/>
                <a:ea typeface="Arial"/>
                <a:cs typeface="Arial"/>
              </a:rPr>
              <a:t>The results can be seen in the diagram. The diagram shows the initial WER of the AI generated subtitles, which is the highest value with 8.9%, as well as the reduced WER for each participants group. The values lie between 4.0% and 7.5%, where the values of all groups that had a simultaneous insertion of subtitles are lower than the values of the delayed groups. The mean WER of </a:t>
            </a:r>
            <a:r>
              <a:rPr lang="en-GB" sz="1200" b="0" i="0" u="none" strike="noStrike" cap="none" spc="0" dirty="0">
                <a:solidFill>
                  <a:schemeClr val="tx1"/>
                </a:solidFill>
                <a:latin typeface="Calibri"/>
                <a:ea typeface="Arial"/>
                <a:cs typeface="Arial"/>
              </a:rPr>
              <a:t>the simultaneous groups was</a:t>
            </a:r>
            <a:r>
              <a:rPr lang="en-GB" sz="1200" dirty="0">
                <a:solidFill>
                  <a:schemeClr val="tx1"/>
                </a:solidFill>
                <a:latin typeface="Calibri"/>
                <a:ea typeface="Arial"/>
                <a:cs typeface="Arial"/>
              </a:rPr>
              <a:t> 5.6%. </a:t>
            </a:r>
            <a:r>
              <a:rPr lang="en-GB" sz="1200" b="0" i="0" u="none" strike="noStrike" cap="none" spc="0" dirty="0">
                <a:solidFill>
                  <a:schemeClr val="tx1"/>
                </a:solidFill>
                <a:latin typeface="Calibri"/>
                <a:ea typeface="Arial"/>
                <a:cs typeface="Arial"/>
              </a:rPr>
              <a:t>For the delayed groups it was</a:t>
            </a:r>
            <a:r>
              <a:rPr lang="en-GB" sz="1200" dirty="0">
                <a:solidFill>
                  <a:schemeClr val="tx1"/>
                </a:solidFill>
                <a:latin typeface="Calibri"/>
                <a:ea typeface="Arial"/>
                <a:cs typeface="Arial"/>
              </a:rPr>
              <a:t> a higher value of 6.8%. </a:t>
            </a:r>
            <a:endParaRPr dirty="0"/>
          </a:p>
          <a:p>
            <a:pPr marL="0" marR="0" lvl="0" indent="0" algn="l" defTabSz="914400">
              <a:lnSpc>
                <a:spcPct val="100000"/>
              </a:lnSpc>
              <a:spcBef>
                <a:spcPts val="0"/>
              </a:spcBef>
              <a:spcAft>
                <a:spcPts val="0"/>
              </a:spcAft>
              <a:buClrTx/>
              <a:buSzTx/>
              <a:buFontTx/>
              <a:buNone/>
              <a:defRPr/>
            </a:pPr>
            <a:endParaRPr lang="en-GB" dirty="0"/>
          </a:p>
          <a:p>
            <a:pPr>
              <a:defRPr/>
            </a:pPr>
            <a:r>
              <a:rPr dirty="0"/>
              <a:t>We used a Mann-Whitney-U-Test to see, that these differences are significant.</a:t>
            </a:r>
          </a:p>
          <a:p>
            <a:pPr>
              <a:defRPr/>
            </a:pPr>
            <a:r>
              <a:rPr dirty="0"/>
              <a:t>That means, t</a:t>
            </a:r>
            <a:r>
              <a:rPr lang="en-GB" sz="1200" dirty="0">
                <a:solidFill>
                  <a:schemeClr val="tx1"/>
                </a:solidFill>
                <a:latin typeface="+mn-lt"/>
                <a:ea typeface="+mn-ea"/>
                <a:cs typeface="+mn-cs"/>
              </a:rPr>
              <a:t>he delay in the presentation of the subtitles seems to impact the rate of corrections negatively. </a:t>
            </a:r>
            <a:endParaRPr lang="en-GB" dirty="0"/>
          </a:p>
          <a:p>
            <a:pPr>
              <a:defRPr/>
            </a:pPr>
            <a:endParaRPr lang="de-DE" dirty="0"/>
          </a:p>
          <a:p>
            <a:pPr>
              <a:defRPr/>
            </a:pPr>
            <a:endParaRPr lang="de-DE" dirty="0"/>
          </a:p>
          <a:p>
            <a:pPr>
              <a:defRPr/>
            </a:pPr>
            <a:endParaRPr lang="de-DE" dirty="0"/>
          </a:p>
          <a:p>
            <a:pPr>
              <a:defRPr/>
            </a:pPr>
            <a:endParaRPr dirty="0"/>
          </a:p>
          <a:p>
            <a:pPr>
              <a:defRPr/>
            </a:pPr>
            <a:r>
              <a:rPr lang="en-US" sz="1200" b="0" i="0" u="none" strike="noStrike" cap="none" spc="0" dirty="0">
                <a:solidFill>
                  <a:schemeClr val="tx1"/>
                </a:solidFill>
                <a:latin typeface="+mn-lt"/>
                <a:ea typeface="+mn-ea"/>
                <a:cs typeface="+mn-cs"/>
              </a:rPr>
              <a:t>Mann-Whitney-U-Test:  (</a:t>
            </a:r>
            <a:r>
              <a:rPr lang="en-US" sz="1200" b="0" i="1" u="none" strike="noStrike" cap="none" spc="0" dirty="0">
                <a:solidFill>
                  <a:schemeClr val="tx1"/>
                </a:solidFill>
                <a:latin typeface="+mn-lt"/>
                <a:ea typeface="+mn-ea"/>
                <a:cs typeface="+mn-cs"/>
              </a:rPr>
              <a:t>U </a:t>
            </a:r>
            <a:r>
              <a:rPr lang="en-US" sz="1200" b="0" i="0" u="none" strike="noStrike" cap="none" spc="0" dirty="0">
                <a:solidFill>
                  <a:schemeClr val="tx1"/>
                </a:solidFill>
                <a:latin typeface="+mn-lt"/>
                <a:ea typeface="+mn-ea"/>
                <a:cs typeface="+mn-cs"/>
              </a:rPr>
              <a:t>= 0, </a:t>
            </a:r>
            <a:r>
              <a:rPr lang="en-US" sz="1200" b="0" i="1" u="none" strike="noStrike" cap="none" spc="0" dirty="0">
                <a:solidFill>
                  <a:schemeClr val="tx1"/>
                </a:solidFill>
                <a:latin typeface="+mn-lt"/>
                <a:ea typeface="+mn-ea"/>
                <a:cs typeface="+mn-cs"/>
              </a:rPr>
              <a:t>p </a:t>
            </a:r>
            <a:r>
              <a:rPr lang="en-US" sz="1200" b="0" i="0" u="none" strike="noStrike" cap="none" spc="0" dirty="0">
                <a:solidFill>
                  <a:schemeClr val="tx1"/>
                </a:solidFill>
                <a:latin typeface="+mn-lt"/>
                <a:ea typeface="+mn-ea"/>
                <a:cs typeface="+mn-cs"/>
              </a:rPr>
              <a:t>= 0.008) The groups who received the text simultaneously to the video reduced the number of errors from 121 errors by the AI to a median of 81 errors, while the groups with delayed insertion reduced the number of errors to a median of 90 errors.</a:t>
            </a:r>
            <a:endParaRPr lang="en-US" sz="1200" b="0" i="0" u="none" strike="noStrike" cap="none" spc="0" dirty="0">
              <a:solidFill>
                <a:schemeClr val="tx1"/>
              </a:solidFill>
              <a:latin typeface="Calibri"/>
              <a:ea typeface="Arial"/>
              <a:cs typeface="Arial"/>
            </a:endParaRPr>
          </a:p>
        </p:txBody>
      </p:sp>
      <p:sp>
        <p:nvSpPr>
          <p:cNvPr id="4" name="Slide Number Placeholder 3"/>
          <p:cNvSpPr>
            <a:spLocks noGrp="1"/>
          </p:cNvSpPr>
          <p:nvPr>
            <p:ph type="sldNum" sz="quarter" idx="5"/>
          </p:nvPr>
        </p:nvSpPr>
        <p:spPr bwMode="auto"/>
        <p:txBody>
          <a:bodyPr/>
          <a:lstStyle/>
          <a:p>
            <a:pPr>
              <a:defRPr/>
            </a:pPr>
            <a:fld id="{C81C0166-DE43-CA40-94A7-39153EF982FA}" type="slidenum">
              <a:rPr/>
              <a:t>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93074422" name="Slide Image Placeholder 1"/>
          <p:cNvSpPr>
            <a:spLocks noGrp="1" noRot="1" noChangeAspect="1"/>
          </p:cNvSpPr>
          <p:nvPr>
            <p:ph type="sldImg"/>
          </p:nvPr>
        </p:nvSpPr>
        <p:spPr bwMode="auto"/>
      </p:sp>
      <p:sp>
        <p:nvSpPr>
          <p:cNvPr id="1570784184" name="Notes Placeholder 2"/>
          <p:cNvSpPr>
            <a:spLocks noGrp="1"/>
          </p:cNvSpPr>
          <p:nvPr>
            <p:ph type="body" idx="1"/>
          </p:nvPr>
        </p:nvSpPr>
        <p:spPr bwMode="auto"/>
        <p:txBody>
          <a:bodyPr/>
          <a:lstStyle/>
          <a:p>
            <a:pPr>
              <a:defRPr/>
            </a:pPr>
            <a:r>
              <a:rPr lang="en-US" sz="1200" b="0" i="0" u="none" strike="noStrike" cap="none" spc="0">
                <a:solidFill>
                  <a:schemeClr val="tx1"/>
                </a:solidFill>
                <a:latin typeface="+mn-lt"/>
                <a:ea typeface="+mn-ea"/>
                <a:cs typeface="+mn-cs"/>
              </a:rPr>
              <a:t>Our second research question was, if the insertion time of the subtitles influences the perceived cognitive workload of the participants. </a:t>
            </a:r>
            <a:endParaRPr lang="en-US" sz="1200" b="0" i="0" u="none" strike="noStrike" cap="none" spc="0">
              <a:solidFill>
                <a:schemeClr val="tx1"/>
              </a:solidFill>
              <a:latin typeface="Calibri"/>
              <a:ea typeface="Arial"/>
              <a:cs typeface="Arial"/>
            </a:endParaRPr>
          </a:p>
          <a:p>
            <a:pPr>
              <a:defRPr/>
            </a:pPr>
            <a:endParaRPr/>
          </a:p>
          <a:p>
            <a:pPr>
              <a:defRPr/>
            </a:pPr>
            <a:r>
              <a:rPr lang="en-US" sz="1200" b="0" i="0" u="none" strike="noStrike" cap="none" spc="0">
                <a:solidFill>
                  <a:schemeClr val="tx1"/>
                </a:solidFill>
                <a:latin typeface="Calibri"/>
                <a:ea typeface="Arial"/>
                <a:cs typeface="Arial"/>
              </a:rPr>
              <a:t>To measure the cognitive workload we used the NASA Raw Task Load index (RTLX) where participants rate their experience of the test on 6 different dimensions. The results of the RTLX can take values between 0 for very low cognitive workload and 100 for very high cognitive workload.</a:t>
            </a:r>
            <a:endParaRPr/>
          </a:p>
        </p:txBody>
      </p:sp>
      <p:sp>
        <p:nvSpPr>
          <p:cNvPr id="317971417"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dirty="0"/>
              <a:t>Our results show, that the time of insertion has a significant influence on the participants’ cognitive workload (RTLX) (Welch-Test: </a:t>
            </a:r>
            <a:r>
              <a:rPr i="1" dirty="0"/>
              <a:t>t(20.95)</a:t>
            </a:r>
            <a:r>
              <a:rPr dirty="0"/>
              <a:t> = -3.94, </a:t>
            </a:r>
            <a:r>
              <a:rPr i="1" dirty="0"/>
              <a:t>p</a:t>
            </a:r>
            <a:r>
              <a:rPr dirty="0"/>
              <a:t> &lt; 0.001). The average RTLX for participants in the delayed groups is 66.9 and therefore way higher than for participants in the simultaneous groups with an average value of 44.3</a:t>
            </a:r>
          </a:p>
          <a:p>
            <a:pPr>
              <a:defRPr/>
            </a:pPr>
            <a:endParaRPr lang="en-GB" sz="1200" dirty="0">
              <a:solidFill>
                <a:schemeClr val="tx1"/>
              </a:solidFill>
              <a:latin typeface="Calibri"/>
              <a:ea typeface="Arial"/>
              <a:cs typeface="Arial"/>
            </a:endParaRPr>
          </a:p>
          <a:p>
            <a:pPr>
              <a:defRPr/>
            </a:pPr>
            <a:r>
              <a:rPr lang="en-GB" sz="1200" dirty="0">
                <a:solidFill>
                  <a:schemeClr val="tx1"/>
                </a:solidFill>
                <a:latin typeface="+mn-lt"/>
                <a:ea typeface="+mn-ea"/>
                <a:cs typeface="+mn-cs"/>
              </a:rPr>
              <a:t>Moreover, all participants in the delayed groups perceived the task as either stressful or exhausting as they said in the questionnaire. In the simultaneous groups only six participants out of 15 mentioned stress, while seven even perceived the task as easy.</a:t>
            </a:r>
            <a:endParaRPr lang="en-GB" sz="1200" dirty="0">
              <a:solidFill>
                <a:schemeClr val="tx1"/>
              </a:solidFill>
              <a:latin typeface="Calibri"/>
              <a:ea typeface="Arial"/>
              <a:cs typeface="Arial"/>
            </a:endParaRPr>
          </a:p>
          <a:p>
            <a:pPr>
              <a:defRPr/>
            </a:pPr>
            <a:endParaRPr lang="en-GB" sz="1200" dirty="0">
              <a:solidFill>
                <a:schemeClr val="tx1"/>
              </a:solidFill>
              <a:latin typeface="Calibri"/>
              <a:ea typeface="Arial"/>
              <a:cs typeface="Arial"/>
            </a:endParaRPr>
          </a:p>
          <a:p>
            <a:pPr>
              <a:defRPr/>
            </a:pPr>
            <a:r>
              <a:rPr lang="en-GB" sz="1200" dirty="0">
                <a:solidFill>
                  <a:schemeClr val="tx1"/>
                </a:solidFill>
                <a:latin typeface="Calibri"/>
                <a:ea typeface="Arial"/>
                <a:cs typeface="Arial"/>
              </a:rPr>
              <a:t>That means, that the delayed insertion has a negative influence on the cognitive workload.</a:t>
            </a:r>
            <a:endParaRPr dirty="0"/>
          </a:p>
        </p:txBody>
      </p:sp>
      <p:sp>
        <p:nvSpPr>
          <p:cNvPr id="4" name="Slide Number Placeholder 3"/>
          <p:cNvSpPr>
            <a:spLocks noGrp="1"/>
          </p:cNvSpPr>
          <p:nvPr>
            <p:ph type="sldNum" sz="quarter" idx="5"/>
          </p:nvPr>
        </p:nvSpPr>
        <p:spPr bwMode="auto"/>
        <p:txBody>
          <a:bodyPr/>
          <a:lstStyle/>
          <a:p>
            <a:pPr>
              <a:defRPr/>
            </a:pPr>
            <a:fld id="{C81C0166-DE43-CA40-94A7-39153EF982FA}" type="slidenum">
              <a:rPr/>
              <a:t>11</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41120839" name="Slide Image Placeholder 1"/>
          <p:cNvSpPr>
            <a:spLocks noGrp="1" noRot="1" noChangeAspect="1"/>
          </p:cNvSpPr>
          <p:nvPr>
            <p:ph type="sldImg"/>
          </p:nvPr>
        </p:nvSpPr>
        <p:spPr bwMode="auto"/>
      </p:sp>
      <p:sp>
        <p:nvSpPr>
          <p:cNvPr id="2031841078" name="Notes Placeholder 2"/>
          <p:cNvSpPr>
            <a:spLocks noGrp="1"/>
          </p:cNvSpPr>
          <p:nvPr>
            <p:ph type="body" idx="1"/>
          </p:nvPr>
        </p:nvSpPr>
        <p:spPr bwMode="auto"/>
        <p:txBody>
          <a:bodyPr/>
          <a:lstStyle/>
          <a:p>
            <a:pPr>
              <a:defRPr/>
            </a:pPr>
            <a:r>
              <a:rPr lang="en-GB" sz="1200" b="0" i="0" u="none" strike="noStrike" cap="none" spc="0">
                <a:solidFill>
                  <a:schemeClr val="tx1"/>
                </a:solidFill>
                <a:latin typeface="Calibri"/>
                <a:ea typeface="Arial"/>
                <a:cs typeface="Arial"/>
              </a:rPr>
              <a:t>Our third and last research question was, if the participants where able to follow the content of the video while correcting the subtitles.</a:t>
            </a:r>
            <a:endParaRPr/>
          </a:p>
          <a:p>
            <a:pPr>
              <a:defRPr/>
            </a:pPr>
            <a:r>
              <a:rPr lang="en-GB" sz="1200" b="0" i="0" u="none" strike="noStrike" cap="none" spc="0">
                <a:solidFill>
                  <a:schemeClr val="tx1"/>
                </a:solidFill>
                <a:latin typeface="Calibri"/>
                <a:ea typeface="Arial"/>
                <a:cs typeface="Arial"/>
              </a:rPr>
              <a:t>This is important for the usage of such an editor in higher education lectures so that the students themself can follow the lecture. </a:t>
            </a:r>
            <a:endParaRPr/>
          </a:p>
          <a:p>
            <a:pPr>
              <a:defRPr/>
            </a:pPr>
            <a:endParaRPr/>
          </a:p>
          <a:p>
            <a:pPr>
              <a:defRPr/>
            </a:pPr>
            <a:r>
              <a:rPr lang="en-GB" sz="1200" b="0" i="0" u="none" strike="noStrike" cap="none" spc="0">
                <a:solidFill>
                  <a:schemeClr val="tx1"/>
                </a:solidFill>
                <a:latin typeface="Calibri"/>
                <a:ea typeface="Arial"/>
                <a:cs typeface="Arial"/>
              </a:rPr>
              <a:t>For that, the participants rated how well they could follow the content of the video on a 7-point Likert-scale from 1 (“I couldn’t follow the content at all”) to 7 (“I could follow the content fully”). </a:t>
            </a:r>
            <a:endParaRPr/>
          </a:p>
        </p:txBody>
      </p:sp>
      <p:sp>
        <p:nvSpPr>
          <p:cNvPr id="703920701"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en-GB" sz="1200" dirty="0">
                <a:solidFill>
                  <a:schemeClr val="tx1"/>
                </a:solidFill>
                <a:latin typeface="+mn-lt"/>
                <a:ea typeface="+mn-ea"/>
                <a:cs typeface="+mn-cs"/>
              </a:rPr>
              <a:t>Participants in the simultaneous groups were able to follow the content of the video significantly better with a median of 5 than the participants in the delayed groups with a median of 3 </a:t>
            </a:r>
            <a:r>
              <a:rPr dirty="0"/>
              <a:t>(Welch-Test: </a:t>
            </a:r>
            <a:r>
              <a:rPr i="1" dirty="0"/>
              <a:t>t(26.68)</a:t>
            </a:r>
            <a:r>
              <a:rPr dirty="0"/>
              <a:t> = 3.44, </a:t>
            </a:r>
            <a:r>
              <a:rPr i="1" dirty="0"/>
              <a:t>p</a:t>
            </a:r>
            <a:r>
              <a:rPr dirty="0"/>
              <a:t> &lt; 0.001).</a:t>
            </a:r>
          </a:p>
          <a:p>
            <a:pPr>
              <a:defRPr/>
            </a:pPr>
            <a:r>
              <a:rPr dirty="0"/>
              <a:t>Additionally, eleven participants in the delayed groups mentioned not being able to follow the content, with four of them explicitly mentioning that they had to skip several lines to catch the spoken sentence again after correcting a sentence.</a:t>
            </a:r>
            <a:endParaRPr lang="en-GB" dirty="0"/>
          </a:p>
          <a:p>
            <a:pPr>
              <a:defRPr/>
            </a:pPr>
            <a:r>
              <a:rPr lang="en-GB" sz="1200" dirty="0">
                <a:solidFill>
                  <a:schemeClr val="tx1"/>
                </a:solidFill>
                <a:latin typeface="+mn-lt"/>
                <a:ea typeface="+mn-ea"/>
                <a:cs typeface="+mn-cs"/>
              </a:rPr>
              <a:t>Not being able to follow the content is a problem for university students who need to  actively pay attention to lecture content.</a:t>
            </a:r>
            <a:endParaRPr lang="en-GB" dirty="0"/>
          </a:p>
          <a:p>
            <a:pPr>
              <a:defRPr/>
            </a:pPr>
            <a:endParaRPr dirty="0"/>
          </a:p>
        </p:txBody>
      </p:sp>
      <p:sp>
        <p:nvSpPr>
          <p:cNvPr id="4" name="Slide Number Placeholder 3"/>
          <p:cNvSpPr>
            <a:spLocks noGrp="1"/>
          </p:cNvSpPr>
          <p:nvPr>
            <p:ph type="sldNum" sz="quarter" idx="5"/>
          </p:nvPr>
        </p:nvSpPr>
        <p:spPr bwMode="auto"/>
        <p:txBody>
          <a:bodyPr/>
          <a:lstStyle/>
          <a:p>
            <a:pPr>
              <a:defRPr/>
            </a:pPr>
            <a:fld id="{C81C0166-DE43-CA40-94A7-39153EF982FA}" type="slidenum">
              <a:rPr/>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en-GB"/>
              <a:t>Click to edit Master title style</a:t>
            </a:r>
            <a:endParaRPr/>
          </a:p>
        </p:txBody>
      </p:sp>
      <p:sp>
        <p:nvSpPr>
          <p:cNvPr id="3"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GB"/>
              <a:t>Click to edit Master subtitle style</a:t>
            </a:r>
            <a:endParaRPr/>
          </a:p>
        </p:txBody>
      </p:sp>
      <p:sp>
        <p:nvSpPr>
          <p:cNvPr id="4" name="Date Placeholder 3"/>
          <p:cNvSpPr>
            <a:spLocks noGrp="1"/>
          </p:cNvSpPr>
          <p:nvPr>
            <p:ph type="dt" sz="half" idx="10"/>
          </p:nvPr>
        </p:nvSpPr>
        <p:spPr bwMode="auto"/>
        <p:txBody>
          <a:bodyPr/>
          <a:lstStyle/>
          <a:p>
            <a:pPr>
              <a:defRPr/>
            </a:pPr>
            <a:fld id="{AE1A0E04-9142-674A-9A21-98C2CC7A9401}" type="datetimeFigureOut">
              <a:rPr lang="de-DE"/>
              <a:t>12.07.22</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F9B7C3F7-047C-7441-8E4F-52A2320A3548}" type="slidenum">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Click to edit Master title style</a:t>
            </a:r>
            <a:endParaRPr/>
          </a:p>
        </p:txBody>
      </p:sp>
      <p:sp>
        <p:nvSpPr>
          <p:cNvPr id="3" name="Vertical Text Placeholder 2"/>
          <p:cNvSpPr>
            <a:spLocks noGrp="1"/>
          </p:cNvSpPr>
          <p:nvPr>
            <p:ph type="body" orient="vert" idx="1"/>
          </p:nvPr>
        </p:nvSpPr>
        <p:spPr bwMode="auto"/>
        <p:txBody>
          <a:bodyPr vert="eaVert"/>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4" name="Date Placeholder 3"/>
          <p:cNvSpPr>
            <a:spLocks noGrp="1"/>
          </p:cNvSpPr>
          <p:nvPr>
            <p:ph type="dt" sz="half" idx="10"/>
          </p:nvPr>
        </p:nvSpPr>
        <p:spPr bwMode="auto"/>
        <p:txBody>
          <a:bodyPr/>
          <a:lstStyle/>
          <a:p>
            <a:pPr>
              <a:defRPr/>
            </a:pPr>
            <a:fld id="{AE1A0E04-9142-674A-9A21-98C2CC7A9401}" type="datetimeFigureOut">
              <a:rPr lang="de-DE"/>
              <a:t>12.07.22</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F9B7C3F7-047C-7441-8E4F-52A2320A3548}" type="slidenum">
              <a:r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8724900" y="365125"/>
            <a:ext cx="2628900" cy="5811838"/>
          </a:xfrm>
        </p:spPr>
        <p:txBody>
          <a:bodyPr vert="eaVert"/>
          <a:lstStyle/>
          <a:p>
            <a:pPr>
              <a:defRPr/>
            </a:pPr>
            <a:r>
              <a:rPr lang="en-GB"/>
              <a:t>Click to edit Master title style</a:t>
            </a:r>
            <a:endParaRPr/>
          </a:p>
        </p:txBody>
      </p:sp>
      <p:sp>
        <p:nvSpPr>
          <p:cNvPr id="3" name="Vertical Text Placeholder 2"/>
          <p:cNvSpPr>
            <a:spLocks noGrp="1"/>
          </p:cNvSpPr>
          <p:nvPr>
            <p:ph type="body" orient="vert" idx="1"/>
          </p:nvPr>
        </p:nvSpPr>
        <p:spPr bwMode="auto">
          <a:xfrm>
            <a:off x="838200" y="365125"/>
            <a:ext cx="7734300" cy="5811838"/>
          </a:xfrm>
        </p:spPr>
        <p:txBody>
          <a:bodyPr vert="eaVert"/>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4" name="Date Placeholder 3"/>
          <p:cNvSpPr>
            <a:spLocks noGrp="1"/>
          </p:cNvSpPr>
          <p:nvPr>
            <p:ph type="dt" sz="half" idx="10"/>
          </p:nvPr>
        </p:nvSpPr>
        <p:spPr bwMode="auto"/>
        <p:txBody>
          <a:bodyPr/>
          <a:lstStyle/>
          <a:p>
            <a:pPr>
              <a:defRPr/>
            </a:pPr>
            <a:fld id="{AE1A0E04-9142-674A-9A21-98C2CC7A9401}" type="datetimeFigureOut">
              <a:rPr lang="de-DE"/>
              <a:t>12.07.22</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F9B7C3F7-047C-7441-8E4F-52A2320A3548}"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Click to edit Master title style</a:t>
            </a:r>
            <a:endParaRPr/>
          </a:p>
        </p:txBody>
      </p:sp>
      <p:sp>
        <p:nvSpPr>
          <p:cNvPr id="3" name="Content Placeholder 2"/>
          <p:cNvSpPr>
            <a:spLocks noGrp="1"/>
          </p:cNvSpPr>
          <p:nvPr>
            <p:ph idx="1"/>
          </p:nvPr>
        </p:nvSpPr>
        <p:spPr bwMode="auto"/>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4" name="Date Placeholder 3"/>
          <p:cNvSpPr>
            <a:spLocks noGrp="1"/>
          </p:cNvSpPr>
          <p:nvPr>
            <p:ph type="dt" sz="half" idx="10"/>
          </p:nvPr>
        </p:nvSpPr>
        <p:spPr bwMode="auto"/>
        <p:txBody>
          <a:bodyPr/>
          <a:lstStyle/>
          <a:p>
            <a:pPr>
              <a:defRPr/>
            </a:pPr>
            <a:fld id="{AE1A0E04-9142-674A-9A21-98C2CC7A9401}" type="datetimeFigureOut">
              <a:rPr lang="de-DE"/>
              <a:t>12.07.22</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F9B7C3F7-047C-7441-8E4F-52A2320A3548}"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0" y="1709738"/>
            <a:ext cx="10515600" cy="2852737"/>
          </a:xfrm>
        </p:spPr>
        <p:txBody>
          <a:bodyPr anchor="b"/>
          <a:lstStyle>
            <a:lvl1pPr>
              <a:defRPr sz="6000"/>
            </a:lvl1pPr>
          </a:lstStyle>
          <a:p>
            <a:pPr>
              <a:defRPr/>
            </a:pPr>
            <a:r>
              <a:rPr lang="en-GB"/>
              <a:t>Click to edit Master title style</a:t>
            </a:r>
            <a:endParaRPr/>
          </a:p>
        </p:txBody>
      </p:sp>
      <p:sp>
        <p:nvSpPr>
          <p:cNvPr id="3"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GB"/>
              <a:t>Click to edit Master text styles</a:t>
            </a:r>
            <a:endParaRPr/>
          </a:p>
        </p:txBody>
      </p:sp>
      <p:sp>
        <p:nvSpPr>
          <p:cNvPr id="4" name="Date Placeholder 3"/>
          <p:cNvSpPr>
            <a:spLocks noGrp="1"/>
          </p:cNvSpPr>
          <p:nvPr>
            <p:ph type="dt" sz="half" idx="10"/>
          </p:nvPr>
        </p:nvSpPr>
        <p:spPr bwMode="auto"/>
        <p:txBody>
          <a:bodyPr/>
          <a:lstStyle/>
          <a:p>
            <a:pPr>
              <a:defRPr/>
            </a:pPr>
            <a:fld id="{AE1A0E04-9142-674A-9A21-98C2CC7A9401}" type="datetimeFigureOut">
              <a:rPr lang="de-DE"/>
              <a:t>12.07.22</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F9B7C3F7-047C-7441-8E4F-52A2320A3548}"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Click to edit Master title style</a:t>
            </a:r>
            <a:endParaRPr/>
          </a:p>
        </p:txBody>
      </p:sp>
      <p:sp>
        <p:nvSpPr>
          <p:cNvPr id="3" name="Content Placeholder 2"/>
          <p:cNvSpPr>
            <a:spLocks noGrp="1"/>
          </p:cNvSpPr>
          <p:nvPr>
            <p:ph sz="half" idx="1"/>
          </p:nvPr>
        </p:nvSpPr>
        <p:spPr bwMode="auto">
          <a:xfrm>
            <a:off x="838200" y="1825625"/>
            <a:ext cx="5181600" cy="435133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4" name="Content Placeholder 3"/>
          <p:cNvSpPr>
            <a:spLocks noGrp="1"/>
          </p:cNvSpPr>
          <p:nvPr>
            <p:ph sz="half" idx="2"/>
          </p:nvPr>
        </p:nvSpPr>
        <p:spPr bwMode="auto">
          <a:xfrm>
            <a:off x="6172200" y="1825625"/>
            <a:ext cx="5181600" cy="435133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5" name="Date Placeholder 4"/>
          <p:cNvSpPr>
            <a:spLocks noGrp="1"/>
          </p:cNvSpPr>
          <p:nvPr>
            <p:ph type="dt" sz="half" idx="10"/>
          </p:nvPr>
        </p:nvSpPr>
        <p:spPr bwMode="auto"/>
        <p:txBody>
          <a:bodyPr/>
          <a:lstStyle/>
          <a:p>
            <a:pPr>
              <a:defRPr/>
            </a:pPr>
            <a:fld id="{AE1A0E04-9142-674A-9A21-98C2CC7A9401}" type="datetimeFigureOut">
              <a:rPr lang="de-DE"/>
              <a:t>12.07.22</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F9B7C3F7-047C-7441-8E4F-52A2320A3548}"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365125"/>
            <a:ext cx="10515600" cy="1325563"/>
          </a:xfrm>
        </p:spPr>
        <p:txBody>
          <a:bodyPr/>
          <a:lstStyle/>
          <a:p>
            <a:pPr>
              <a:defRPr/>
            </a:pPr>
            <a:r>
              <a:rPr lang="en-GB"/>
              <a:t>Click to edit Master title style</a:t>
            </a:r>
            <a:endParaRPr/>
          </a:p>
        </p:txBody>
      </p:sp>
      <p:sp>
        <p:nvSpPr>
          <p:cNvPr id="3"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GB"/>
              <a:t>Click to edit Master text styles</a:t>
            </a:r>
            <a:endParaRPr/>
          </a:p>
        </p:txBody>
      </p:sp>
      <p:sp>
        <p:nvSpPr>
          <p:cNvPr id="4" name="Content Placeholder 3"/>
          <p:cNvSpPr>
            <a:spLocks noGrp="1"/>
          </p:cNvSpPr>
          <p:nvPr>
            <p:ph sz="half" idx="2"/>
          </p:nvPr>
        </p:nvSpPr>
        <p:spPr bwMode="auto">
          <a:xfrm>
            <a:off x="839788" y="2505074"/>
            <a:ext cx="5157787" cy="368458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5"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GB"/>
              <a:t>Click to edit Master text styles</a:t>
            </a:r>
            <a:endParaRPr/>
          </a:p>
        </p:txBody>
      </p:sp>
      <p:sp>
        <p:nvSpPr>
          <p:cNvPr id="6" name="Content Placeholder 5"/>
          <p:cNvSpPr>
            <a:spLocks noGrp="1"/>
          </p:cNvSpPr>
          <p:nvPr>
            <p:ph sz="quarter" idx="4"/>
          </p:nvPr>
        </p:nvSpPr>
        <p:spPr bwMode="auto">
          <a:xfrm>
            <a:off x="6172200" y="2505074"/>
            <a:ext cx="5183188" cy="368458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7" name="Date Placeholder 6"/>
          <p:cNvSpPr>
            <a:spLocks noGrp="1"/>
          </p:cNvSpPr>
          <p:nvPr>
            <p:ph type="dt" sz="half" idx="10"/>
          </p:nvPr>
        </p:nvSpPr>
        <p:spPr bwMode="auto"/>
        <p:txBody>
          <a:bodyPr/>
          <a:lstStyle/>
          <a:p>
            <a:pPr>
              <a:defRPr/>
            </a:pPr>
            <a:fld id="{AE1A0E04-9142-674A-9A21-98C2CC7A9401}" type="datetimeFigureOut">
              <a:rPr lang="de-DE"/>
              <a:t>12.07.22</a:t>
            </a:fld>
            <a:endParaRPr/>
          </a:p>
        </p:txBody>
      </p:sp>
      <p:sp>
        <p:nvSpPr>
          <p:cNvPr id="8" name="Footer Placeholder 7"/>
          <p:cNvSpPr>
            <a:spLocks noGrp="1"/>
          </p:cNvSpPr>
          <p:nvPr>
            <p:ph type="ftr" sz="quarter" idx="11"/>
          </p:nvPr>
        </p:nvSpPr>
        <p:spPr bwMode="auto"/>
        <p:txBody>
          <a:bodyPr/>
          <a:lstStyle/>
          <a:p>
            <a:pPr>
              <a:defRPr/>
            </a:pPr>
            <a:endParaRPr/>
          </a:p>
        </p:txBody>
      </p:sp>
      <p:sp>
        <p:nvSpPr>
          <p:cNvPr id="9" name="Slide Number Placeholder 8"/>
          <p:cNvSpPr>
            <a:spLocks noGrp="1"/>
          </p:cNvSpPr>
          <p:nvPr>
            <p:ph type="sldNum" sz="quarter" idx="12"/>
          </p:nvPr>
        </p:nvSpPr>
        <p:spPr bwMode="auto"/>
        <p:txBody>
          <a:bodyPr/>
          <a:lstStyle/>
          <a:p>
            <a:pPr>
              <a:defRPr/>
            </a:pPr>
            <a:fld id="{F9B7C3F7-047C-7441-8E4F-52A2320A3548}"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Click to edit Master title style</a:t>
            </a:r>
            <a:endParaRPr/>
          </a:p>
        </p:txBody>
      </p:sp>
      <p:sp>
        <p:nvSpPr>
          <p:cNvPr id="3" name="Date Placeholder 2"/>
          <p:cNvSpPr>
            <a:spLocks noGrp="1"/>
          </p:cNvSpPr>
          <p:nvPr>
            <p:ph type="dt" sz="half" idx="10"/>
          </p:nvPr>
        </p:nvSpPr>
        <p:spPr bwMode="auto"/>
        <p:txBody>
          <a:bodyPr/>
          <a:lstStyle/>
          <a:p>
            <a:pPr>
              <a:defRPr/>
            </a:pPr>
            <a:fld id="{AE1A0E04-9142-674A-9A21-98C2CC7A9401}" type="datetimeFigureOut">
              <a:rPr lang="de-DE"/>
              <a:t>12.07.22</a:t>
            </a:fld>
            <a:endParaRPr/>
          </a:p>
        </p:txBody>
      </p:sp>
      <p:sp>
        <p:nvSpPr>
          <p:cNvPr id="4" name="Footer Placeholder 3"/>
          <p:cNvSpPr>
            <a:spLocks noGrp="1"/>
          </p:cNvSpPr>
          <p:nvPr>
            <p:ph type="ftr" sz="quarter" idx="11"/>
          </p:nvPr>
        </p:nvSpPr>
        <p:spPr bwMode="auto"/>
        <p:txBody>
          <a:bodyPr/>
          <a:lstStyle/>
          <a:p>
            <a:pPr>
              <a:defRPr/>
            </a:pPr>
            <a:endParaRPr/>
          </a:p>
        </p:txBody>
      </p:sp>
      <p:sp>
        <p:nvSpPr>
          <p:cNvPr id="5" name="Slide Number Placeholder 4"/>
          <p:cNvSpPr>
            <a:spLocks noGrp="1"/>
          </p:cNvSpPr>
          <p:nvPr>
            <p:ph type="sldNum" sz="quarter" idx="12"/>
          </p:nvPr>
        </p:nvSpPr>
        <p:spPr bwMode="auto"/>
        <p:txBody>
          <a:bodyPr/>
          <a:lstStyle/>
          <a:p>
            <a:pPr>
              <a:defRPr/>
            </a:pPr>
            <a:fld id="{F9B7C3F7-047C-7441-8E4F-52A2320A3548}"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AE1A0E04-9142-674A-9A21-98C2CC7A9401}" type="datetimeFigureOut">
              <a:rPr lang="de-DE"/>
              <a:t>12.07.22</a:t>
            </a:fld>
            <a:endParaRPr/>
          </a:p>
        </p:txBody>
      </p:sp>
      <p:sp>
        <p:nvSpPr>
          <p:cNvPr id="3" name="Footer Placeholder 2"/>
          <p:cNvSpPr>
            <a:spLocks noGrp="1"/>
          </p:cNvSpPr>
          <p:nvPr>
            <p:ph type="ftr" sz="quarter" idx="11"/>
          </p:nvPr>
        </p:nvSpPr>
        <p:spPr bwMode="auto"/>
        <p:txBody>
          <a:bodyPr/>
          <a:lstStyle/>
          <a:p>
            <a:pPr>
              <a:defRPr/>
            </a:pPr>
            <a:endParaRPr/>
          </a:p>
        </p:txBody>
      </p:sp>
      <p:sp>
        <p:nvSpPr>
          <p:cNvPr id="4" name="Slide Number Placeholder 3"/>
          <p:cNvSpPr>
            <a:spLocks noGrp="1"/>
          </p:cNvSpPr>
          <p:nvPr>
            <p:ph type="sldNum" sz="quarter" idx="12"/>
          </p:nvPr>
        </p:nvSpPr>
        <p:spPr bwMode="auto"/>
        <p:txBody>
          <a:bodyPr/>
          <a:lstStyle/>
          <a:p>
            <a:pPr>
              <a:defRPr/>
            </a:pPr>
            <a:fld id="{F9B7C3F7-047C-7441-8E4F-52A2320A3548}"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en-GB"/>
              <a:t>Click to edit Master title style</a:t>
            </a:r>
            <a:endParaRPr/>
          </a:p>
        </p:txBody>
      </p:sp>
      <p:sp>
        <p:nvSpPr>
          <p:cNvPr id="3"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GB"/>
              <a:t>Click to edit Master text styles</a:t>
            </a:r>
            <a:endParaRPr/>
          </a:p>
        </p:txBody>
      </p:sp>
      <p:sp>
        <p:nvSpPr>
          <p:cNvPr id="5" name="Date Placeholder 4"/>
          <p:cNvSpPr>
            <a:spLocks noGrp="1"/>
          </p:cNvSpPr>
          <p:nvPr>
            <p:ph type="dt" sz="half" idx="10"/>
          </p:nvPr>
        </p:nvSpPr>
        <p:spPr bwMode="auto"/>
        <p:txBody>
          <a:bodyPr/>
          <a:lstStyle/>
          <a:p>
            <a:pPr>
              <a:defRPr/>
            </a:pPr>
            <a:fld id="{AE1A0E04-9142-674A-9A21-98C2CC7A9401}" type="datetimeFigureOut">
              <a:rPr lang="de-DE"/>
              <a:t>12.07.22</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F9B7C3F7-047C-7441-8E4F-52A2320A3548}"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en-GB"/>
              <a:t>Click to edit Master title style</a:t>
            </a:r>
            <a:endParaRPr/>
          </a:p>
        </p:txBody>
      </p:sp>
      <p:sp>
        <p:nvSpPr>
          <p:cNvPr id="3" name="Picture Placehold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GB"/>
              <a:t>Click to edit Master text styles</a:t>
            </a:r>
            <a:endParaRPr/>
          </a:p>
        </p:txBody>
      </p:sp>
      <p:sp>
        <p:nvSpPr>
          <p:cNvPr id="5" name="Date Placeholder 4"/>
          <p:cNvSpPr>
            <a:spLocks noGrp="1"/>
          </p:cNvSpPr>
          <p:nvPr>
            <p:ph type="dt" sz="half" idx="10"/>
          </p:nvPr>
        </p:nvSpPr>
        <p:spPr bwMode="auto"/>
        <p:txBody>
          <a:bodyPr/>
          <a:lstStyle/>
          <a:p>
            <a:pPr>
              <a:defRPr/>
            </a:pPr>
            <a:fld id="{AE1A0E04-9142-674A-9A21-98C2CC7A9401}" type="datetimeFigureOut">
              <a:rPr lang="de-DE"/>
              <a:t>12.07.22</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F9B7C3F7-047C-7441-8E4F-52A2320A3548}"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GB"/>
              <a:t>Click to edit Master title style</a:t>
            </a:r>
            <a:endParaRP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4"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E1A0E04-9142-674A-9A21-98C2CC7A9401}" type="datetimeFigureOut">
              <a:rPr lang="de-DE"/>
              <a:t>12.07.22</a:t>
            </a:fld>
            <a:endParaRPr/>
          </a:p>
        </p:txBody>
      </p:sp>
      <p:sp>
        <p:nvSpPr>
          <p:cNvPr id="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9B7C3F7-047C-7441-8E4F-52A2320A3548}"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875420" y="1340768"/>
            <a:ext cx="10441160" cy="4176464"/>
          </a:xfrm>
        </p:spPr>
        <p:txBody>
          <a:bodyPr>
            <a:normAutofit/>
          </a:bodyPr>
          <a:lstStyle/>
          <a:p>
            <a:pPr>
              <a:lnSpc>
                <a:spcPts val="8000"/>
              </a:lnSpc>
              <a:defRPr/>
            </a:pPr>
            <a:r>
              <a:rPr lang="en-GB" sz="5400"/>
              <a:t>Evaluating </a:t>
            </a:r>
            <a:r>
              <a:rPr lang="en-GB" sz="5400" b="1">
                <a:highlight>
                  <a:srgbClr val="324B8C"/>
                </a:highlight>
              </a:rPr>
              <a:t> </a:t>
            </a:r>
            <a:r>
              <a:rPr lang="en-GB" sz="5400" b="1">
                <a:solidFill>
                  <a:schemeClr val="bg1"/>
                </a:solidFill>
                <a:highlight>
                  <a:srgbClr val="324B8C"/>
                </a:highlight>
              </a:rPr>
              <a:t>Collaborative Editin</a:t>
            </a:r>
            <a:r>
              <a:rPr lang="en-GB" sz="5400" b="1" spc="1200">
                <a:solidFill>
                  <a:schemeClr val="bg1"/>
                </a:solidFill>
                <a:highlight>
                  <a:srgbClr val="324B8C"/>
                </a:highlight>
              </a:rPr>
              <a:t>g</a:t>
            </a:r>
            <a:r>
              <a:rPr lang="en-GB" sz="5400"/>
              <a:t> of </a:t>
            </a:r>
            <a:br>
              <a:rPr lang="en-GB" sz="5400"/>
            </a:br>
            <a:r>
              <a:rPr lang="en-GB" sz="5400" b="1">
                <a:solidFill>
                  <a:schemeClr val="bg1"/>
                </a:solidFill>
                <a:highlight>
                  <a:srgbClr val="1E7F5E"/>
                </a:highlight>
              </a:rPr>
              <a:t> AI-Generated </a:t>
            </a:r>
            <a:r>
              <a:rPr lang="en-GB" sz="5400"/>
              <a:t> </a:t>
            </a:r>
            <a:r>
              <a:rPr lang="en-GB" sz="5400" b="1">
                <a:highlight>
                  <a:srgbClr val="E21437"/>
                </a:highlight>
              </a:rPr>
              <a:t> </a:t>
            </a:r>
            <a:r>
              <a:rPr lang="en-GB" sz="5400" b="1">
                <a:solidFill>
                  <a:schemeClr val="bg1"/>
                </a:solidFill>
                <a:highlight>
                  <a:srgbClr val="E21437"/>
                </a:highlight>
              </a:rPr>
              <a:t>Live Subtitle</a:t>
            </a:r>
            <a:r>
              <a:rPr lang="en-GB" sz="5400" b="1" spc="1200">
                <a:solidFill>
                  <a:schemeClr val="bg1"/>
                </a:solidFill>
                <a:highlight>
                  <a:srgbClr val="E21437"/>
                </a:highlight>
              </a:rPr>
              <a:t>s</a:t>
            </a:r>
            <a:r>
              <a:rPr lang="en-GB" sz="5400" b="1">
                <a:highlight>
                  <a:srgbClr val="E21437"/>
                </a:highlight>
              </a:rPr>
              <a:t> </a:t>
            </a:r>
            <a:r>
              <a:rPr lang="en-GB" sz="5400"/>
              <a:t> </a:t>
            </a:r>
            <a:br>
              <a:rPr lang="en-GB" sz="5400"/>
            </a:br>
            <a:r>
              <a:rPr lang="en-GB" sz="5400"/>
              <a:t>by </a:t>
            </a:r>
            <a:r>
              <a:rPr lang="en-GB" sz="5400" b="1">
                <a:solidFill>
                  <a:schemeClr val="bg1"/>
                </a:solidFill>
                <a:highlight>
                  <a:srgbClr val="FEC705"/>
                </a:highlight>
              </a:rPr>
              <a:t> </a:t>
            </a:r>
            <a:r>
              <a:rPr lang="en-GB" sz="5400" b="1">
                <a:highlight>
                  <a:srgbClr val="FEC705"/>
                </a:highlight>
              </a:rPr>
              <a:t>Non-Professional</a:t>
            </a:r>
            <a:r>
              <a:rPr lang="en-GB" sz="5400" b="1" spc="1200">
                <a:highlight>
                  <a:srgbClr val="FEC705"/>
                </a:highlight>
              </a:rPr>
              <a:t>s</a:t>
            </a:r>
            <a:r>
              <a:rPr lang="en-GB" sz="5400" b="1">
                <a:solidFill>
                  <a:schemeClr val="bg1"/>
                </a:solidFill>
                <a:highlight>
                  <a:srgbClr val="FEC705"/>
                </a:highlight>
              </a:rPr>
              <a:t> </a:t>
            </a:r>
            <a:br>
              <a:rPr lang="en-GB" sz="5400" b="1">
                <a:solidFill>
                  <a:schemeClr val="bg1"/>
                </a:solidFill>
                <a:highlight>
                  <a:srgbClr val="FEC705"/>
                </a:highlight>
              </a:rPr>
            </a:br>
            <a:r>
              <a:rPr lang="en-GB" sz="5400"/>
              <a:t>in German University Lectures</a:t>
            </a:r>
            <a:endParaRPr sz="5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75790706" name="Rectangle 1475790705"/>
          <p:cNvSpPr/>
          <p:nvPr/>
        </p:nvSpPr>
        <p:spPr bwMode="auto">
          <a:xfrm>
            <a:off x="-94029" y="1627186"/>
            <a:ext cx="7197120" cy="1912700"/>
          </a:xfrm>
          <a:prstGeom prst="rect">
            <a:avLst/>
          </a:prstGeom>
          <a:solidFill>
            <a:srgbClr val="FEC705"/>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
        <p:nvSpPr>
          <p:cNvPr id="1989516966" name="Title 1"/>
          <p:cNvSpPr>
            <a:spLocks noGrp="1"/>
          </p:cNvSpPr>
          <p:nvPr>
            <p:ph type="title"/>
          </p:nvPr>
        </p:nvSpPr>
        <p:spPr bwMode="auto"/>
        <p:txBody>
          <a:bodyPr/>
          <a:lstStyle/>
          <a:p>
            <a:pPr>
              <a:defRPr/>
            </a:pPr>
            <a:r>
              <a:t>2. Research question</a:t>
            </a:r>
          </a:p>
        </p:txBody>
      </p:sp>
      <p:sp>
        <p:nvSpPr>
          <p:cNvPr id="1516864819" name="Content Placeholder 2"/>
          <p:cNvSpPr>
            <a:spLocks noGrp="1"/>
          </p:cNvSpPr>
          <p:nvPr>
            <p:ph idx="1"/>
          </p:nvPr>
        </p:nvSpPr>
        <p:spPr bwMode="auto"/>
        <p:txBody>
          <a:bodyPr/>
          <a:lstStyle/>
          <a:p>
            <a:pPr marL="0" indent="0">
              <a:buFont typeface="Arial"/>
              <a:buNone/>
              <a:defRPr/>
            </a:pPr>
            <a:r>
              <a:rPr lang="en-GB" sz="2800" b="0" i="0" u="none" strike="noStrike" cap="none" spc="0">
                <a:latin typeface="Calibri Light"/>
                <a:ea typeface="Arial"/>
                <a:cs typeface="Arial"/>
              </a:rPr>
              <a:t>Does the time of insertion influence </a:t>
            </a:r>
            <a:endParaRPr/>
          </a:p>
          <a:p>
            <a:pPr marL="0" indent="0">
              <a:buFont typeface="Arial"/>
              <a:buNone/>
              <a:defRPr/>
            </a:pPr>
            <a:r>
              <a:rPr lang="en-GB" sz="2800" b="0" i="0" u="none" strike="noStrike" cap="none" spc="0">
                <a:latin typeface="Calibri Light"/>
                <a:ea typeface="Arial"/>
                <a:cs typeface="Arial"/>
              </a:rPr>
              <a:t>the perceived cognitive workload </a:t>
            </a:r>
          </a:p>
          <a:p>
            <a:pPr marL="0" indent="0">
              <a:buFont typeface="Arial"/>
              <a:buNone/>
              <a:defRPr/>
            </a:pPr>
            <a:r>
              <a:rPr lang="en-GB" sz="2800" b="0" i="0" u="none" strike="noStrike" cap="none" spc="0">
                <a:latin typeface="Calibri Light"/>
                <a:ea typeface="Arial"/>
                <a:cs typeface="Arial"/>
              </a:rPr>
              <a:t>of the participants?</a:t>
            </a:r>
            <a:endParaRPr/>
          </a:p>
        </p:txBody>
      </p:sp>
      <p:pic>
        <p:nvPicPr>
          <p:cNvPr id="1579715489" name="Picture 1579715488"/>
          <p:cNvPicPr>
            <a:picLocks noChangeAspect="1"/>
          </p:cNvPicPr>
          <p:nvPr/>
        </p:nvPicPr>
        <p:blipFill>
          <a:blip r:embed="rId3"/>
          <a:stretch/>
        </p:blipFill>
        <p:spPr bwMode="auto">
          <a:xfrm>
            <a:off x="7948432" y="482292"/>
            <a:ext cx="3523317" cy="4818946"/>
          </a:xfrm>
          <a:prstGeom prst="rect">
            <a:avLst/>
          </a:prstGeom>
        </p:spPr>
      </p:pic>
      <p:sp>
        <p:nvSpPr>
          <p:cNvPr id="172307015" name="Content Placeholder 2"/>
          <p:cNvSpPr>
            <a:spLocks noGrp="1"/>
          </p:cNvSpPr>
          <p:nvPr/>
        </p:nvSpPr>
        <p:spPr bwMode="auto">
          <a:xfrm>
            <a:off x="7948432" y="5585796"/>
            <a:ext cx="3724701" cy="832844"/>
          </a:xfrm>
        </p:spPr>
        <p:txBody>
          <a:bodyPr vert="horz" lIns="91440" tIns="45720" rIns="91440" bIns="45720" rtlCol="0">
            <a:normAutofit lnSpcReduction="10000"/>
          </a:bodyPr>
          <a:lstStyle>
            <a:lvl1pPr marL="228600" indent="-228600" algn="l" defTabSz="914400">
              <a:lnSpc>
                <a:spcPct val="90000"/>
              </a:lnSpc>
              <a:spcBef>
                <a:spcPts val="999"/>
              </a:spcBef>
              <a:buFont typeface="Arial"/>
              <a:buChar char="•"/>
              <a:defRPr sz="2800">
                <a:solidFill>
                  <a:schemeClr val="tx1"/>
                </a:solidFill>
                <a:latin typeface="+mn-lt"/>
                <a:ea typeface="+mn-ea"/>
                <a:cs typeface="+mn-cs"/>
              </a:defRPr>
            </a:lvl1pPr>
            <a:lvl2pPr marL="685800" indent="-228600" algn="l" defTabSz="914400">
              <a:lnSpc>
                <a:spcPct val="90000"/>
              </a:lnSpc>
              <a:spcBef>
                <a:spcPts val="499"/>
              </a:spcBef>
              <a:buFont typeface="Arial"/>
              <a:buChar char="•"/>
              <a:defRPr sz="2400">
                <a:solidFill>
                  <a:schemeClr val="tx1"/>
                </a:solidFill>
                <a:latin typeface="+mn-lt"/>
                <a:ea typeface="+mn-ea"/>
                <a:cs typeface="+mn-cs"/>
              </a:defRPr>
            </a:lvl2pPr>
            <a:lvl3pPr marL="1143000" indent="-228600" algn="l" defTabSz="914400">
              <a:lnSpc>
                <a:spcPct val="90000"/>
              </a:lnSpc>
              <a:spcBef>
                <a:spcPts val="499"/>
              </a:spcBef>
              <a:buFont typeface="Arial"/>
              <a:buChar char="•"/>
              <a:defRPr sz="2000">
                <a:solidFill>
                  <a:schemeClr val="tx1"/>
                </a:solidFill>
                <a:latin typeface="+mn-lt"/>
                <a:ea typeface="+mn-ea"/>
                <a:cs typeface="+mn-cs"/>
              </a:defRPr>
            </a:lvl3pPr>
            <a:lvl4pPr marL="1600200" indent="-228600" algn="l" defTabSz="914400">
              <a:lnSpc>
                <a:spcPct val="90000"/>
              </a:lnSpc>
              <a:spcBef>
                <a:spcPts val="499"/>
              </a:spcBef>
              <a:buFont typeface="Arial"/>
              <a:buChar char="•"/>
              <a:defRPr sz="1800">
                <a:solidFill>
                  <a:schemeClr val="tx1"/>
                </a:solidFill>
                <a:latin typeface="+mn-lt"/>
                <a:ea typeface="+mn-ea"/>
                <a:cs typeface="+mn-cs"/>
              </a:defRPr>
            </a:lvl4pPr>
            <a:lvl5pPr marL="2057400" indent="-228600" algn="l" defTabSz="914400">
              <a:lnSpc>
                <a:spcPct val="90000"/>
              </a:lnSpc>
              <a:spcBef>
                <a:spcPts val="499"/>
              </a:spcBef>
              <a:buFont typeface="Arial"/>
              <a:buChar char="•"/>
              <a:defRPr sz="1800">
                <a:solidFill>
                  <a:schemeClr val="tx1"/>
                </a:solidFill>
                <a:latin typeface="+mn-lt"/>
                <a:ea typeface="+mn-ea"/>
                <a:cs typeface="+mn-cs"/>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marL="0" indent="0" algn="ctr">
              <a:buFont typeface="Arial"/>
              <a:buNone/>
              <a:defRPr/>
            </a:pPr>
            <a:r>
              <a:rPr lang="en-GB" sz="2800" b="1" i="0" u="none" strike="noStrike" cap="none" spc="0">
                <a:solidFill>
                  <a:schemeClr val="tx1"/>
                </a:solidFill>
                <a:latin typeface="Calibri Light"/>
                <a:ea typeface="Arial"/>
                <a:cs typeface="Arial"/>
              </a:rPr>
              <a:t>NASA Raw Task Load Index (RTLX)</a:t>
            </a:r>
            <a:endParaRPr sz="2800" b="1" i="0" u="none" strike="noStrike" cap="none" spc="0">
              <a:solidFill>
                <a:schemeClr val="tx1"/>
              </a:solidFill>
              <a:latin typeface="Calibri Light"/>
              <a:ea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49657449" name="Rectangle 1649657448"/>
          <p:cNvSpPr/>
          <p:nvPr/>
        </p:nvSpPr>
        <p:spPr bwMode="auto">
          <a:xfrm>
            <a:off x="911305" y="335685"/>
            <a:ext cx="11508723" cy="1369217"/>
          </a:xfrm>
          <a:prstGeom prst="rect">
            <a:avLst/>
          </a:prstGeom>
          <a:solidFill>
            <a:srgbClr val="1E7F5E"/>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
        <p:nvSpPr>
          <p:cNvPr id="2" name="Title 1"/>
          <p:cNvSpPr>
            <a:spLocks noGrp="1"/>
          </p:cNvSpPr>
          <p:nvPr>
            <p:ph type="title"/>
          </p:nvPr>
        </p:nvSpPr>
        <p:spPr bwMode="auto"/>
        <p:txBody>
          <a:bodyPr vertOverflow="overflow" horzOverflow="clip" vert="horz" wrap="square" lIns="91440" tIns="45720" rIns="91440" bIns="45720" numCol="1" spcCol="0" rtlCol="0" fromWordArt="0" anchor="ctr" anchorCtr="0" forceAA="0" compatLnSpc="0">
            <a:normAutofit fontScale="95000"/>
          </a:bodyPr>
          <a:lstStyle/>
          <a:p>
            <a:pPr algn="r">
              <a:defRPr/>
            </a:pPr>
            <a:r>
              <a:rPr lang="en-US" sz="3600" b="0" i="0" u="none" strike="noStrike" cap="none" spc="0">
                <a:solidFill>
                  <a:schemeClr val="bg1"/>
                </a:solidFill>
                <a:latin typeface="+mj-lt"/>
                <a:ea typeface="+mj-ea"/>
                <a:cs typeface="+mj-cs"/>
              </a:rPr>
              <a:t>Delayed insertion of the subtitles has a negative influence on the perceived cognitive workload of the participants.</a:t>
            </a:r>
            <a:endParaRPr sz="3600">
              <a:solidFill>
                <a:schemeClr val="bg1"/>
              </a:solidFill>
            </a:endParaRPr>
          </a:p>
        </p:txBody>
      </p:sp>
      <p:sp>
        <p:nvSpPr>
          <p:cNvPr id="3" name="Content Placeholder 2"/>
          <p:cNvSpPr>
            <a:spLocks noGrp="1"/>
          </p:cNvSpPr>
          <p:nvPr>
            <p:ph idx="1"/>
          </p:nvPr>
        </p:nvSpPr>
        <p:spPr bwMode="auto">
          <a:xfrm>
            <a:off x="362397" y="2077972"/>
            <a:ext cx="5407624" cy="676662"/>
          </a:xfrm>
        </p:spPr>
        <p:txBody>
          <a:bodyPr/>
          <a:lstStyle/>
          <a:p>
            <a:pPr marL="0" indent="0" algn="ctr">
              <a:buFont typeface="Arial"/>
              <a:buNone/>
              <a:defRPr/>
            </a:pPr>
            <a:r>
              <a:rPr b="1"/>
              <a:t>RTLX</a:t>
            </a:r>
            <a:endParaRPr/>
          </a:p>
        </p:txBody>
      </p:sp>
      <p:sp>
        <p:nvSpPr>
          <p:cNvPr id="1925414356" name=" 1925414355"/>
          <p:cNvSpPr/>
          <p:nvPr/>
        </p:nvSpPr>
        <p:spPr bwMode="auto">
          <a:xfrm>
            <a:off x="12350308" y="5260793"/>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358402984" name=" 358402983"/>
          <p:cNvSpPr/>
          <p:nvPr/>
        </p:nvSpPr>
        <p:spPr bwMode="auto">
          <a:xfrm>
            <a:off x="15534381" y="5362810"/>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567159442" name=" 1567159441"/>
          <p:cNvSpPr/>
          <p:nvPr/>
        </p:nvSpPr>
        <p:spPr bwMode="auto">
          <a:xfrm>
            <a:off x="-3850981" y="1320554"/>
            <a:ext cx="52184"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976939015" name=" 1976939014"/>
          <p:cNvSpPr/>
          <p:nvPr/>
        </p:nvSpPr>
        <p:spPr bwMode="auto">
          <a:xfrm>
            <a:off x="5639528" y="1260514"/>
            <a:ext cx="107768"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pic>
        <p:nvPicPr>
          <p:cNvPr id="18795706" name="Picture 18795705"/>
          <p:cNvPicPr>
            <a:picLocks noChangeAspect="1"/>
          </p:cNvPicPr>
          <p:nvPr/>
        </p:nvPicPr>
        <p:blipFill>
          <a:blip r:embed="rId3"/>
          <a:stretch/>
        </p:blipFill>
        <p:spPr bwMode="auto">
          <a:xfrm>
            <a:off x="362397" y="2788037"/>
            <a:ext cx="5407624" cy="3557993"/>
          </a:xfrm>
          <a:prstGeom prst="rect">
            <a:avLst/>
          </a:prstGeom>
        </p:spPr>
      </p:pic>
      <p:sp>
        <p:nvSpPr>
          <p:cNvPr id="521191741" name="Content Placeholder 2"/>
          <p:cNvSpPr>
            <a:spLocks noGrp="1"/>
          </p:cNvSpPr>
          <p:nvPr/>
        </p:nvSpPr>
        <p:spPr bwMode="auto">
          <a:xfrm>
            <a:off x="6275812" y="2077972"/>
            <a:ext cx="5607843" cy="676661"/>
          </a:xfrm>
        </p:spPr>
        <p:txBody>
          <a:bodyPr vert="horz" lIns="91440" tIns="45720" rIns="91440" bIns="45720" rtlCol="0">
            <a:normAutofit/>
          </a:bodyPr>
          <a:lstStyle>
            <a:lvl1pPr marL="228600" indent="-228600" algn="l" defTabSz="914400">
              <a:lnSpc>
                <a:spcPct val="90000"/>
              </a:lnSpc>
              <a:spcBef>
                <a:spcPts val="999"/>
              </a:spcBef>
              <a:buFont typeface="Arial"/>
              <a:buChar char="•"/>
              <a:defRPr sz="2800">
                <a:solidFill>
                  <a:schemeClr val="tx1"/>
                </a:solidFill>
                <a:latin typeface="+mn-lt"/>
                <a:ea typeface="+mn-ea"/>
                <a:cs typeface="+mn-cs"/>
              </a:defRPr>
            </a:lvl1pPr>
            <a:lvl2pPr marL="685800" indent="-228600" algn="l" defTabSz="914400">
              <a:lnSpc>
                <a:spcPct val="90000"/>
              </a:lnSpc>
              <a:spcBef>
                <a:spcPts val="499"/>
              </a:spcBef>
              <a:buFont typeface="Arial"/>
              <a:buChar char="•"/>
              <a:defRPr sz="2400">
                <a:solidFill>
                  <a:schemeClr val="tx1"/>
                </a:solidFill>
                <a:latin typeface="+mn-lt"/>
                <a:ea typeface="+mn-ea"/>
                <a:cs typeface="+mn-cs"/>
              </a:defRPr>
            </a:lvl2pPr>
            <a:lvl3pPr marL="1143000" indent="-228600" algn="l" defTabSz="914400">
              <a:lnSpc>
                <a:spcPct val="90000"/>
              </a:lnSpc>
              <a:spcBef>
                <a:spcPts val="499"/>
              </a:spcBef>
              <a:buFont typeface="Arial"/>
              <a:buChar char="•"/>
              <a:defRPr sz="2000">
                <a:solidFill>
                  <a:schemeClr val="tx1"/>
                </a:solidFill>
                <a:latin typeface="+mn-lt"/>
                <a:ea typeface="+mn-ea"/>
                <a:cs typeface="+mn-cs"/>
              </a:defRPr>
            </a:lvl3pPr>
            <a:lvl4pPr marL="1600200" indent="-228600" algn="l" defTabSz="914400">
              <a:lnSpc>
                <a:spcPct val="90000"/>
              </a:lnSpc>
              <a:spcBef>
                <a:spcPts val="499"/>
              </a:spcBef>
              <a:buFont typeface="Arial"/>
              <a:buChar char="•"/>
              <a:defRPr sz="1800">
                <a:solidFill>
                  <a:schemeClr val="tx1"/>
                </a:solidFill>
                <a:latin typeface="+mn-lt"/>
                <a:ea typeface="+mn-ea"/>
                <a:cs typeface="+mn-cs"/>
              </a:defRPr>
            </a:lvl4pPr>
            <a:lvl5pPr marL="2057400" indent="-228600" algn="l" defTabSz="914400">
              <a:lnSpc>
                <a:spcPct val="90000"/>
              </a:lnSpc>
              <a:spcBef>
                <a:spcPts val="499"/>
              </a:spcBef>
              <a:buFont typeface="Arial"/>
              <a:buChar char="•"/>
              <a:defRPr sz="1800">
                <a:solidFill>
                  <a:schemeClr val="tx1"/>
                </a:solidFill>
                <a:latin typeface="+mn-lt"/>
                <a:ea typeface="+mn-ea"/>
                <a:cs typeface="+mn-cs"/>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marL="0" indent="0" algn="ctr">
              <a:buFont typeface="Arial"/>
              <a:buNone/>
              <a:defRPr/>
            </a:pPr>
            <a:r>
              <a:rPr lang="en-US" sz="2800" b="1" i="0" u="none" strike="noStrike" cap="none" spc="0">
                <a:solidFill>
                  <a:schemeClr val="tx1"/>
                </a:solidFill>
                <a:latin typeface="Calibri"/>
                <a:ea typeface="Calibri"/>
                <a:cs typeface="Calibri"/>
              </a:rPr>
              <a:t>Stress indications</a:t>
            </a:r>
            <a:endParaRPr/>
          </a:p>
        </p:txBody>
      </p:sp>
      <p:pic>
        <p:nvPicPr>
          <p:cNvPr id="524316365" name="Picture 524316364"/>
          <p:cNvPicPr>
            <a:picLocks noChangeAspect="1"/>
          </p:cNvPicPr>
          <p:nvPr/>
        </p:nvPicPr>
        <p:blipFill>
          <a:blip r:embed="rId4"/>
          <a:stretch/>
        </p:blipFill>
        <p:spPr bwMode="auto">
          <a:xfrm>
            <a:off x="6275812" y="2695103"/>
            <a:ext cx="5607843" cy="363266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83176561" name="Rectangle 1783176560"/>
          <p:cNvSpPr/>
          <p:nvPr/>
        </p:nvSpPr>
        <p:spPr bwMode="auto">
          <a:xfrm>
            <a:off x="-94029" y="1627186"/>
            <a:ext cx="10661842" cy="1369217"/>
          </a:xfrm>
          <a:prstGeom prst="rect">
            <a:avLst/>
          </a:prstGeom>
          <a:solidFill>
            <a:srgbClr val="FEC705"/>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chemeClr val="tx1"/>
              </a:solidFill>
            </a:endParaRPr>
          </a:p>
        </p:txBody>
      </p:sp>
      <p:sp>
        <p:nvSpPr>
          <p:cNvPr id="51349704" name="Title 1"/>
          <p:cNvSpPr>
            <a:spLocks noGrp="1"/>
          </p:cNvSpPr>
          <p:nvPr>
            <p:ph type="title"/>
          </p:nvPr>
        </p:nvSpPr>
        <p:spPr bwMode="auto"/>
        <p:txBody>
          <a:bodyPr/>
          <a:lstStyle/>
          <a:p>
            <a:pPr>
              <a:defRPr/>
            </a:pPr>
            <a:r>
              <a:t>3. Research question</a:t>
            </a:r>
          </a:p>
        </p:txBody>
      </p:sp>
      <p:sp>
        <p:nvSpPr>
          <p:cNvPr id="839696209" name="Content Placeholder 2"/>
          <p:cNvSpPr>
            <a:spLocks noGrp="1"/>
          </p:cNvSpPr>
          <p:nvPr>
            <p:ph idx="1"/>
          </p:nvPr>
        </p:nvSpPr>
        <p:spPr bwMode="auto"/>
        <p:txBody>
          <a:bodyPr/>
          <a:lstStyle/>
          <a:p>
            <a:pPr marL="0" indent="0">
              <a:buFont typeface="Arial"/>
              <a:buNone/>
              <a:defRPr/>
            </a:pPr>
            <a:r>
              <a:rPr lang="en-GB" sz="2800" b="0" i="0" u="none" strike="noStrike" cap="none" spc="0">
                <a:latin typeface="Calibri Light"/>
                <a:ea typeface="Arial"/>
                <a:cs typeface="Arial"/>
              </a:rPr>
              <a:t>Can participants follow the content of the video </a:t>
            </a:r>
          </a:p>
          <a:p>
            <a:pPr marL="0" indent="0">
              <a:buFont typeface="Arial"/>
              <a:buNone/>
              <a:defRPr/>
            </a:pPr>
            <a:r>
              <a:rPr lang="en-GB" sz="2800" b="0" i="0" u="none" strike="noStrike" cap="none" spc="0">
                <a:latin typeface="Calibri Light"/>
                <a:ea typeface="Arial"/>
                <a:cs typeface="Arial"/>
              </a:rPr>
              <a:t>while correcting</a:t>
            </a:r>
            <a:r>
              <a:t> </a:t>
            </a:r>
            <a:r>
              <a:rPr lang="en-GB" sz="2800" b="0" i="0" u="none" strike="noStrike" cap="none" spc="0">
                <a:latin typeface="Calibri Light"/>
                <a:ea typeface="Arial"/>
                <a:cs typeface="Arial"/>
              </a:rPr>
              <a:t>subtitles?</a:t>
            </a:r>
            <a:endParaRPr/>
          </a:p>
          <a:p>
            <a:pPr marL="0" indent="0">
              <a:buFont typeface="Arial"/>
              <a:buNone/>
              <a:defRPr/>
            </a:pPr>
            <a:endParaRPr/>
          </a:p>
          <a:p>
            <a:pPr marL="0" indent="0">
              <a:buFont typeface="Arial"/>
              <a:buNone/>
              <a:defRPr/>
            </a:pPr>
            <a:r>
              <a:rPr b="1"/>
              <a:t>Questionnaire</a:t>
            </a:r>
            <a:endParaRPr/>
          </a:p>
        </p:txBody>
      </p:sp>
      <p:sp>
        <p:nvSpPr>
          <p:cNvPr id="1688677727" name=" 1688677726"/>
          <p:cNvSpPr/>
          <p:nvPr/>
        </p:nvSpPr>
        <p:spPr bwMode="auto">
          <a:xfrm>
            <a:off x="7543279" y="5777458"/>
            <a:ext cx="187208"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pic>
        <p:nvPicPr>
          <p:cNvPr id="143880953" name="Picture 143880952"/>
          <p:cNvPicPr>
            <a:picLocks noChangeAspect="1"/>
          </p:cNvPicPr>
          <p:nvPr/>
        </p:nvPicPr>
        <p:blipFill>
          <a:blip r:embed="rId3"/>
          <a:stretch/>
        </p:blipFill>
        <p:spPr bwMode="auto">
          <a:xfrm>
            <a:off x="838198" y="3888804"/>
            <a:ext cx="7483838" cy="27282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39676389" name="Rectangle 1939676388"/>
          <p:cNvSpPr/>
          <p:nvPr/>
        </p:nvSpPr>
        <p:spPr bwMode="auto">
          <a:xfrm>
            <a:off x="911304" y="335685"/>
            <a:ext cx="11508723" cy="1369217"/>
          </a:xfrm>
          <a:prstGeom prst="rect">
            <a:avLst/>
          </a:prstGeom>
          <a:solidFill>
            <a:srgbClr val="1E7F5E"/>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
        <p:nvSpPr>
          <p:cNvPr id="2" name="Title 1"/>
          <p:cNvSpPr>
            <a:spLocks noGrp="1"/>
          </p:cNvSpPr>
          <p:nvPr>
            <p:ph type="title"/>
          </p:nvPr>
        </p:nvSpPr>
        <p:spPr bwMode="auto"/>
        <p:txBody>
          <a:bodyPr vertOverflow="overflow" horzOverflow="clip" vert="horz" wrap="square" lIns="91440" tIns="45720" rIns="91440" bIns="45720" numCol="1" spcCol="0" rtlCol="0" fromWordArt="0" anchor="ctr" anchorCtr="0" forceAA="0" compatLnSpc="0">
            <a:normAutofit/>
          </a:bodyPr>
          <a:lstStyle/>
          <a:p>
            <a:pPr algn="r">
              <a:defRPr/>
            </a:pPr>
            <a:r>
              <a:rPr lang="en-US" sz="3600" b="0" i="0" u="none" strike="noStrike" cap="none" spc="0">
                <a:solidFill>
                  <a:schemeClr val="bg1"/>
                </a:solidFill>
                <a:latin typeface="Calibri Light"/>
                <a:ea typeface="Arial"/>
                <a:cs typeface="Arial"/>
              </a:rPr>
              <a:t>Simultaneous insertion of the subtitles has a positive influence on the ability to follow the content.</a:t>
            </a:r>
            <a:endParaRPr sz="3600">
              <a:solidFill>
                <a:schemeClr val="bg1"/>
              </a:solidFill>
            </a:endParaRPr>
          </a:p>
        </p:txBody>
      </p:sp>
      <p:pic>
        <p:nvPicPr>
          <p:cNvPr id="133177117" name="Picture 133177116"/>
          <p:cNvPicPr>
            <a:picLocks noChangeAspect="1"/>
          </p:cNvPicPr>
          <p:nvPr/>
        </p:nvPicPr>
        <p:blipFill>
          <a:blip r:embed="rId3"/>
          <a:stretch/>
        </p:blipFill>
        <p:spPr bwMode="auto">
          <a:xfrm>
            <a:off x="2725949" y="2024062"/>
            <a:ext cx="6740100" cy="4061439"/>
          </a:xfrm>
          <a:prstGeom prst="rect">
            <a:avLst/>
          </a:prstGeom>
        </p:spPr>
      </p:pic>
      <p:sp>
        <p:nvSpPr>
          <p:cNvPr id="3" name="Textfeld 2">
            <a:extLst>
              <a:ext uri="{FF2B5EF4-FFF2-40B4-BE49-F238E27FC236}">
                <a16:creationId xmlns:a16="http://schemas.microsoft.com/office/drawing/2014/main" id="{D8E776D0-8FC7-F795-088D-67E9E47123CB}"/>
              </a:ext>
            </a:extLst>
          </p:cNvPr>
          <p:cNvSpPr txBox="1"/>
          <p:nvPr/>
        </p:nvSpPr>
        <p:spPr>
          <a:xfrm rot="16200000">
            <a:off x="2205924" y="3849351"/>
            <a:ext cx="1440160" cy="400110"/>
          </a:xfrm>
          <a:prstGeom prst="rect">
            <a:avLst/>
          </a:prstGeom>
          <a:solidFill>
            <a:schemeClr val="bg1"/>
          </a:solidFill>
          <a:ln>
            <a:noFill/>
          </a:ln>
        </p:spPr>
        <p:txBody>
          <a:bodyPr wrap="square" rtlCol="0">
            <a:spAutoFit/>
          </a:bodyPr>
          <a:lstStyle/>
          <a:p>
            <a:r>
              <a:rPr lang="de-DE" sz="2000" dirty="0" err="1">
                <a:latin typeface="Times New Roman" panose="02020603050405020304" pitchFamily="18" charset="0"/>
                <a:cs typeface="Times New Roman" panose="02020603050405020304" pitchFamily="18" charset="0"/>
              </a:rPr>
              <a:t>Participants</a:t>
            </a:r>
            <a:endParaRPr lang="de-DE"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1" y="312938"/>
            <a:ext cx="9696400" cy="1369217"/>
          </a:xfrm>
          <a:prstGeom prst="rect">
            <a:avLst/>
          </a:prstGeom>
          <a:solidFill>
            <a:srgbClr val="E21437"/>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chemeClr val="bg1"/>
              </a:solidFill>
              <a:highlight>
                <a:srgbClr val="FEC705"/>
              </a:highlight>
            </a:endParaRPr>
          </a:p>
        </p:txBody>
      </p:sp>
      <p:sp>
        <p:nvSpPr>
          <p:cNvPr id="2" name="Title 1"/>
          <p:cNvSpPr>
            <a:spLocks noGrp="1"/>
          </p:cNvSpPr>
          <p:nvPr>
            <p:ph type="title"/>
          </p:nvPr>
        </p:nvSpPr>
        <p:spPr bwMode="auto">
          <a:xfrm>
            <a:off x="838200" y="312938"/>
            <a:ext cx="10670522" cy="1369218"/>
          </a:xfrm>
        </p:spPr>
        <p:txBody>
          <a:bodyPr/>
          <a:lstStyle/>
          <a:p>
            <a:pPr>
              <a:defRPr/>
            </a:pPr>
            <a:r>
              <a:rPr>
                <a:solidFill>
                  <a:schemeClr val="bg1"/>
                </a:solidFill>
              </a:rPr>
              <a:t>Key Findings</a:t>
            </a:r>
            <a:endParaRPr/>
          </a:p>
        </p:txBody>
      </p:sp>
      <p:sp>
        <p:nvSpPr>
          <p:cNvPr id="5" name="Rectangle 4"/>
          <p:cNvSpPr/>
          <p:nvPr/>
        </p:nvSpPr>
        <p:spPr bwMode="auto">
          <a:xfrm>
            <a:off x="864096" y="2511666"/>
            <a:ext cx="9696400" cy="989342"/>
          </a:xfrm>
          <a:prstGeom prst="rect">
            <a:avLst/>
          </a:prstGeom>
          <a:no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sz="2800">
                <a:solidFill>
                  <a:schemeClr val="tx1"/>
                </a:solidFill>
              </a:rPr>
              <a:t>Word Error Rate </a:t>
            </a:r>
            <a:r>
              <a:rPr sz="2800" b="1">
                <a:solidFill>
                  <a:schemeClr val="tx1"/>
                </a:solidFill>
              </a:rPr>
              <a:t>improves</a:t>
            </a:r>
            <a:r>
              <a:rPr sz="2800">
                <a:solidFill>
                  <a:schemeClr val="tx1"/>
                </a:solidFill>
              </a:rPr>
              <a:t> through manual editing</a:t>
            </a:r>
            <a:endParaRPr/>
          </a:p>
        </p:txBody>
      </p:sp>
      <p:sp>
        <p:nvSpPr>
          <p:cNvPr id="6" name="Rectangle 5"/>
          <p:cNvSpPr/>
          <p:nvPr/>
        </p:nvSpPr>
        <p:spPr bwMode="auto">
          <a:xfrm>
            <a:off x="864095" y="3741262"/>
            <a:ext cx="9696400" cy="989342"/>
          </a:xfrm>
          <a:prstGeom prst="rect">
            <a:avLst/>
          </a:prstGeom>
          <a:no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sz="2800">
                <a:solidFill>
                  <a:schemeClr val="tx1"/>
                </a:solidFill>
              </a:rPr>
              <a:t>Delayed editing is </a:t>
            </a:r>
            <a:r>
              <a:rPr sz="2800" b="1">
                <a:solidFill>
                  <a:schemeClr val="tx1"/>
                </a:solidFill>
              </a:rPr>
              <a:t>stressful</a:t>
            </a:r>
            <a:r>
              <a:rPr sz="2800">
                <a:solidFill>
                  <a:schemeClr val="tx1"/>
                </a:solidFill>
              </a:rPr>
              <a:t> and less effective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1" y="312938"/>
            <a:ext cx="9696400" cy="1369217"/>
          </a:xfrm>
          <a:prstGeom prst="rect">
            <a:avLst/>
          </a:prstGeom>
          <a:solidFill>
            <a:srgbClr val="E21437"/>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highlight>
                <a:srgbClr val="FEC705"/>
              </a:highlight>
            </a:endParaRPr>
          </a:p>
        </p:txBody>
      </p:sp>
      <p:sp>
        <p:nvSpPr>
          <p:cNvPr id="2" name="Title 1"/>
          <p:cNvSpPr>
            <a:spLocks noGrp="1"/>
          </p:cNvSpPr>
          <p:nvPr>
            <p:ph type="title"/>
          </p:nvPr>
        </p:nvSpPr>
        <p:spPr bwMode="auto">
          <a:xfrm>
            <a:off x="838200" y="312938"/>
            <a:ext cx="10670522" cy="1369218"/>
          </a:xfrm>
        </p:spPr>
        <p:txBody>
          <a:bodyPr/>
          <a:lstStyle/>
          <a:p>
            <a:pPr>
              <a:defRPr/>
            </a:pPr>
            <a:r>
              <a:rPr>
                <a:solidFill>
                  <a:schemeClr val="bg1"/>
                </a:solidFill>
              </a:rPr>
              <a:t>Limitations / Open Questions</a:t>
            </a:r>
            <a:endParaRPr/>
          </a:p>
        </p:txBody>
      </p:sp>
      <p:sp>
        <p:nvSpPr>
          <p:cNvPr id="3" name="Content Placeholder 2"/>
          <p:cNvSpPr>
            <a:spLocks noGrp="1"/>
          </p:cNvSpPr>
          <p:nvPr>
            <p:ph idx="1"/>
          </p:nvPr>
        </p:nvSpPr>
        <p:spPr bwMode="auto">
          <a:xfrm>
            <a:off x="838200" y="2174006"/>
            <a:ext cx="10515600" cy="4351338"/>
          </a:xfrm>
        </p:spPr>
        <p:txBody>
          <a:bodyPr/>
          <a:lstStyle/>
          <a:p>
            <a:pPr>
              <a:defRPr/>
            </a:pPr>
            <a:r>
              <a:t>Word Error Rate</a:t>
            </a:r>
          </a:p>
          <a:p>
            <a:pPr lvl="1">
              <a:defRPr/>
            </a:pPr>
            <a:r>
              <a:t>What accuracy is actually needed for </a:t>
            </a:r>
            <a:r>
              <a:rPr b="1"/>
              <a:t>text understanding</a:t>
            </a:r>
            <a:r>
              <a:t>? </a:t>
            </a:r>
          </a:p>
          <a:p>
            <a:pPr lvl="1">
              <a:defRPr/>
            </a:pPr>
            <a:r>
              <a:t>Is the WER </a:t>
            </a:r>
            <a:r>
              <a:rPr b="1"/>
              <a:t>suitable</a:t>
            </a:r>
            <a:r>
              <a:t> </a:t>
            </a:r>
            <a:r>
              <a:rPr b="1"/>
              <a:t>for</a:t>
            </a:r>
            <a:r>
              <a:t> </a:t>
            </a:r>
            <a:r>
              <a:rPr b="1"/>
              <a:t>German language</a:t>
            </a:r>
            <a:r>
              <a:t>?</a:t>
            </a:r>
          </a:p>
          <a:p>
            <a:pPr lvl="1">
              <a:defRPr/>
            </a:pPr>
            <a:r>
              <a:t>What results do </a:t>
            </a:r>
            <a:r>
              <a:rPr b="1"/>
              <a:t>other calculation methods</a:t>
            </a:r>
            <a:r>
              <a:t> indicate?</a:t>
            </a:r>
          </a:p>
          <a:p>
            <a:pPr marL="457200" lvl="1" indent="0">
              <a:buNone/>
              <a:defRPr/>
            </a:pPr>
            <a:endParaRPr/>
          </a:p>
          <a:p>
            <a:pPr>
              <a:defRPr/>
            </a:pPr>
            <a:r>
              <a:t>User interface</a:t>
            </a:r>
          </a:p>
          <a:p>
            <a:pPr lvl="1">
              <a:defRPr/>
            </a:pPr>
            <a:r>
              <a:t>How can a specialized user interface </a:t>
            </a:r>
            <a:r>
              <a:rPr b="1"/>
              <a:t>support collaborative editing</a:t>
            </a:r>
            <a:r>
              <a:t>?</a:t>
            </a:r>
          </a:p>
          <a:p>
            <a:pPr lvl="1">
              <a:defRPr/>
            </a:pPr>
            <a:r>
              <a:t>What are </a:t>
            </a:r>
            <a:r>
              <a:rPr b="1"/>
              <a:t>necessary delays for simultaneous</a:t>
            </a:r>
            <a:r>
              <a:t> editing? Can we call it LIVE?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1" y="312938"/>
            <a:ext cx="9696400" cy="1369217"/>
          </a:xfrm>
          <a:prstGeom prst="rect">
            <a:avLst/>
          </a:prstGeom>
          <a:solidFill>
            <a:srgbClr val="E21437"/>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highlight>
                <a:srgbClr val="FEC705"/>
              </a:highlight>
            </a:endParaRPr>
          </a:p>
        </p:txBody>
      </p:sp>
      <p:sp>
        <p:nvSpPr>
          <p:cNvPr id="2" name="Title 1"/>
          <p:cNvSpPr>
            <a:spLocks noGrp="1"/>
          </p:cNvSpPr>
          <p:nvPr>
            <p:ph type="title"/>
          </p:nvPr>
        </p:nvSpPr>
        <p:spPr bwMode="auto">
          <a:xfrm>
            <a:off x="838200" y="312938"/>
            <a:ext cx="10670522" cy="1369218"/>
          </a:xfrm>
          <a:prstGeom prst="rect">
            <a:avLst/>
          </a:prstGeom>
          <a:noFill/>
        </p:spPr>
        <p:txBody>
          <a:bodyPr/>
          <a:lstStyle/>
          <a:p>
            <a:pPr>
              <a:defRPr/>
            </a:pPr>
            <a:r>
              <a:rPr>
                <a:solidFill>
                  <a:schemeClr val="bg1"/>
                </a:solidFill>
              </a:rPr>
              <a:t>What’s next?</a:t>
            </a:r>
            <a:endParaRPr/>
          </a:p>
        </p:txBody>
      </p:sp>
      <p:sp>
        <p:nvSpPr>
          <p:cNvPr id="3" name="Content Placeholder 2"/>
          <p:cNvSpPr>
            <a:spLocks noGrp="1"/>
          </p:cNvSpPr>
          <p:nvPr>
            <p:ph idx="1"/>
          </p:nvPr>
        </p:nvSpPr>
        <p:spPr bwMode="auto">
          <a:xfrm>
            <a:off x="838200" y="1873530"/>
            <a:ext cx="10442375" cy="4507798"/>
          </a:xfrm>
        </p:spPr>
        <p:txBody>
          <a:bodyPr>
            <a:normAutofit/>
          </a:bodyPr>
          <a:lstStyle/>
          <a:p>
            <a:pPr marL="0" indent="0">
              <a:buNone/>
              <a:defRPr/>
            </a:pPr>
            <a:r>
              <a:t>Developing a </a:t>
            </a:r>
            <a:r>
              <a:rPr b="1"/>
              <a:t>fully open-source subtitle editor</a:t>
            </a:r>
            <a:r>
              <a:t> called “MELVIN”</a:t>
            </a:r>
          </a:p>
          <a:p>
            <a:pPr marL="0" indent="0">
              <a:buNone/>
              <a:defRPr/>
            </a:pPr>
            <a:r>
              <a:t>-&gt; </a:t>
            </a:r>
            <a:r>
              <a:rPr b="1"/>
              <a:t>Further user studies</a:t>
            </a:r>
            <a:r>
              <a:t> based on this editor</a:t>
            </a:r>
          </a:p>
          <a:p>
            <a:pPr marL="0" indent="0">
              <a:buNone/>
              <a:defRPr/>
            </a:pPr>
            <a:endParaRPr/>
          </a:p>
          <a:p>
            <a:pPr marL="0" indent="0">
              <a:buNone/>
              <a:defRPr/>
            </a:pPr>
            <a:r>
              <a:t>We are also here in Lecco: </a:t>
            </a:r>
          </a:p>
          <a:p>
            <a:pPr marL="0" indent="0">
              <a:buNone/>
              <a:defRPr/>
            </a:pPr>
            <a:r>
              <a:t>Visit us at our </a:t>
            </a:r>
            <a:r>
              <a:rPr b="1"/>
              <a:t>Tech-Demo</a:t>
            </a:r>
            <a:r>
              <a:t>!</a:t>
            </a:r>
          </a:p>
        </p:txBody>
      </p:sp>
      <p:pic>
        <p:nvPicPr>
          <p:cNvPr id="7" name="Picture 6"/>
          <p:cNvPicPr>
            <a:picLocks noChangeAspect="1"/>
          </p:cNvPicPr>
          <p:nvPr/>
        </p:nvPicPr>
        <p:blipFill>
          <a:blip r:embed="rId2"/>
          <a:stretch/>
        </p:blipFill>
        <p:spPr bwMode="auto">
          <a:xfrm>
            <a:off x="5231904" y="3424615"/>
            <a:ext cx="5904656" cy="3120447"/>
          </a:xfrm>
          <a:prstGeom prst="rect">
            <a:avLst/>
          </a:prstGeom>
          <a:ln>
            <a:solidFill>
              <a:schemeClr val="tx1">
                <a:lumMod val="65000"/>
                <a:lumOff val="35000"/>
              </a:schemeClr>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ctangle 6"/>
          <p:cNvSpPr/>
          <p:nvPr/>
        </p:nvSpPr>
        <p:spPr bwMode="auto">
          <a:xfrm>
            <a:off x="3287688" y="1906859"/>
            <a:ext cx="9696400" cy="989341"/>
          </a:xfrm>
          <a:prstGeom prst="rect">
            <a:avLst/>
          </a:prstGeom>
          <a:solidFill>
            <a:srgbClr val="324B8C"/>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4400"/>
              <a:t>	Questions?</a:t>
            </a:r>
            <a:endParaRPr sz="4400"/>
          </a:p>
        </p:txBody>
      </p:sp>
      <p:sp>
        <p:nvSpPr>
          <p:cNvPr id="8" name="Rectangle 7"/>
          <p:cNvSpPr/>
          <p:nvPr/>
        </p:nvSpPr>
        <p:spPr bwMode="auto">
          <a:xfrm>
            <a:off x="3287688" y="3140571"/>
            <a:ext cx="9696400" cy="989342"/>
          </a:xfrm>
          <a:prstGeom prst="rect">
            <a:avLst/>
          </a:prstGeom>
          <a:solidFill>
            <a:srgbClr val="1E7F5E"/>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4400"/>
              <a:t>	Comments?</a:t>
            </a:r>
            <a:endParaRPr sz="4400"/>
          </a:p>
        </p:txBody>
      </p:sp>
      <p:sp>
        <p:nvSpPr>
          <p:cNvPr id="11" name="Rectangle 10"/>
          <p:cNvSpPr/>
          <p:nvPr/>
        </p:nvSpPr>
        <p:spPr bwMode="auto">
          <a:xfrm>
            <a:off x="3287688" y="4375078"/>
            <a:ext cx="9696400" cy="989341"/>
          </a:xfrm>
          <a:prstGeom prst="rect">
            <a:avLst/>
          </a:prstGeom>
          <a:solidFill>
            <a:srgbClr val="FEC705"/>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4400" b="1">
                <a:solidFill>
                  <a:schemeClr val="tx1"/>
                </a:solidFill>
              </a:rPr>
              <a:t>	</a:t>
            </a:r>
            <a:r>
              <a:rPr lang="de-DE" sz="4400">
                <a:solidFill>
                  <a:schemeClr val="tx1"/>
                </a:solidFill>
              </a:rPr>
              <a:t>Feedback?</a:t>
            </a:r>
            <a:endParaRPr sz="4400">
              <a:solidFill>
                <a:schemeClr val="tx1"/>
              </a:solidFill>
            </a:endParaRPr>
          </a:p>
        </p:txBody>
      </p:sp>
      <p:sp>
        <p:nvSpPr>
          <p:cNvPr id="14" name="Rectangle 13"/>
          <p:cNvSpPr/>
          <p:nvPr/>
        </p:nvSpPr>
        <p:spPr bwMode="auto">
          <a:xfrm>
            <a:off x="-123328" y="292874"/>
            <a:ext cx="9696400" cy="1369217"/>
          </a:xfrm>
          <a:prstGeom prst="rect">
            <a:avLst/>
          </a:prstGeom>
          <a:solidFill>
            <a:srgbClr val="E21437"/>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defRPr/>
            </a:pPr>
            <a:r>
              <a:rPr lang="de-DE" sz="4400"/>
              <a:t>Thank you!</a:t>
            </a:r>
            <a:endParaRPr sz="4400"/>
          </a:p>
        </p:txBody>
      </p:sp>
      <p:sp>
        <p:nvSpPr>
          <p:cNvPr id="15" name="TextBox 14"/>
          <p:cNvSpPr txBox="1"/>
          <p:nvPr/>
        </p:nvSpPr>
        <p:spPr bwMode="auto">
          <a:xfrm>
            <a:off x="1778151" y="6103461"/>
            <a:ext cx="8635697" cy="461665"/>
          </a:xfrm>
          <a:prstGeom prst="rect">
            <a:avLst/>
          </a:prstGeom>
          <a:noFill/>
        </p:spPr>
        <p:txBody>
          <a:bodyPr wrap="none" rtlCol="0">
            <a:spAutoFit/>
          </a:bodyPr>
          <a:lstStyle/>
          <a:p>
            <a:pPr>
              <a:defRPr/>
            </a:pPr>
            <a:r>
              <a:rPr sz="2400"/>
              <a:t>Patricia Piskorek		Nadine Sienel		 Korbinian Kuhn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phic 4"/>
          <p:cNvPicPr>
            <a:picLocks noChangeAspect="1"/>
          </p:cNvPicPr>
          <p:nvPr/>
        </p:nvPicPr>
        <p:blipFill>
          <a:blip r:embed="rId2"/>
          <a:stretch/>
        </p:blipFill>
        <p:spPr bwMode="auto">
          <a:xfrm>
            <a:off x="8532217" y="1552103"/>
            <a:ext cx="2040333" cy="1914824"/>
          </a:xfrm>
          <a:prstGeom prst="rect">
            <a:avLst/>
          </a:prstGeom>
        </p:spPr>
      </p:pic>
      <p:sp>
        <p:nvSpPr>
          <p:cNvPr id="6" name="Rectangle 5"/>
          <p:cNvSpPr/>
          <p:nvPr/>
        </p:nvSpPr>
        <p:spPr bwMode="auto">
          <a:xfrm>
            <a:off x="888331" y="1124743"/>
            <a:ext cx="6049888" cy="31784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sz="2400" dirty="0">
                <a:solidFill>
                  <a:schemeClr val="tx1"/>
                </a:solidFill>
              </a:rPr>
              <a:t>Awesome Group Pic</a:t>
            </a:r>
            <a:r>
              <a:rPr lang="de-DE" sz="2400" dirty="0" err="1">
                <a:solidFill>
                  <a:schemeClr val="tx1"/>
                </a:solidFill>
              </a:rPr>
              <a:t>ture</a:t>
            </a:r>
            <a:r>
              <a:rPr sz="2400" dirty="0">
                <a:solidFill>
                  <a:schemeClr val="tx1"/>
                </a:solidFill>
              </a:rPr>
              <a:t> from Lecco</a:t>
            </a:r>
            <a:endParaRPr sz="2400" dirty="0"/>
          </a:p>
        </p:txBody>
      </p:sp>
      <p:sp>
        <p:nvSpPr>
          <p:cNvPr id="9" name="TextBox 8"/>
          <p:cNvSpPr txBox="1"/>
          <p:nvPr/>
        </p:nvSpPr>
        <p:spPr bwMode="auto">
          <a:xfrm>
            <a:off x="838200" y="4432423"/>
            <a:ext cx="10082336" cy="1569660"/>
          </a:xfrm>
          <a:prstGeom prst="rect">
            <a:avLst/>
          </a:prstGeom>
          <a:noFill/>
        </p:spPr>
        <p:txBody>
          <a:bodyPr wrap="square" rtlCol="0">
            <a:spAutoFit/>
          </a:bodyPr>
          <a:lstStyle/>
          <a:p>
            <a:pPr>
              <a:defRPr/>
            </a:pPr>
            <a:r>
              <a:rPr lang="en-GB" sz="2400" dirty="0"/>
              <a:t>Patricia </a:t>
            </a:r>
            <a:r>
              <a:rPr lang="en-GB" sz="2400" dirty="0" err="1"/>
              <a:t>Piskorek</a:t>
            </a:r>
            <a:r>
              <a:rPr lang="en-GB" sz="2400" dirty="0"/>
              <a:t>, Nadine </a:t>
            </a:r>
            <a:r>
              <a:rPr lang="en-GB" sz="2400" dirty="0" err="1"/>
              <a:t>Sienel</a:t>
            </a:r>
            <a:r>
              <a:rPr lang="en-GB" sz="2400" dirty="0"/>
              <a:t>, </a:t>
            </a:r>
            <a:r>
              <a:rPr lang="en-GB" sz="2400" dirty="0" err="1"/>
              <a:t>Korbinian</a:t>
            </a:r>
            <a:r>
              <a:rPr lang="en-GB" sz="2400" dirty="0"/>
              <a:t> Kuhn</a:t>
            </a:r>
            <a:endParaRPr lang="en-GB" dirty="0"/>
          </a:p>
          <a:p>
            <a:pPr>
              <a:defRPr/>
            </a:pPr>
            <a:endParaRPr sz="2400" dirty="0"/>
          </a:p>
          <a:p>
            <a:pPr>
              <a:defRPr/>
            </a:pPr>
            <a:r>
              <a:rPr sz="2400" i="1" dirty="0"/>
              <a:t>Colleagues: </a:t>
            </a:r>
            <a:endParaRPr dirty="0"/>
          </a:p>
          <a:p>
            <a:pPr>
              <a:defRPr/>
            </a:pPr>
            <a:r>
              <a:rPr lang="en-GB" sz="2400" dirty="0"/>
              <a:t>Verena </a:t>
            </a:r>
            <a:r>
              <a:rPr lang="en-GB" sz="2400" dirty="0" err="1"/>
              <a:t>Kersken</a:t>
            </a:r>
            <a:r>
              <a:rPr lang="en-GB" sz="2400" dirty="0"/>
              <a:t>, Gottfried Zimmermann, </a:t>
            </a:r>
            <a:r>
              <a:rPr sz="2400" dirty="0" err="1"/>
              <a:t>Niklas</a:t>
            </a:r>
            <a:r>
              <a:rPr sz="2400" dirty="0"/>
              <a:t> Egger, </a:t>
            </a:r>
            <a:r>
              <a:rPr sz="2400" dirty="0" err="1"/>
              <a:t>Benedikt</a:t>
            </a:r>
            <a:r>
              <a:rPr sz="2400" dirty="0"/>
              <a:t> Reuter</a:t>
            </a:r>
            <a:endParaRPr dirty="0"/>
          </a:p>
        </p:txBody>
      </p:sp>
      <p:sp>
        <p:nvSpPr>
          <p:cNvPr id="12" name="TextBox 11"/>
          <p:cNvSpPr txBox="1"/>
          <p:nvPr/>
        </p:nvSpPr>
        <p:spPr bwMode="auto">
          <a:xfrm>
            <a:off x="7464151" y="3612079"/>
            <a:ext cx="4176464" cy="461665"/>
          </a:xfrm>
          <a:prstGeom prst="rect">
            <a:avLst/>
          </a:prstGeom>
          <a:noFill/>
        </p:spPr>
        <p:txBody>
          <a:bodyPr wrap="square" rtlCol="0">
            <a:spAutoFit/>
          </a:bodyPr>
          <a:lstStyle/>
          <a:p>
            <a:pPr algn="ctr">
              <a:defRPr/>
            </a:pPr>
            <a:r>
              <a:rPr sz="2400"/>
              <a:t>Research Project: SHUFFLE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1">
            <a:alpha val="99999"/>
          </a:schemeClr>
        </a:solidFill>
        <a:effectLst/>
      </p:bgPr>
    </p:bg>
    <p:spTree>
      <p:nvGrpSpPr>
        <p:cNvPr id="1" name=""/>
        <p:cNvGrpSpPr/>
        <p:nvPr/>
      </p:nvGrpSpPr>
      <p:grpSpPr bwMode="auto">
        <a:xfrm>
          <a:off x="0" y="0"/>
          <a:ext cx="0" cy="0"/>
          <a:chOff x="0" y="0"/>
          <a:chExt cx="0" cy="0"/>
        </a:xfrm>
      </p:grpSpPr>
      <p:sp>
        <p:nvSpPr>
          <p:cNvPr id="10" name="Rectangle 9"/>
          <p:cNvSpPr/>
          <p:nvPr/>
        </p:nvSpPr>
        <p:spPr bwMode="auto">
          <a:xfrm>
            <a:off x="-96687" y="3501007"/>
            <a:ext cx="10414793" cy="1656183"/>
          </a:xfrm>
          <a:prstGeom prst="rect">
            <a:avLst/>
          </a:prstGeom>
          <a:solidFill>
            <a:srgbClr val="324B8C"/>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sz="2400"/>
          </a:p>
        </p:txBody>
      </p:sp>
      <p:sp>
        <p:nvSpPr>
          <p:cNvPr id="1979061748" name="Rectangle 1979061747"/>
          <p:cNvSpPr/>
          <p:nvPr/>
        </p:nvSpPr>
        <p:spPr bwMode="auto">
          <a:xfrm>
            <a:off x="-94029" y="1585046"/>
            <a:ext cx="10412134" cy="1656183"/>
          </a:xfrm>
          <a:prstGeom prst="rect">
            <a:avLst/>
          </a:prstGeom>
          <a:solidFill>
            <a:srgbClr val="324B8C"/>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sz="2400"/>
          </a:p>
        </p:txBody>
      </p:sp>
      <p:sp>
        <p:nvSpPr>
          <p:cNvPr id="2012857074" name="Title 1"/>
          <p:cNvSpPr>
            <a:spLocks noGrp="1"/>
          </p:cNvSpPr>
          <p:nvPr>
            <p:ph type="title"/>
          </p:nvPr>
        </p:nvSpPr>
        <p:spPr bwMode="auto">
          <a:xfrm>
            <a:off x="838198" y="365124"/>
            <a:ext cx="10515600" cy="1325562"/>
          </a:xfrm>
        </p:spPr>
        <p:txBody>
          <a:bodyPr/>
          <a:lstStyle/>
          <a:p>
            <a:pPr>
              <a:defRPr/>
            </a:pPr>
            <a:r>
              <a:t>Introduction</a:t>
            </a:r>
          </a:p>
        </p:txBody>
      </p:sp>
      <p:sp>
        <p:nvSpPr>
          <p:cNvPr id="2091358224" name="Content Placeholder 2"/>
          <p:cNvSpPr>
            <a:spLocks noGrp="1"/>
          </p:cNvSpPr>
          <p:nvPr>
            <p:ph idx="1"/>
          </p:nvPr>
        </p:nvSpPr>
        <p:spPr bwMode="auto">
          <a:xfrm>
            <a:off x="910344" y="3628291"/>
            <a:ext cx="9407760" cy="2104963"/>
          </a:xfrm>
        </p:spPr>
        <p:txBody>
          <a:bodyPr vertOverflow="overflow" horzOverflow="clip" vert="horz" wrap="square" lIns="91440" tIns="45720" rIns="91440" bIns="45720" numCol="1" spcCol="0" rtlCol="0" fromWordArt="0" anchor="t" anchorCtr="0" forceAA="0" compatLnSpc="0">
            <a:noAutofit/>
          </a:bodyPr>
          <a:lstStyle/>
          <a:p>
            <a:pPr marL="0" indent="0">
              <a:lnSpc>
                <a:spcPct val="100000"/>
              </a:lnSpc>
              <a:buFont typeface="Arial"/>
              <a:buNone/>
              <a:defRPr/>
            </a:pPr>
            <a:r>
              <a:rPr lang="en-GB" sz="2400" b="1" i="0" u="none" strike="noStrike" cap="none" spc="0">
                <a:solidFill>
                  <a:schemeClr val="bg1"/>
                </a:solidFill>
                <a:ea typeface="Calibri"/>
                <a:cs typeface="Calibri"/>
              </a:rPr>
              <a:t>Approach: Use of speech recognition</a:t>
            </a:r>
            <a:endParaRPr lang="en-GB" sz="2400" b="1">
              <a:solidFill>
                <a:schemeClr val="bg1"/>
              </a:solidFill>
              <a:cs typeface="Calibri"/>
            </a:endParaRPr>
          </a:p>
          <a:p>
            <a:pPr marL="0" indent="0">
              <a:lnSpc>
                <a:spcPct val="100000"/>
              </a:lnSpc>
              <a:buFont typeface="Arial"/>
              <a:buNone/>
              <a:defRPr/>
            </a:pPr>
            <a:r>
              <a:rPr lang="en-GB" sz="2400">
                <a:solidFill>
                  <a:schemeClr val="bg1"/>
                </a:solidFill>
                <a:cs typeface="Calibri"/>
              </a:rPr>
              <a:t>+ </a:t>
            </a:r>
            <a:r>
              <a:rPr lang="en-GB" sz="2400" b="0" i="0" u="none" strike="noStrike" cap="none" spc="0">
                <a:solidFill>
                  <a:schemeClr val="bg1"/>
                </a:solidFill>
                <a:ea typeface="Calibri"/>
                <a:cs typeface="Calibri"/>
              </a:rPr>
              <a:t>	Automated, inexpensive and always available.</a:t>
            </a:r>
            <a:br>
              <a:rPr lang="en-GB" sz="2400" b="0" i="0" u="none" strike="noStrike" cap="none" spc="0">
                <a:solidFill>
                  <a:schemeClr val="bg1"/>
                </a:solidFill>
                <a:ea typeface="Calibri"/>
                <a:cs typeface="Calibri"/>
              </a:rPr>
            </a:br>
            <a:r>
              <a:rPr lang="en-GB" sz="2400">
                <a:solidFill>
                  <a:schemeClr val="bg1"/>
                </a:solidFill>
                <a:cs typeface="Calibri"/>
              </a:rPr>
              <a:t>-  	</a:t>
            </a:r>
            <a:r>
              <a:rPr lang="en-GB" sz="2400" b="0" i="0" u="none" strike="noStrike" cap="none" spc="0">
                <a:solidFill>
                  <a:schemeClr val="bg1"/>
                </a:solidFill>
                <a:ea typeface="Calibri"/>
                <a:cs typeface="Calibri"/>
              </a:rPr>
              <a:t>Insufficient accuracy </a:t>
            </a:r>
            <a:r>
              <a:rPr lang="en-GB" sz="2400" b="0" i="1" u="none" strike="noStrike" cap="none" spc="0">
                <a:solidFill>
                  <a:schemeClr val="bg1"/>
                </a:solidFill>
                <a:ea typeface="Calibri"/>
                <a:cs typeface="Calibri"/>
              </a:rPr>
              <a:t>(&lt;98%)</a:t>
            </a:r>
            <a:r>
              <a:rPr lang="en-GB" sz="2400" b="0" i="0" u="none" strike="noStrike" cap="none" spc="0">
                <a:solidFill>
                  <a:schemeClr val="bg1"/>
                </a:solidFill>
                <a:ea typeface="Calibri"/>
                <a:cs typeface="Calibri"/>
              </a:rPr>
              <a:t> makes manual correction necessary</a:t>
            </a:r>
            <a:r>
              <a:rPr lang="en-GB" sz="2400" b="1">
                <a:solidFill>
                  <a:schemeClr val="bg1"/>
                </a:solidFill>
                <a:cs typeface="Calibri"/>
              </a:rPr>
              <a:t>.</a:t>
            </a:r>
            <a:endParaRPr sz="2400">
              <a:solidFill>
                <a:schemeClr val="bg1"/>
              </a:solidFill>
              <a:cs typeface="Calibri"/>
            </a:endParaRPr>
          </a:p>
        </p:txBody>
      </p:sp>
      <p:sp>
        <p:nvSpPr>
          <p:cNvPr id="8" name="TextBox 7"/>
          <p:cNvSpPr txBox="1"/>
          <p:nvPr/>
        </p:nvSpPr>
        <p:spPr bwMode="auto">
          <a:xfrm>
            <a:off x="838197" y="1695432"/>
            <a:ext cx="9169163" cy="1371636"/>
          </a:xfrm>
          <a:prstGeom prst="rect">
            <a:avLst/>
          </a:prstGeom>
          <a:noFill/>
        </p:spPr>
        <p:txBody>
          <a:bodyPr wrap="square">
            <a:spAutoFit/>
          </a:bodyPr>
          <a:lstStyle/>
          <a:p>
            <a:pPr marL="0" indent="0">
              <a:lnSpc>
                <a:spcPct val="150000"/>
              </a:lnSpc>
              <a:buFont typeface="Arial"/>
              <a:buNone/>
              <a:defRPr/>
            </a:pPr>
            <a:r>
              <a:rPr lang="en-GB" sz="2400" b="1">
                <a:solidFill>
                  <a:schemeClr val="bg1"/>
                </a:solidFill>
                <a:cs typeface="Calibri"/>
              </a:rPr>
              <a:t>Starting Point: Subtitles for lectures</a:t>
            </a:r>
            <a:endParaRPr/>
          </a:p>
          <a:p>
            <a:pPr marL="0" indent="0">
              <a:buFont typeface="Arial"/>
              <a:buNone/>
              <a:defRPr/>
            </a:pPr>
            <a:r>
              <a:rPr lang="en-GB" sz="2400">
                <a:solidFill>
                  <a:schemeClr val="bg1"/>
                </a:solidFill>
                <a:cs typeface="Calibri"/>
              </a:rPr>
              <a:t>+ </a:t>
            </a:r>
            <a:r>
              <a:rPr lang="en-GB" sz="2400" b="0" i="0" u="none" strike="noStrike" cap="none" spc="0">
                <a:solidFill>
                  <a:schemeClr val="bg1"/>
                </a:solidFill>
                <a:ea typeface="Calibri"/>
                <a:cs typeface="Calibri"/>
              </a:rPr>
              <a:t>	Deaf and hard of hearing, but also other students benefit.</a:t>
            </a:r>
            <a:br>
              <a:rPr lang="en-GB" sz="2400" b="0" i="0" u="none" strike="noStrike" cap="none" spc="0">
                <a:solidFill>
                  <a:schemeClr val="bg1"/>
                </a:solidFill>
                <a:ea typeface="Calibri"/>
                <a:cs typeface="Calibri"/>
              </a:rPr>
            </a:br>
            <a:r>
              <a:rPr lang="en-GB" sz="2400">
                <a:solidFill>
                  <a:schemeClr val="bg1"/>
                </a:solidFill>
                <a:cs typeface="Calibri"/>
              </a:rPr>
              <a:t>-  </a:t>
            </a:r>
            <a:r>
              <a:rPr lang="en-GB" sz="2400" b="0" i="0" u="none" strike="noStrike" cap="none" spc="0">
                <a:solidFill>
                  <a:schemeClr val="bg1"/>
                </a:solidFill>
                <a:ea typeface="Calibri"/>
                <a:cs typeface="Calibri"/>
              </a:rPr>
              <a:t>	Professional subtitlers are expensive and not always available</a:t>
            </a:r>
            <a:r>
              <a:rPr lang="en-GB" sz="2400" b="1">
                <a:solidFill>
                  <a:schemeClr val="bg1"/>
                </a:solidFill>
                <a:cs typeface="Calibri"/>
              </a:rPr>
              <a:t>.</a:t>
            </a:r>
            <a:endParaRPr lang="en-GB" sz="2400">
              <a:solidFill>
                <a:schemeClr val="bg1"/>
              </a:solidFill>
              <a:cs typeface="Calibri"/>
            </a:endParaRPr>
          </a:p>
        </p:txBody>
      </p:sp>
      <p:sp>
        <p:nvSpPr>
          <p:cNvPr id="3" name="TextBox 2"/>
          <p:cNvSpPr txBox="1"/>
          <p:nvPr/>
        </p:nvSpPr>
        <p:spPr bwMode="auto">
          <a:xfrm>
            <a:off x="910344" y="5485639"/>
            <a:ext cx="6889254" cy="1371636"/>
          </a:xfrm>
          <a:prstGeom prst="rect">
            <a:avLst/>
          </a:prstGeom>
          <a:noFill/>
        </p:spPr>
        <p:txBody>
          <a:bodyPr wrap="none" rtlCol="0">
            <a:spAutoFit/>
          </a:bodyPr>
          <a:lstStyle/>
          <a:p>
            <a:pPr>
              <a:defRPr/>
            </a:pPr>
            <a:r>
              <a:rPr lang="en-GB" sz="2400" b="1">
                <a:ea typeface="Calibri"/>
                <a:cs typeface="Calibri"/>
              </a:rPr>
              <a:t>Tool </a:t>
            </a:r>
            <a:r>
              <a:rPr lang="en-GB" sz="2400">
                <a:ea typeface="Calibri"/>
                <a:cs typeface="Calibri"/>
              </a:rPr>
              <a:t>for manual, collaborative corrections by students</a:t>
            </a:r>
            <a:endParaRPr lang="en-GB" sz="2400"/>
          </a:p>
          <a:p>
            <a:pPr>
              <a:defRPr/>
            </a:pPr>
            <a:r>
              <a:rPr lang="en-GB" sz="2400">
                <a:ea typeface="Abyssinica SIL"/>
                <a:cs typeface="Abyssinica SIL"/>
              </a:rPr>
              <a:t>⊳ 	</a:t>
            </a:r>
            <a:r>
              <a:rPr lang="en-GB" sz="2400">
                <a:ea typeface="Calibri"/>
                <a:cs typeface="Calibri"/>
              </a:rPr>
              <a:t>User test as a basis for development</a:t>
            </a:r>
            <a:endParaRPr lang="en-GB" sz="2400"/>
          </a:p>
          <a:p>
            <a:pPr>
              <a:lnSpc>
                <a:spcPct val="150000"/>
              </a:lnSpc>
              <a:defRPr/>
            </a:pP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32177260" name="Title 1"/>
          <p:cNvSpPr>
            <a:spLocks noGrp="1"/>
          </p:cNvSpPr>
          <p:nvPr>
            <p:ph type="title"/>
          </p:nvPr>
        </p:nvSpPr>
        <p:spPr bwMode="auto"/>
        <p:txBody>
          <a:bodyPr/>
          <a:lstStyle/>
          <a:p>
            <a:pPr>
              <a:defRPr/>
            </a:pPr>
            <a:r>
              <a:rPr lang="en-US" sz="4400" b="0" i="0" u="none" strike="noStrike" cap="none" spc="0">
                <a:solidFill>
                  <a:schemeClr val="tx1"/>
                </a:solidFill>
                <a:latin typeface="Calibri Light"/>
                <a:ea typeface="Calibri Light"/>
                <a:cs typeface="Calibri Light"/>
              </a:rPr>
              <a:t>Methodology</a:t>
            </a:r>
            <a:endParaRPr/>
          </a:p>
        </p:txBody>
      </p:sp>
      <p:sp>
        <p:nvSpPr>
          <p:cNvPr id="1498187767" name="Rectangle 1498187766"/>
          <p:cNvSpPr/>
          <p:nvPr/>
        </p:nvSpPr>
        <p:spPr bwMode="auto">
          <a:xfrm>
            <a:off x="-94030" y="1690688"/>
            <a:ext cx="9477824" cy="1594296"/>
          </a:xfrm>
          <a:prstGeom prst="rect">
            <a:avLst/>
          </a:prstGeom>
          <a:solidFill>
            <a:srgbClr val="324B8C"/>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
        <p:nvSpPr>
          <p:cNvPr id="1713161985" name="Content Placeholder 2"/>
          <p:cNvSpPr>
            <a:spLocks noGrp="1"/>
          </p:cNvSpPr>
          <p:nvPr>
            <p:ph idx="1"/>
          </p:nvPr>
        </p:nvSpPr>
        <p:spPr bwMode="auto"/>
        <p:txBody>
          <a:bodyPr vertOverflow="overflow" horzOverflow="clip" vert="horz" wrap="square" lIns="91440" tIns="45720" rIns="91440" bIns="45720" numCol="1" spcCol="0" rtlCol="0" fromWordArt="0" anchor="t" anchorCtr="0" forceAA="0" compatLnSpc="0">
            <a:normAutofit/>
          </a:bodyPr>
          <a:lstStyle/>
          <a:p>
            <a:pPr marL="0" indent="0">
              <a:buFont typeface="Arial"/>
              <a:buNone/>
              <a:defRPr/>
            </a:pPr>
            <a:r>
              <a:rPr lang="en-GB" sz="2400" b="1">
                <a:solidFill>
                  <a:schemeClr val="bg1"/>
                </a:solidFill>
              </a:rPr>
              <a:t>Research Question:</a:t>
            </a:r>
            <a:endParaRPr sz="2400" b="1">
              <a:solidFill>
                <a:schemeClr val="bg1"/>
              </a:solidFill>
            </a:endParaRPr>
          </a:p>
          <a:p>
            <a:pPr marL="0" indent="0">
              <a:buFont typeface="Arial"/>
              <a:buNone/>
              <a:defRPr/>
            </a:pPr>
            <a:r>
              <a:rPr lang="en-GB" sz="2400">
                <a:solidFill>
                  <a:schemeClr val="bg1"/>
                </a:solidFill>
              </a:rPr>
              <a:t>In the context of a </a:t>
            </a:r>
            <a:r>
              <a:rPr lang="en-GB" sz="2400" b="1">
                <a:solidFill>
                  <a:schemeClr val="bg1"/>
                </a:solidFill>
              </a:rPr>
              <a:t>lecture</a:t>
            </a:r>
            <a:r>
              <a:rPr lang="en-GB" sz="2400">
                <a:solidFill>
                  <a:schemeClr val="bg1"/>
                </a:solidFill>
              </a:rPr>
              <a:t>, can </a:t>
            </a:r>
            <a:r>
              <a:rPr lang="en-GB" sz="2400" b="1">
                <a:solidFill>
                  <a:schemeClr val="bg1"/>
                </a:solidFill>
              </a:rPr>
              <a:t>students </a:t>
            </a:r>
            <a:endParaRPr/>
          </a:p>
          <a:p>
            <a:pPr marL="0" indent="0">
              <a:buFont typeface="Arial"/>
              <a:buNone/>
              <a:defRPr/>
            </a:pPr>
            <a:r>
              <a:rPr lang="en-GB" sz="2400" b="1">
                <a:solidFill>
                  <a:schemeClr val="bg1"/>
                </a:solidFill>
              </a:rPr>
              <a:t>collaboratively </a:t>
            </a:r>
            <a:r>
              <a:rPr lang="en-GB" sz="2400">
                <a:solidFill>
                  <a:schemeClr val="bg1"/>
                </a:solidFill>
              </a:rPr>
              <a:t>correct </a:t>
            </a:r>
            <a:r>
              <a:rPr lang="en-GB" sz="2400" b="1">
                <a:solidFill>
                  <a:schemeClr val="bg1"/>
                </a:solidFill>
              </a:rPr>
              <a:t>AI-generated</a:t>
            </a:r>
            <a:r>
              <a:rPr lang="en-GB" sz="2400">
                <a:solidFill>
                  <a:schemeClr val="bg1"/>
                </a:solidFill>
              </a:rPr>
              <a:t> subtitles?</a:t>
            </a:r>
            <a:endParaRPr sz="2400">
              <a:solidFill>
                <a:schemeClr val="bg1"/>
              </a:solidFill>
            </a:endParaRPr>
          </a:p>
          <a:p>
            <a:pPr>
              <a:defRPr/>
            </a:pPr>
            <a:endParaRPr sz="2400"/>
          </a:p>
          <a:p>
            <a:pPr marL="0" indent="0">
              <a:buFont typeface="Arial"/>
              <a:buNone/>
              <a:defRPr/>
            </a:pPr>
            <a:r>
              <a:rPr lang="en-GB" sz="2400" b="1"/>
              <a:t>Usertest (“Wizard of Oz”):</a:t>
            </a:r>
            <a:endParaRPr sz="2400" b="1"/>
          </a:p>
          <a:p>
            <a:pPr>
              <a:defRPr/>
            </a:pPr>
            <a:r>
              <a:rPr lang="en-GB" sz="2400"/>
              <a:t>Students:		Students and Non-Professionals</a:t>
            </a:r>
            <a:endParaRPr sz="2400"/>
          </a:p>
          <a:p>
            <a:pPr>
              <a:defRPr/>
            </a:pPr>
            <a:r>
              <a:rPr lang="en-GB" sz="2400"/>
              <a:t>Lecture:		Zoom Video Call</a:t>
            </a:r>
            <a:endParaRPr sz="2400"/>
          </a:p>
          <a:p>
            <a:pPr>
              <a:defRPr/>
            </a:pPr>
            <a:r>
              <a:rPr lang="en-GB" sz="2400"/>
              <a:t>AI:			Microsoft Azure</a:t>
            </a:r>
            <a:endParaRPr sz="2400"/>
          </a:p>
          <a:p>
            <a:pPr>
              <a:defRPr/>
            </a:pPr>
            <a:r>
              <a:rPr lang="en-GB" sz="2400"/>
              <a:t>Collaboration:	Google Sheets</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99157698" name="Rectangle 1599157697"/>
          <p:cNvSpPr/>
          <p:nvPr/>
        </p:nvSpPr>
        <p:spPr bwMode="auto">
          <a:xfrm>
            <a:off x="1676400" y="1850904"/>
            <a:ext cx="10515600" cy="4792334"/>
          </a:xfrm>
          <a:prstGeom prst="rect">
            <a:avLst/>
          </a:prstGeom>
          <a:solidFill>
            <a:srgbClr val="324B8C"/>
          </a:solidFill>
          <a:ln w="12700" cap="flat" cmpd="sng" algn="ctr">
            <a:solidFill>
              <a:srgbClr val="324B8C"/>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
        <p:nvSpPr>
          <p:cNvPr id="1597212797" name="Title 1"/>
          <p:cNvSpPr>
            <a:spLocks noGrp="1"/>
          </p:cNvSpPr>
          <p:nvPr>
            <p:ph type="title"/>
          </p:nvPr>
        </p:nvSpPr>
        <p:spPr bwMode="auto"/>
        <p:txBody>
          <a:bodyPr/>
          <a:lstStyle/>
          <a:p>
            <a:pPr>
              <a:defRPr/>
            </a:pPr>
            <a:r>
              <a:t>Methodology: Setup</a:t>
            </a:r>
          </a:p>
        </p:txBody>
      </p:sp>
      <p:pic>
        <p:nvPicPr>
          <p:cNvPr id="2142697184" name="Picture 2142697183"/>
          <p:cNvPicPr>
            <a:picLocks noChangeAspect="1"/>
          </p:cNvPicPr>
          <p:nvPr/>
        </p:nvPicPr>
        <p:blipFill>
          <a:blip r:embed="rId2"/>
          <a:srcRect t="2909"/>
          <a:stretch/>
        </p:blipFill>
        <p:spPr bwMode="auto">
          <a:xfrm>
            <a:off x="2257696" y="1744578"/>
            <a:ext cx="7676606" cy="4652879"/>
          </a:xfrm>
          <a:prstGeom prst="rect">
            <a:avLst/>
          </a:prstGeom>
          <a:ln w="6349">
            <a:solidFill>
              <a:schemeClr val="tx1"/>
            </a:solidFill>
            <a:prstDash val="soli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ctangle 6"/>
          <p:cNvSpPr/>
          <p:nvPr/>
        </p:nvSpPr>
        <p:spPr bwMode="auto">
          <a:xfrm>
            <a:off x="983432" y="3645024"/>
            <a:ext cx="10657183" cy="2808312"/>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49976132" name="Title 1"/>
          <p:cNvSpPr>
            <a:spLocks noGrp="1"/>
          </p:cNvSpPr>
          <p:nvPr>
            <p:ph type="title"/>
          </p:nvPr>
        </p:nvSpPr>
        <p:spPr bwMode="auto"/>
        <p:txBody>
          <a:bodyPr/>
          <a:lstStyle/>
          <a:p>
            <a:pPr>
              <a:defRPr/>
            </a:pPr>
            <a:r>
              <a:t>Methodology: Conditions</a:t>
            </a:r>
          </a:p>
        </p:txBody>
      </p:sp>
      <p:sp>
        <p:nvSpPr>
          <p:cNvPr id="1657659889" name="Content Placeholder 2"/>
          <p:cNvSpPr>
            <a:spLocks noGrp="1"/>
          </p:cNvSpPr>
          <p:nvPr>
            <p:ph idx="1"/>
          </p:nvPr>
        </p:nvSpPr>
        <p:spPr bwMode="auto">
          <a:xfrm>
            <a:off x="908992" y="1825625"/>
            <a:ext cx="10515600" cy="1404486"/>
          </a:xfrm>
        </p:spPr>
        <p:txBody>
          <a:bodyPr>
            <a:normAutofit/>
          </a:bodyPr>
          <a:lstStyle/>
          <a:p>
            <a:pPr marL="0" indent="0">
              <a:buFont typeface="Arial"/>
              <a:buNone/>
              <a:defRPr/>
            </a:pPr>
            <a:r>
              <a:rPr lang="en-GB" sz="2400" b="0" i="0" u="none" strike="noStrike" cap="none" spc="0">
                <a:solidFill>
                  <a:schemeClr val="tx1"/>
                </a:solidFill>
                <a:latin typeface="+mn-lt"/>
                <a:ea typeface="+mn-ea"/>
                <a:cs typeface="+mn-cs"/>
              </a:rPr>
              <a:t>Subtitles were inserted either </a:t>
            </a:r>
            <a:endParaRPr sz="2400" b="1" i="0" u="none" strike="noStrike" cap="none" spc="0">
              <a:solidFill>
                <a:schemeClr val="tx1"/>
              </a:solidFill>
              <a:latin typeface="Calibri"/>
              <a:ea typeface="Arial"/>
              <a:cs typeface="Arial"/>
            </a:endParaRPr>
          </a:p>
          <a:p>
            <a:pPr>
              <a:defRPr/>
            </a:pPr>
            <a:r>
              <a:rPr lang="en-GB" sz="2400" b="1" i="0" u="none" strike="noStrike" cap="none" spc="0">
                <a:highlight>
                  <a:srgbClr val="1E7F5E"/>
                </a:highlight>
                <a:latin typeface="Calibri"/>
                <a:ea typeface="Arial"/>
                <a:cs typeface="Arial"/>
              </a:rPr>
              <a:t> </a:t>
            </a:r>
            <a:r>
              <a:rPr lang="en-GB" sz="2400" b="1" i="0" u="none" strike="noStrike" cap="none" spc="0">
                <a:solidFill>
                  <a:schemeClr val="bg1"/>
                </a:solidFill>
                <a:highlight>
                  <a:srgbClr val="1E7F5E"/>
                </a:highlight>
                <a:latin typeface="Calibri"/>
                <a:ea typeface="Arial"/>
                <a:cs typeface="Arial"/>
              </a:rPr>
              <a:t>simultaneously</a:t>
            </a:r>
            <a:r>
              <a:rPr lang="en-GB" sz="2400" b="1" i="0" u="none" strike="noStrike" cap="none" spc="0">
                <a:highlight>
                  <a:srgbClr val="1E7F5E"/>
                </a:highlight>
                <a:latin typeface="Calibri"/>
                <a:ea typeface="Arial"/>
                <a:cs typeface="Arial"/>
              </a:rPr>
              <a:t> </a:t>
            </a:r>
            <a:r>
              <a:rPr lang="en-GB" sz="2400" b="0" i="0" u="none" strike="noStrike" cap="none" spc="0">
                <a:solidFill>
                  <a:schemeClr val="tx1"/>
                </a:solidFill>
                <a:latin typeface="Calibri"/>
                <a:ea typeface="Arial"/>
                <a:cs typeface="Arial"/>
              </a:rPr>
              <a:t> or </a:t>
            </a:r>
            <a:endParaRPr sz="2400" b="1" i="0" u="none" strike="noStrike" cap="none" spc="0">
              <a:solidFill>
                <a:schemeClr val="tx1"/>
              </a:solidFill>
              <a:latin typeface="Calibri"/>
              <a:ea typeface="Arial"/>
              <a:cs typeface="Arial"/>
            </a:endParaRPr>
          </a:p>
          <a:p>
            <a:pPr>
              <a:defRPr/>
            </a:pPr>
            <a:r>
              <a:rPr lang="en-GB" sz="2400" b="0" i="0" u="none" strike="noStrike" cap="none" spc="0">
                <a:solidFill>
                  <a:schemeClr val="tx1"/>
                </a:solidFill>
                <a:latin typeface="Calibri"/>
                <a:ea typeface="Arial"/>
                <a:cs typeface="Arial"/>
              </a:rPr>
              <a:t>realistically </a:t>
            </a:r>
            <a:r>
              <a:rPr lang="en-GB" sz="2400" b="1" i="0" u="none" strike="noStrike" cap="none" spc="0">
                <a:solidFill>
                  <a:schemeClr val="tx1"/>
                </a:solidFill>
                <a:highlight>
                  <a:srgbClr val="E21437"/>
                </a:highlight>
                <a:latin typeface="Calibri"/>
                <a:ea typeface="Arial"/>
                <a:cs typeface="Arial"/>
              </a:rPr>
              <a:t> </a:t>
            </a:r>
            <a:r>
              <a:rPr lang="en-GB" sz="2400" b="1" i="0" u="none" strike="noStrike" cap="none" spc="0">
                <a:solidFill>
                  <a:schemeClr val="bg1"/>
                </a:solidFill>
                <a:highlight>
                  <a:srgbClr val="E21437"/>
                </a:highlight>
                <a:latin typeface="Calibri"/>
                <a:ea typeface="Arial"/>
                <a:cs typeface="Arial"/>
              </a:rPr>
              <a:t>delayed    </a:t>
            </a:r>
            <a:r>
              <a:rPr lang="en-GB" sz="2400" b="1" i="0" u="none" strike="noStrike" cap="none" spc="0">
                <a:solidFill>
                  <a:schemeClr val="tx1"/>
                </a:solidFill>
                <a:highlight>
                  <a:srgbClr val="E21437"/>
                </a:highlight>
                <a:latin typeface="Calibri"/>
                <a:ea typeface="Arial"/>
                <a:cs typeface="Arial"/>
              </a:rPr>
              <a:t> </a:t>
            </a:r>
            <a:endParaRPr sz="2400">
              <a:highlight>
                <a:srgbClr val="E21437"/>
              </a:highlight>
            </a:endParaRPr>
          </a:p>
        </p:txBody>
      </p:sp>
      <p:sp>
        <p:nvSpPr>
          <p:cNvPr id="931588055" name="TextBox 931588054"/>
          <p:cNvSpPr txBox="1"/>
          <p:nvPr/>
        </p:nvSpPr>
        <p:spPr bwMode="auto">
          <a:xfrm>
            <a:off x="2560498" y="4911482"/>
            <a:ext cx="4278546" cy="457235"/>
          </a:xfrm>
          <a:prstGeom prst="rect">
            <a:avLst/>
          </a:prstGeom>
          <a:solidFill>
            <a:srgbClr val="1E7F5E"/>
          </a:solidFill>
        </p:spPr>
        <p:txBody>
          <a:bodyPr vertOverflow="overflow" horzOverflow="clip" vert="horz" wrap="square" lIns="91440" tIns="45720" rIns="91440" bIns="45720" numCol="1" spcCol="0" rtlCol="0" fromWordArt="0" anchor="t" anchorCtr="0" forceAA="0" compatLnSpc="0">
            <a:spAutoFit/>
          </a:bodyPr>
          <a:lstStyle/>
          <a:p>
            <a:pPr>
              <a:defRPr/>
            </a:pPr>
            <a:r>
              <a:rPr sz="2400" i="0">
                <a:solidFill>
                  <a:schemeClr val="bg1"/>
                </a:solidFill>
                <a:latin typeface="Carlito"/>
                <a:ea typeface="Carlito"/>
                <a:cs typeface="Carlito"/>
              </a:rPr>
              <a:t>Hello,</a:t>
            </a:r>
            <a:r>
              <a:rPr lang="de-DE" sz="2400">
                <a:solidFill>
                  <a:schemeClr val="bg1"/>
                </a:solidFill>
                <a:latin typeface="Carlito"/>
                <a:ea typeface="Carlito"/>
                <a:cs typeface="Carlito"/>
              </a:rPr>
              <a:t> </a:t>
            </a:r>
            <a:r>
              <a:rPr sz="2400" i="0">
                <a:solidFill>
                  <a:schemeClr val="bg1"/>
                </a:solidFill>
                <a:latin typeface="Carlito"/>
                <a:ea typeface="Carlito"/>
                <a:cs typeface="Carlito"/>
              </a:rPr>
              <a:t>we are the SHUFFLE-team</a:t>
            </a:r>
            <a:endParaRPr/>
          </a:p>
        </p:txBody>
      </p:sp>
      <p:sp>
        <p:nvSpPr>
          <p:cNvPr id="1105463076" name="TextBox 1105463075"/>
          <p:cNvSpPr txBox="1"/>
          <p:nvPr/>
        </p:nvSpPr>
        <p:spPr bwMode="auto">
          <a:xfrm>
            <a:off x="6960096" y="5664912"/>
            <a:ext cx="4270475" cy="457235"/>
          </a:xfrm>
          <a:prstGeom prst="rect">
            <a:avLst/>
          </a:prstGeom>
          <a:solidFill>
            <a:srgbClr val="E21437"/>
          </a:solidFill>
        </p:spPr>
        <p:txBody>
          <a:bodyPr vertOverflow="overflow" horzOverflow="clip" vert="horz" wrap="square" lIns="91440" tIns="45720" rIns="91440" bIns="45720" numCol="1" spcCol="0" rtlCol="0" fromWordArt="0" anchor="t" anchorCtr="0" forceAA="0" compatLnSpc="0">
            <a:spAutoFit/>
          </a:bodyPr>
          <a:lstStyle/>
          <a:p>
            <a:pPr>
              <a:defRPr/>
            </a:pPr>
            <a:r>
              <a:rPr sz="2400" i="0">
                <a:solidFill>
                  <a:schemeClr val="bg1"/>
                </a:solidFill>
                <a:latin typeface="Carlito"/>
                <a:ea typeface="Carlito"/>
                <a:cs typeface="Carlito"/>
              </a:rPr>
              <a:t>Hello</a:t>
            </a:r>
            <a:r>
              <a:rPr lang="de-DE" sz="2400">
                <a:solidFill>
                  <a:schemeClr val="bg1"/>
                </a:solidFill>
                <a:latin typeface="Carlito"/>
                <a:ea typeface="Carlito"/>
                <a:cs typeface="Carlito"/>
              </a:rPr>
              <a:t>, </a:t>
            </a:r>
            <a:r>
              <a:rPr sz="2400" i="0">
                <a:solidFill>
                  <a:schemeClr val="bg1"/>
                </a:solidFill>
                <a:latin typeface="Carlito"/>
                <a:ea typeface="Carlito"/>
                <a:cs typeface="Carlito"/>
              </a:rPr>
              <a:t>we are the SHUFFLE-team</a:t>
            </a:r>
            <a:endParaRPr/>
          </a:p>
        </p:txBody>
      </p:sp>
      <p:pic>
        <p:nvPicPr>
          <p:cNvPr id="5" name="Picture 4"/>
          <p:cNvPicPr>
            <a:picLocks noChangeAspect="1"/>
          </p:cNvPicPr>
          <p:nvPr/>
        </p:nvPicPr>
        <p:blipFill>
          <a:blip r:embed="rId2"/>
          <a:stretch/>
        </p:blipFill>
        <p:spPr bwMode="auto">
          <a:xfrm>
            <a:off x="2555849" y="4077071"/>
            <a:ext cx="4283195" cy="610931"/>
          </a:xfrm>
          <a:prstGeom prst="rect">
            <a:avLst/>
          </a:prstGeom>
        </p:spPr>
      </p:pic>
      <p:sp>
        <p:nvSpPr>
          <p:cNvPr id="6" name="TextBox 5"/>
          <p:cNvSpPr txBox="1"/>
          <p:nvPr/>
        </p:nvSpPr>
        <p:spPr bwMode="auto">
          <a:xfrm>
            <a:off x="1338850" y="4151705"/>
            <a:ext cx="1000595" cy="461665"/>
          </a:xfrm>
          <a:prstGeom prst="rect">
            <a:avLst/>
          </a:prstGeom>
          <a:noFill/>
        </p:spPr>
        <p:txBody>
          <a:bodyPr wrap="none" rtlCol="0">
            <a:spAutoFit/>
          </a:bodyPr>
          <a:lstStyle/>
          <a:p>
            <a:pPr>
              <a:defRPr/>
            </a:pPr>
            <a:r>
              <a:rPr sz="2400"/>
              <a:t>Audio:</a:t>
            </a:r>
            <a:endParaRPr/>
          </a:p>
        </p:txBody>
      </p:sp>
      <p:sp>
        <p:nvSpPr>
          <p:cNvPr id="17" name="TextBox 16"/>
          <p:cNvSpPr txBox="1"/>
          <p:nvPr/>
        </p:nvSpPr>
        <p:spPr bwMode="auto">
          <a:xfrm>
            <a:off x="1310160" y="4911483"/>
            <a:ext cx="1217000" cy="461665"/>
          </a:xfrm>
          <a:prstGeom prst="rect">
            <a:avLst/>
          </a:prstGeom>
          <a:noFill/>
        </p:spPr>
        <p:txBody>
          <a:bodyPr wrap="none" rtlCol="0">
            <a:spAutoFit/>
          </a:bodyPr>
          <a:lstStyle/>
          <a:p>
            <a:pPr>
              <a:defRPr/>
            </a:pPr>
            <a:r>
              <a:rPr sz="2400"/>
              <a:t>Cond. 1:</a:t>
            </a:r>
            <a:endParaRPr/>
          </a:p>
        </p:txBody>
      </p:sp>
      <p:sp>
        <p:nvSpPr>
          <p:cNvPr id="18" name="TextBox 17"/>
          <p:cNvSpPr txBox="1"/>
          <p:nvPr/>
        </p:nvSpPr>
        <p:spPr bwMode="auto">
          <a:xfrm>
            <a:off x="1310160" y="5671261"/>
            <a:ext cx="1217000" cy="461665"/>
          </a:xfrm>
          <a:prstGeom prst="rect">
            <a:avLst/>
          </a:prstGeom>
          <a:noFill/>
        </p:spPr>
        <p:txBody>
          <a:bodyPr wrap="none" rtlCol="0">
            <a:spAutoFit/>
          </a:bodyPr>
          <a:lstStyle/>
          <a:p>
            <a:pPr>
              <a:defRPr/>
            </a:pPr>
            <a:r>
              <a:rPr sz="2400"/>
              <a:t>Cond. 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1" y="312938"/>
            <a:ext cx="9696400" cy="1369217"/>
          </a:xfrm>
          <a:prstGeom prst="rect">
            <a:avLst/>
          </a:prstGeom>
          <a:solidFill>
            <a:srgbClr val="1E7F5E"/>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chemeClr val="bg1"/>
              </a:solidFill>
              <a:highlight>
                <a:srgbClr val="FEC705"/>
              </a:highlight>
            </a:endParaRPr>
          </a:p>
        </p:txBody>
      </p:sp>
      <p:sp>
        <p:nvSpPr>
          <p:cNvPr id="2" name="Title 1"/>
          <p:cNvSpPr>
            <a:spLocks noGrp="1"/>
          </p:cNvSpPr>
          <p:nvPr>
            <p:ph type="title"/>
          </p:nvPr>
        </p:nvSpPr>
        <p:spPr bwMode="auto">
          <a:xfrm>
            <a:off x="838200" y="312938"/>
            <a:ext cx="10670522" cy="1369218"/>
          </a:xfrm>
        </p:spPr>
        <p:txBody>
          <a:bodyPr/>
          <a:lstStyle/>
          <a:p>
            <a:pPr>
              <a:defRPr/>
            </a:pPr>
            <a:r>
              <a:rPr>
                <a:solidFill>
                  <a:schemeClr val="bg1"/>
                </a:solidFill>
              </a:rPr>
              <a:t>Results</a:t>
            </a:r>
            <a:endParaRPr/>
          </a:p>
        </p:txBody>
      </p:sp>
      <p:sp>
        <p:nvSpPr>
          <p:cNvPr id="6" name="Rectangle 5"/>
          <p:cNvSpPr/>
          <p:nvPr/>
        </p:nvSpPr>
        <p:spPr bwMode="auto">
          <a:xfrm>
            <a:off x="911424" y="1772816"/>
            <a:ext cx="9696400" cy="989342"/>
          </a:xfrm>
          <a:prstGeom prst="rect">
            <a:avLst/>
          </a:prstGeom>
          <a:no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sz="2800">
                <a:solidFill>
                  <a:schemeClr val="tx1"/>
                </a:solidFill>
              </a:rPr>
              <a:t>Yay statistics!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15768825" name="Rectangle 2115768824"/>
          <p:cNvSpPr/>
          <p:nvPr/>
        </p:nvSpPr>
        <p:spPr bwMode="auto">
          <a:xfrm>
            <a:off x="-94029" y="1627187"/>
            <a:ext cx="10661842" cy="1369217"/>
          </a:xfrm>
          <a:prstGeom prst="rect">
            <a:avLst/>
          </a:prstGeom>
          <a:solidFill>
            <a:srgbClr val="FEC705"/>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chemeClr val="tx1"/>
              </a:solidFill>
            </a:endParaRPr>
          </a:p>
        </p:txBody>
      </p:sp>
      <p:sp>
        <p:nvSpPr>
          <p:cNvPr id="732468145" name="Title 1"/>
          <p:cNvSpPr>
            <a:spLocks noGrp="1"/>
          </p:cNvSpPr>
          <p:nvPr>
            <p:ph type="title"/>
          </p:nvPr>
        </p:nvSpPr>
        <p:spPr bwMode="auto"/>
        <p:txBody>
          <a:bodyPr/>
          <a:lstStyle/>
          <a:p>
            <a:pPr marL="570252" indent="-570252">
              <a:buAutoNum type="arabicPeriod"/>
              <a:defRPr/>
            </a:pPr>
            <a:r>
              <a:t>Research question</a:t>
            </a:r>
          </a:p>
        </p:txBody>
      </p:sp>
      <p:sp>
        <p:nvSpPr>
          <p:cNvPr id="819652865" name="Content Placeholder 2"/>
          <p:cNvSpPr>
            <a:spLocks noGrp="1"/>
          </p:cNvSpPr>
          <p:nvPr>
            <p:ph idx="1"/>
          </p:nvPr>
        </p:nvSpPr>
        <p:spPr bwMode="auto"/>
        <p:txBody>
          <a:bodyPr/>
          <a:lstStyle/>
          <a:p>
            <a:pPr marL="0" indent="0">
              <a:buFont typeface="Arial"/>
              <a:buNone/>
              <a:defRPr/>
            </a:pPr>
            <a:r>
              <a:rPr lang="en-GB" sz="2800" b="0" i="0" u="none" strike="noStrike" cap="none" spc="0">
                <a:latin typeface="Calibri Light"/>
                <a:ea typeface="Arial"/>
                <a:cs typeface="Arial"/>
              </a:rPr>
              <a:t>Does the time of insertion of the subtitles impact </a:t>
            </a:r>
          </a:p>
          <a:p>
            <a:pPr marL="0" indent="0">
              <a:buFont typeface="Arial"/>
              <a:buNone/>
              <a:defRPr/>
            </a:pPr>
            <a:r>
              <a:rPr lang="en-GB" sz="2800" b="0" i="0" u="none" strike="noStrike" cap="none" spc="0">
                <a:latin typeface="Calibri Light"/>
                <a:ea typeface="Arial"/>
                <a:cs typeface="Arial"/>
              </a:rPr>
              <a:t>the accuracy of manual corrections?</a:t>
            </a:r>
            <a:endParaRPr/>
          </a:p>
          <a:p>
            <a:pPr marL="0" indent="0">
              <a:buFont typeface="Arial"/>
              <a:buNone/>
              <a:defRPr/>
            </a:pPr>
            <a:endParaRPr/>
          </a:p>
          <a:p>
            <a:pPr marL="0" indent="0">
              <a:buFont typeface="Arial"/>
              <a:buNone/>
              <a:defRPr/>
            </a:pPr>
            <a:endParaRPr/>
          </a:p>
          <a:p>
            <a:pPr marL="0" indent="0">
              <a:buFont typeface="Arial"/>
              <a:buNone/>
              <a:defRPr/>
            </a:pPr>
            <a:r>
              <a:rPr b="1"/>
              <a:t>Word Error Rate</a:t>
            </a:r>
            <a:endParaRPr/>
          </a:p>
        </p:txBody>
      </p:sp>
      <mc:AlternateContent xmlns:mc="http://schemas.openxmlformats.org/markup-compatibility/2006" xmlns:a14="http://schemas.microsoft.com/office/drawing/2010/main">
        <mc:Choice Requires="a14">
          <p:sp>
            <p:nvSpPr>
              <p:cNvPr id="758863967" name="TextBox 758863966"/>
              <p:cNvSpPr txBox="1"/>
              <p:nvPr/>
            </p:nvSpPr>
            <p:spPr bwMode="auto">
              <a:xfrm>
                <a:off x="2639616" y="4953841"/>
                <a:ext cx="6166409" cy="696344"/>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14:m>
                  <m:oMathPara xmlns:m="http://schemas.openxmlformats.org/officeDocument/2006/math">
                    <m:oMathParaPr>
                      <m:jc m:val="centerGroup"/>
                    </m:oMathParaPr>
                    <m:oMath xmlns:m="http://schemas.openxmlformats.org/officeDocument/2006/math">
                      <m:r>
                        <a:rPr>
                          <a:latin typeface="Cambria Math"/>
                          <a:ea typeface="Cambria Math"/>
                          <a:cs typeface="Cambria Math"/>
                        </a:rPr>
                        <m:t>𝑊𝐸𝑅</m:t>
                      </m:r>
                      <m:r>
                        <a:rPr>
                          <a:latin typeface="Cambria Math"/>
                          <a:ea typeface="Cambria Math"/>
                          <a:cs typeface="Cambria Math"/>
                        </a:rPr>
                        <m:t> = </m:t>
                      </m:r>
                      <m:f>
                        <m:fPr>
                          <m:ctrlPr>
                            <a:rPr i="1">
                              <a:latin typeface="Cambria Math" panose="02040503050406030204" pitchFamily="18" charset="0"/>
                              <a:ea typeface="Cambria Math"/>
                              <a:cs typeface="Cambria Math"/>
                            </a:rPr>
                          </m:ctrlPr>
                        </m:fPr>
                        <m:num>
                          <m:r>
                            <a:rPr>
                              <a:latin typeface="Cambria Math"/>
                              <a:ea typeface="Cambria Math"/>
                              <a:cs typeface="Cambria Math"/>
                            </a:rPr>
                            <m:t>𝑆𝑢𝑏𝑠𝑡𝑖𝑡𝑢𝑡𝑖𝑜𝑛𝑠</m:t>
                          </m:r>
                          <m:r>
                            <a:rPr>
                              <a:latin typeface="Cambria Math"/>
                              <a:ea typeface="Cambria Math"/>
                              <a:cs typeface="Cambria Math"/>
                            </a:rPr>
                            <m:t> + </m:t>
                          </m:r>
                          <m:r>
                            <a:rPr>
                              <a:latin typeface="Cambria Math"/>
                              <a:ea typeface="Cambria Math"/>
                              <a:cs typeface="Cambria Math"/>
                            </a:rPr>
                            <m:t>𝐷𝑒𝑙𝑒𝑡𝑖𝑜𝑛𝑠</m:t>
                          </m:r>
                          <m:r>
                            <a:rPr>
                              <a:latin typeface="Cambria Math"/>
                              <a:ea typeface="Cambria Math"/>
                              <a:cs typeface="Cambria Math"/>
                            </a:rPr>
                            <m:t> + </m:t>
                          </m:r>
                          <m:r>
                            <a:rPr>
                              <a:latin typeface="Cambria Math"/>
                              <a:ea typeface="Cambria Math"/>
                              <a:cs typeface="Cambria Math"/>
                            </a:rPr>
                            <m:t>𝐼𝑛𝑠𝑒𝑟𝑡𝑖𝑜𝑛𝑠</m:t>
                          </m:r>
                        </m:num>
                        <m:den>
                          <m:sSub>
                            <m:sSubPr>
                              <m:ctrlPr>
                                <a:rPr i="1">
                                  <a:latin typeface="Cambria Math" panose="02040503050406030204" pitchFamily="18" charset="0"/>
                                  <a:ea typeface="Cambria Math"/>
                                  <a:cs typeface="Cambria Math"/>
                                </a:rPr>
                              </m:ctrlPr>
                            </m:sSubPr>
                            <m:e>
                              <m:r>
                                <a:rPr>
                                  <a:latin typeface="Cambria Math"/>
                                  <a:ea typeface="Cambria Math"/>
                                  <a:cs typeface="Cambria Math"/>
                                </a:rPr>
                                <m:t>𝑁𝑢𝑚𝑒𝑟</m:t>
                              </m:r>
                              <m:r>
                                <a:rPr>
                                  <a:latin typeface="Cambria Math"/>
                                  <a:ea typeface="Cambria Math"/>
                                  <a:cs typeface="Cambria Math"/>
                                </a:rPr>
                                <m:t> </m:t>
                              </m:r>
                              <m:r>
                                <a:rPr>
                                  <a:latin typeface="Cambria Math"/>
                                  <a:ea typeface="Cambria Math"/>
                                  <a:cs typeface="Cambria Math"/>
                                </a:rPr>
                                <m:t>𝑜𝑓</m:t>
                              </m:r>
                              <m:r>
                                <a:rPr>
                                  <a:latin typeface="Cambria Math"/>
                                  <a:ea typeface="Cambria Math"/>
                                  <a:cs typeface="Cambria Math"/>
                                </a:rPr>
                                <m:t> </m:t>
                              </m:r>
                              <m:r>
                                <a:rPr>
                                  <a:latin typeface="Cambria Math"/>
                                  <a:ea typeface="Cambria Math"/>
                                  <a:cs typeface="Cambria Math"/>
                                </a:rPr>
                                <m:t>𝑤𝑜𝑟𝑑𝑠</m:t>
                              </m:r>
                            </m:e>
                            <m:sub>
                              <m:r>
                                <a:rPr>
                                  <a:latin typeface="Cambria Math"/>
                                  <a:ea typeface="Cambria Math"/>
                                  <a:cs typeface="Cambria Math"/>
                                </a:rPr>
                                <m:t>𝑟𝑒𝑓𝑒𝑟𝑒𝑛𝑐𝑒</m:t>
                              </m:r>
                            </m:sub>
                          </m:sSub>
                        </m:den>
                      </m:f>
                      <m:r>
                        <a:rPr>
                          <a:latin typeface="Cambria Math"/>
                          <a:ea typeface="Cambria Math"/>
                          <a:cs typeface="Cambria Math"/>
                        </a:rPr>
                        <m:t> × 100</m:t>
                      </m:r>
                    </m:oMath>
                  </m:oMathPara>
                </a14:m>
                <a:endParaRPr dirty="0"/>
              </a:p>
            </p:txBody>
          </p:sp>
        </mc:Choice>
        <mc:Fallback xmlns="">
          <p:sp>
            <p:nvSpPr>
              <p:cNvPr id="758863967" name="TextBox 758863966"/>
              <p:cNvSpPr txBox="1">
                <a:spLocks noRot="1" noChangeAspect="1" noMove="1" noResize="1" noEditPoints="1" noAdjustHandles="1" noChangeArrowheads="1" noChangeShapeType="1" noTextEdit="1"/>
              </p:cNvSpPr>
              <p:nvPr/>
            </p:nvSpPr>
            <p:spPr bwMode="auto">
              <a:xfrm>
                <a:off x="2639616" y="4953841"/>
                <a:ext cx="6166409" cy="696344"/>
              </a:xfrm>
              <a:prstGeom prst="rect">
                <a:avLst/>
              </a:prstGeom>
              <a:blipFill>
                <a:blip r:embed="rId3"/>
                <a:stretch>
                  <a:fillRect/>
                </a:stretch>
              </a:blipFill>
            </p:spPr>
            <p:txBody>
              <a:bodyPr/>
              <a:lstStyle/>
              <a:p>
                <a:r>
                  <a:rPr lang="de-DE">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7303751" name="Rectangle 47303750"/>
          <p:cNvSpPr/>
          <p:nvPr/>
        </p:nvSpPr>
        <p:spPr bwMode="auto">
          <a:xfrm>
            <a:off x="1650559" y="335686"/>
            <a:ext cx="10769470" cy="1369217"/>
          </a:xfrm>
          <a:prstGeom prst="rect">
            <a:avLst/>
          </a:prstGeom>
          <a:solidFill>
            <a:srgbClr val="1E7F5E"/>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
        <p:nvSpPr>
          <p:cNvPr id="2" name="Title 1"/>
          <p:cNvSpPr>
            <a:spLocks noGrp="1"/>
          </p:cNvSpPr>
          <p:nvPr>
            <p:ph type="title"/>
          </p:nvPr>
        </p:nvSpPr>
        <p:spPr bwMode="auto"/>
        <p:txBody>
          <a:bodyPr vertOverflow="overflow" horzOverflow="clip" vert="horz" wrap="square" lIns="91440" tIns="45720" rIns="91440" bIns="45720" numCol="1" spcCol="0" rtlCol="0" fromWordArt="0" anchor="ctr" anchorCtr="0" forceAA="0" compatLnSpc="0">
            <a:normAutofit/>
          </a:bodyPr>
          <a:lstStyle/>
          <a:p>
            <a:pPr algn="r">
              <a:defRPr/>
            </a:pPr>
            <a:r>
              <a:rPr lang="en-US" sz="3600" b="0" i="0" u="none" strike="noStrike" cap="none" spc="0">
                <a:solidFill>
                  <a:schemeClr val="bg1"/>
                </a:solidFill>
                <a:latin typeface="+mj-lt"/>
                <a:ea typeface="+mj-ea"/>
                <a:cs typeface="+mj-cs"/>
              </a:rPr>
              <a:t>Simultaneous insertion of subtitles has a positive influence on the resulting accuracy of the subtitles</a:t>
            </a:r>
            <a:endParaRPr sz="3600">
              <a:solidFill>
                <a:schemeClr val="bg1"/>
              </a:solidFill>
            </a:endParaRPr>
          </a:p>
        </p:txBody>
      </p:sp>
      <p:sp>
        <p:nvSpPr>
          <p:cNvPr id="2146865703" name=" 2146865702"/>
          <p:cNvSpPr/>
          <p:nvPr/>
        </p:nvSpPr>
        <p:spPr bwMode="auto">
          <a:xfrm>
            <a:off x="11167748" y="6220944"/>
            <a:ext cx="186051" cy="266977"/>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endParaRPr/>
          </a:p>
        </p:txBody>
      </p:sp>
      <p:sp>
        <p:nvSpPr>
          <p:cNvPr id="116923360" name=" 116923359"/>
          <p:cNvSpPr/>
          <p:nvPr/>
        </p:nvSpPr>
        <p:spPr bwMode="auto">
          <a:xfrm>
            <a:off x="5968559" y="3291840"/>
            <a:ext cx="147481"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pic>
        <p:nvPicPr>
          <p:cNvPr id="1531469189" name="Picture 1531469188"/>
          <p:cNvPicPr>
            <a:picLocks noChangeAspect="1"/>
          </p:cNvPicPr>
          <p:nvPr/>
        </p:nvPicPr>
        <p:blipFill>
          <a:blip r:embed="rId3"/>
          <a:stretch/>
        </p:blipFill>
        <p:spPr bwMode="auto">
          <a:xfrm>
            <a:off x="1567035" y="2014169"/>
            <a:ext cx="8803049" cy="434026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1829</Words>
  <Application>Microsoft Macintosh PowerPoint</Application>
  <DocSecurity>0</DocSecurity>
  <PresentationFormat>Widescreen</PresentationFormat>
  <Paragraphs>167</Paragraphs>
  <Slides>17</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Cambria Math</vt:lpstr>
      <vt:lpstr>Carlito</vt:lpstr>
      <vt:lpstr>Times New Roman</vt:lpstr>
      <vt:lpstr>Office Theme</vt:lpstr>
      <vt:lpstr>Evaluating  Collaborative Editing of   AI-Generated   Live Subtitles   by  Non-Professionals  in German University Lectures</vt:lpstr>
      <vt:lpstr>PowerPoint Presentation</vt:lpstr>
      <vt:lpstr>Introduction</vt:lpstr>
      <vt:lpstr>Methodology</vt:lpstr>
      <vt:lpstr>Methodology: Setup</vt:lpstr>
      <vt:lpstr>Methodology: Conditions</vt:lpstr>
      <vt:lpstr>Results</vt:lpstr>
      <vt:lpstr>Research question</vt:lpstr>
      <vt:lpstr>Simultaneous insertion of subtitles has a positive influence on the resulting accuracy of the subtitles</vt:lpstr>
      <vt:lpstr>2. Research question</vt:lpstr>
      <vt:lpstr>Delayed insertion of the subtitles has a negative influence on the perceived cognitive workload of the participants.</vt:lpstr>
      <vt:lpstr>3. Research question</vt:lpstr>
      <vt:lpstr>Simultaneous insertion of the subtitles has a positive influence on the ability to follow the content.</vt:lpstr>
      <vt:lpstr>Key Findings</vt:lpstr>
      <vt:lpstr>Limitations / Open Questions</vt:lpstr>
      <vt:lpstr>What’s next?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subject/>
  <dc:creator>Microsoft Office User</dc:creator>
  <cp:keywords/>
  <dc:description/>
  <cp:lastModifiedBy>Microsoft Office User</cp:lastModifiedBy>
  <cp:revision>35</cp:revision>
  <dcterms:created xsi:type="dcterms:W3CDTF">2022-05-30T13:41:59Z</dcterms:created>
  <dcterms:modified xsi:type="dcterms:W3CDTF">2022-07-12T11:38:03Z</dcterms:modified>
  <cp:category/>
  <dc:identifier/>
  <cp:contentStatus/>
  <dc:language/>
  <cp:version/>
</cp:coreProperties>
</file>