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A0C84-7CC5-4937-ADE0-D4E2D4B5784F}" type="datetimeFigureOut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6EF7A-E75B-4086-AB1C-FF9DC06FE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56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2960B4-9099-ABBE-D109-287302B86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D774C1-F137-007C-B455-3B6C56FBE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4398A9-7EDE-8ED2-5152-03DA7210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86FD-1AC1-4813-859C-4DB7404A4976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DA0658-4A78-AD43-7637-A83899B7D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922D19-7BE1-88B6-194B-35996EB8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7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F4DFC-FC1A-ACA2-312D-C4A0178B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420308-A6F3-A46E-6095-34FFADA93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1FC18E-FC48-D033-FF9C-270354F7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6022-003C-462C-9E2D-96D4E40A2D9E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A5D09-921C-8C2F-55D7-2BD96B0F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75E31-554D-4FC7-2FE2-6A86ED00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8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08C795-F2F5-F140-BEB3-481DD6FF9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6E25B-E47A-CAF5-2B74-A9B552DCB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0F5647-D5E2-8425-308D-C65B70CE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740-8980-4139-9B0F-D1BFE68D3285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C0EC22-4C9B-0102-CB6F-B2063DCD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DA801-0265-F1A8-9774-F8BDD4D07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90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1D33B2-3125-24D8-2FF0-18692677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FB8B2B-7FD4-B80A-DCFB-D2E1367D1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BA079-4913-3B35-9D7B-8F8FC7CC5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A289-4256-4C72-8AB5-7575522C359A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B3A3CC-63D3-F543-7907-8EE10952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B6BE86-5CD2-0DF5-2295-AA24FA85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0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624E11-4A59-4030-6424-938D8C940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C01B8-A9E1-13FE-F5B6-1147ED6C4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C5CD2-9744-AE66-EB93-1E46E742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4CE5-3D4E-4939-BF3F-FA9F1D36DE3D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F49262-4B2B-472E-1F3E-562F50B3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6BE49B-DC4D-5CC1-C2A5-669E5310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7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D9167F-821E-0601-943F-A52305D2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09FD2C-BB5C-77FA-7C66-9E9AC7DDF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8C14BB-6A5B-2BF0-D8C0-A52E59F73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D0E20A-F9BB-B092-B69A-ABF4A84B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8E72-5816-4C3A-8F91-93647CAA7F0B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5D7411-F0F4-C319-72A2-C5F3E391D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39FF47-A947-AC41-66FF-19584CA26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28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9119EC-E9F3-3B27-0D24-4DA9181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D2C3CF-037E-B87C-BADA-69BE24AD4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E16E1F-A1B4-4B16-06A2-BB54DD6FA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A7B023D-0B3F-0377-270E-AC75E27A6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FD1C9A-CDB1-FF2B-9EC8-6CA34C5B6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2EF40E-9BAC-C3D9-E8A9-CA7DC247A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A1F6F-22B0-492F-B8DC-AC826A9E190F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C849A7-95E2-CBBC-44DC-5A4FFF81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61D05C-4F22-D1F0-EED1-A4C676B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71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F34AAE-C4C7-8E6B-1E54-626E088FF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FB66CB-00AB-844C-1D48-BCB337D7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E801-F50F-4C7A-9DEB-AA3CEDE6840D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67E0AD-C15B-3C36-D253-E1B38D07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F381E7-6AD3-8B14-3754-02AF02D6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7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5C748A-ED45-0521-7061-6E89AE318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391F-105F-49BF-8B68-4D2CF0E40716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4D78F5-1572-92AE-135C-A21A43EE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D45C41-AAC9-907D-A618-542B8D12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7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722D69-3AEB-7355-9716-6D598D62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2F4AF6-D825-AA93-70A8-B00742B76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9D8F90-D0B0-B860-89A1-EA78EBC6B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9D5309-1079-7D24-BB9D-51478882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DC14-392B-4C9C-84C8-E7444F9F5F2B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795C77-5B7D-9590-3516-6A7765B1F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60AACC-5A3B-C910-F579-BD8B64C4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80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1C805-91C4-9034-EC8E-145535AD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5E76FB-5570-1448-7599-69443534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F54058-444B-936A-29F1-3E17CE624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3268D5-1478-CC92-9BE5-833BEC54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153B-C943-4F6F-90CB-E65205F08269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9428A0-C6DB-33A6-EF47-0287BCEAB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85DE39-3390-FA4F-D488-17E7C4DE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6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C32465-7F83-A21F-0F9B-0F10718D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A2C89-172C-C322-6410-6D481BDC9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1D8AAB-3DD1-241C-23A3-1E2FEA68F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C79A-C721-4ABC-BF0E-F061223F2D2A}" type="datetime1">
              <a:rPr kumimoji="1" lang="ja-JP" altLang="en-US" smtClean="0"/>
              <a:t>2022/7/10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1B871-D908-929C-039B-71C7EF4B0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513FC-250F-FBC3-FDAF-DA5E50B8B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7B2F6-73C4-41EF-81C0-643E121A5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9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F80A04-986A-5FDA-7E27-499EDE86F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267" y="838203"/>
            <a:ext cx="11607799" cy="2387600"/>
          </a:xfrm>
        </p:spPr>
        <p:txBody>
          <a:bodyPr>
            <a:noAutofit/>
          </a:bodyPr>
          <a:lstStyle/>
          <a:p>
            <a:r>
              <a:rPr kumimoji="1" lang="en-US" altLang="ja-JP" sz="4400" dirty="0"/>
              <a:t>Conversion of Multi-Lingual STEM Documents in E-Born PDF into Various Accessible </a:t>
            </a:r>
            <a:br>
              <a:rPr kumimoji="1" lang="en-US" altLang="ja-JP" sz="4400" dirty="0"/>
            </a:br>
            <a:r>
              <a:rPr kumimoji="1" lang="en-US" altLang="ja-JP" sz="4400" dirty="0"/>
              <a:t>E-Formats</a:t>
            </a:r>
            <a:endParaRPr kumimoji="1" lang="ja-JP" altLang="en-US" sz="44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CAEEF3-B81D-D804-963B-46FE792F4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6971"/>
            <a:ext cx="9144000" cy="1655762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Masakazu Suzuki and Katsuhito Yamaguchi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5648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AC2940-BD69-310C-89ED-B574CEE3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Multilingual Support in GUI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8AEBE6-EEB4-05E7-3EF2-4B8633AF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All menu items, button names, etc. are loaded from a definition table, in which any Unicode characters can be used to represent those GUI items. </a:t>
            </a:r>
          </a:p>
          <a:p>
            <a:pPr marL="457200" lvl="1" indent="0">
              <a:buNone/>
            </a:pPr>
            <a:r>
              <a:rPr kumimoji="1" lang="ja-JP" altLang="en-US" dirty="0"/>
              <a:t>←</a:t>
            </a:r>
            <a:r>
              <a:rPr kumimoji="1" lang="en-US" altLang="ja-JP" dirty="0"/>
              <a:t>The GUI can be represented in a Unicode-based local language.</a:t>
            </a:r>
          </a:p>
          <a:p>
            <a:endParaRPr lang="en-US" altLang="ja-JP" dirty="0"/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French and </a:t>
            </a:r>
            <a:r>
              <a:rPr lang="en-US" altLang="ja-JP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Vietmanese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GUI versions have been actually released.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D526D0-2F19-2BC1-11B7-92AD86E8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4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75FA63-208B-7E16-CC7F-EB94D98B7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Evaluation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9327EF-CC58-11C5-62ED-1464CBB82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By using the new math-OCR method, an e-born-PDF math drill book in Vietnamese was converted into some accessible formats.</a:t>
            </a:r>
          </a:p>
          <a:p>
            <a:pPr marL="457200" lvl="1" indent="0">
              <a:buNone/>
            </a:pPr>
            <a:r>
              <a:rPr lang="ja-JP" altLang="en-US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←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Evaluated by several Vietnamese end-users in Hanoi at a small online workshop.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FB3BA5-182E-B91C-D20F-E79904C8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450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8F29B-C324-5A0B-2E56-198B75DD9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270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Future Works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3E9F9F-B5BF-6814-0923-57F686F97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Corresponding to </a:t>
            </a:r>
            <a:r>
              <a:rPr lang="en-US" altLang="ja-JP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other Asian languages represented in non-Latin characters such as Chinese, Hindi, Arabic, etc.</a:t>
            </a:r>
          </a:p>
          <a:p>
            <a:endParaRPr lang="en-US" altLang="ja-JP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ゴシック" panose="020B0609070205080204" pitchFamily="49" charset="-128"/>
            </a:endParaRPr>
          </a:p>
          <a:p>
            <a:r>
              <a:rPr lang="en-US" altLang="ja-JP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Analyzing STEM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contents having </a:t>
            </a:r>
            <a:r>
              <a:rPr lang="en-US" altLang="ja-JP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complicated layout correctly.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B0E6E6-8EB8-712D-27D2-1DA2147D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77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3101D-3B7A-25F3-9A01-F914F1B4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Contact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2C95BA-0B86-3C2E-9ADB-5C43CE809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066"/>
            <a:ext cx="10515600" cy="376704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600" dirty="0"/>
              <a:t>NPO: Science Accessibility Net (</a:t>
            </a:r>
            <a:r>
              <a:rPr lang="en-US" altLang="ja-JP" sz="3600" dirty="0" err="1"/>
              <a:t>sAccess</a:t>
            </a:r>
            <a:r>
              <a:rPr lang="en-US" altLang="ja-JP" sz="3600" dirty="0"/>
              <a:t> Net):</a:t>
            </a:r>
          </a:p>
          <a:p>
            <a:pPr marL="457200" lvl="1" indent="0">
              <a:buNone/>
            </a:pPr>
            <a:r>
              <a:rPr lang="en-US" altLang="ja-JP" sz="4000" dirty="0"/>
              <a:t>e-mail: t</a:t>
            </a:r>
            <a:r>
              <a:rPr kumimoji="1" lang="en-US" altLang="ja-JP" sz="4000" dirty="0"/>
              <a:t>office@sciaccess.net</a:t>
            </a:r>
          </a:p>
          <a:p>
            <a:pPr marL="457200" lvl="1" indent="0">
              <a:buNone/>
            </a:pPr>
            <a:r>
              <a:rPr kumimoji="1" lang="en-US" altLang="ja-JP" sz="4000" dirty="0"/>
              <a:t>URL: http://www.sciaccess.net/en/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3225E4-C1FB-8E48-7EAA-2731A9F3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38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034AD3-1A06-35E4-A072-3836BC7F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A48F97-6BC6-B96A-2ACF-0B712BFF6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1825625"/>
            <a:ext cx="10515600" cy="4351338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Digital STEM contents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Usually provided in PDF</a:t>
            </a:r>
          </a:p>
          <a:p>
            <a:pPr marL="457200" lvl="1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←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Technical parts are inaccessible for print-disabled people.</a:t>
            </a:r>
          </a:p>
          <a:p>
            <a:pPr marL="457200" lvl="1" indent="0">
              <a:buNone/>
            </a:pP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InftyReader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convert such PDF into various accessible formats.</a:t>
            </a:r>
          </a:p>
          <a:p>
            <a:pPr lvl="1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Recently, print-disabled people usually use it to read “e-born PDF.”</a:t>
            </a:r>
          </a:p>
          <a:p>
            <a:pPr lvl="1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023689-3052-2FE7-65C6-D643F558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5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876278-8690-F3EA-3137-2EDE8DB0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E-Born PDF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BF6EC4-4F00-1172-FE14-10A396F7F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Produced from a digital file such as Microsoft Word.</a:t>
            </a:r>
          </a:p>
          <a:p>
            <a:pPr marL="457200" lvl="1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←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Accurate information on each character/symbol such as the character code is embedded.</a:t>
            </a: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other-type PDF: Image PDF</a:t>
            </a: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Usually produced by scanning/copying.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F8570D-6B9A-8C97-4AEC-5CC966C48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4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A81624-B74B-48DE-48AF-6CB282E6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 New Method Reported at ICCHP2016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1376A4-1BD1-9EFF-F90A-34C6B9EE8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Character information extracted with a “PDF parser” is used to recognize.</a:t>
            </a:r>
          </a:p>
          <a:p>
            <a:pPr marL="457200" lvl="1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←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Remarkably improve recognition accuracy.</a:t>
            </a: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Became able to recognize multilingual STEM contents without a special (image-based) OCR engine for each language.</a:t>
            </a: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However, this method could not be applied for </a:t>
            </a:r>
            <a:r>
              <a:rPr kumimoji="1" lang="en-US" altLang="ja-JP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mathparts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and image-based OCR was still used.</a:t>
            </a:r>
          </a:p>
          <a:p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B1A345-60A1-5B60-D7A8-576C8536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7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FC01EE-D3FA-8FBB-BB43-5D42244C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PDFContentExtracter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DB3757-1EF9-A505-9F47-B31BBF9F9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A completely new approach to extract character information from PDF developed by </a:t>
            </a:r>
            <a:r>
              <a:rPr lang="en-US" altLang="ja-JP" dirty="0" err="1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Fujiyoshi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.</a:t>
            </a:r>
          </a:p>
          <a:p>
            <a:endParaRPr lang="en-US" altLang="ja-JP" dirty="0">
              <a:effectLst/>
              <a:latin typeface="ＭＳ ゴシック" panose="020B0609070205080204" pitchFamily="49" charset="-128"/>
              <a:cs typeface="ＭＳ ゴシック" panose="020B0609070205080204" pitchFamily="49" charset="-128"/>
            </a:endParaRPr>
          </a:p>
          <a:p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Vector information of drawing each character/symbol in scalable vector graphics (SVG).</a:t>
            </a:r>
          </a:p>
          <a:p>
            <a:pPr marL="457200" lvl="1" indent="0">
              <a:buNone/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Allows us </a:t>
            </a:r>
            <a:r>
              <a:rPr lang="en-US" altLang="ja-JP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to get a correct graphical rect-area even in a math part.</a:t>
            </a:r>
          </a:p>
          <a:p>
            <a:pPr lvl="1"/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A9FEBA-3E98-9138-1CF1-971E6176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85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02E20-53C1-8382-25EC-27DB75A1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 New Approach of Math OCR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FC0F76-E89A-C19F-B516-511445AE4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 Structure analysis of math formulas becomes less dependent on the image-based OCR result of characters/symbols.</a:t>
            </a:r>
          </a:p>
          <a:p>
            <a:endParaRPr kumimoji="1" lang="en-US" altLang="ja-JP" dirty="0">
              <a:latin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</a:rPr>
              <a:t>STEM contents in any Unicode-based language could be recognized and converted into various accessible e-formats without a special image-OCR engine.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A7CBC9-2151-F3CD-4E8C-EFBB48F5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5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ECFF3B-9897-492D-EC72-860694C49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Workflow (1)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FF2D74-9511-3D31-58E4-34ADD6639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933" y="1786370"/>
            <a:ext cx="1088813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dirty="0"/>
              <a:t>(1)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Converting e-born PDF into SVG with </a:t>
            </a:r>
            <a:r>
              <a:rPr lang="en-US" altLang="ja-JP" dirty="0" err="1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PDFContentExtracter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.</a:t>
            </a:r>
          </a:p>
          <a:p>
            <a:pPr marL="457200" lvl="1" indent="0">
              <a:buNone/>
            </a:pP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Converted into SVG consisting of three types of elements: characters, images and path elements</a:t>
            </a:r>
          </a:p>
          <a:p>
            <a:pPr marL="0" indent="0">
              <a:buNone/>
            </a:pPr>
            <a:r>
              <a:rPr kumimoji="1" lang="en-US" altLang="ja-JP" dirty="0"/>
              <a:t>(2)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Analyzing the SVG</a:t>
            </a:r>
          </a:p>
          <a:p>
            <a:pPr marL="457200" lvl="1" indent="0">
              <a:buNone/>
            </a:pP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Makes the SVG include only texts in black for recognition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(3)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Checking the character code of each math symbol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Checks the character codes of each font used in a target PDF by making use of image-based OCR to avoid misrecognition.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(4)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Judging a font category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718AE2-E7F6-1581-E5E5-70441699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95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896FE-CEC2-7471-86DF-89A4262B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3808"/>
          </a:xfrm>
        </p:spPr>
        <p:txBody>
          <a:bodyPr>
            <a:noAutofit/>
          </a:bodyPr>
          <a:lstStyle/>
          <a:p>
            <a:r>
              <a:rPr lang="en-US" altLang="ja-JP" sz="4000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Distinguishable and undistinguishable characters between Italic and calligraphic</a:t>
            </a:r>
            <a:endParaRPr kumimoji="1" lang="ja-JP" altLang="en-US" sz="4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C4A086-F04C-B16A-C0D9-6D5A9D33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8E89092-9053-EDAA-EEE8-494B3B339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51" y="2202127"/>
            <a:ext cx="8935697" cy="37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85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107BCB-AB5A-6EB8-6965-8946101D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Workflow (2)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94B96C-7A85-F18B-4E4F-D432D988B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(5)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Structure analysis of math expression</a:t>
            </a:r>
          </a:p>
          <a:p>
            <a:pPr marL="457200" lvl="1" indent="0">
              <a:buNone/>
            </a:pPr>
            <a:r>
              <a:rPr lang="en-US" altLang="ja-JP" sz="2800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Essentially the same as our conventional method.</a:t>
            </a:r>
          </a:p>
          <a:p>
            <a:pPr marL="0" indent="0">
              <a:buNone/>
            </a:pPr>
            <a:r>
              <a:rPr kumimoji="1" lang="en-US" altLang="ja-JP" dirty="0"/>
              <a:t>(6) </a:t>
            </a:r>
            <a:r>
              <a:rPr lang="en-US" altLang="ja-JP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Segmentation of text and math elements.</a:t>
            </a:r>
            <a:endParaRPr kumimoji="1" lang="en-US" altLang="ja-JP" dirty="0"/>
          </a:p>
          <a:p>
            <a:pPr marL="457200" lvl="1" indent="0">
              <a:buNone/>
            </a:pPr>
            <a:r>
              <a:rPr lang="en-US" altLang="ja-JP" sz="2800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Short-length words appearing in that local text should be distinguished from math elements such as sin, cos, log, etc. </a:t>
            </a:r>
          </a:p>
          <a:p>
            <a:pPr lvl="1"/>
            <a:endParaRPr kumimoji="1" lang="en-US" altLang="ja-JP" sz="2000" dirty="0">
              <a:latin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3200" dirty="0">
                <a:effectLst/>
                <a:latin typeface="ＭＳ ゴシック" panose="020B0609070205080204" pitchFamily="49" charset="-128"/>
                <a:cs typeface="ＭＳ ゴシック" panose="020B0609070205080204" pitchFamily="49" charset="-128"/>
              </a:rPr>
              <a:t>After completing these steps, the recognition result can be converted into various accessible e-formats.</a:t>
            </a:r>
            <a:endParaRPr kumimoji="1" lang="ja-JP" altLang="en-US" sz="4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D7A68A-839A-2C8F-79FC-320B26A7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7B2F6-73C4-41EF-81C0-643E121A5BB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744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582</Words>
  <Application>Microsoft Office PowerPoint</Application>
  <PresentationFormat>ワイド画面</PresentationFormat>
  <Paragraphs>78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ゴシック</vt:lpstr>
      <vt:lpstr>游ゴシック</vt:lpstr>
      <vt:lpstr>游ゴシック Light</vt:lpstr>
      <vt:lpstr>Arial</vt:lpstr>
      <vt:lpstr>Office テーマ</vt:lpstr>
      <vt:lpstr>Conversion of Multi-Lingual STEM Documents in E-Born PDF into Various Accessible  E-Formats</vt:lpstr>
      <vt:lpstr>Background</vt:lpstr>
      <vt:lpstr>E-Born PDF</vt:lpstr>
      <vt:lpstr>A New Method Reported at ICCHP2016 </vt:lpstr>
      <vt:lpstr>PDFContentExtracter</vt:lpstr>
      <vt:lpstr>A New Approach of Math OCR</vt:lpstr>
      <vt:lpstr>Workflow (1)</vt:lpstr>
      <vt:lpstr>Distinguishable and undistinguishable characters between Italic and calligraphic</vt:lpstr>
      <vt:lpstr>Workflow (2)</vt:lpstr>
      <vt:lpstr>Multilingual Support in GUI</vt:lpstr>
      <vt:lpstr>Evaluation</vt:lpstr>
      <vt:lpstr>Future Works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Multi-Lingual STEM Documents in E-Born PDF into Various Accessible E-Formats</dc:title>
  <dc:creator>Katsuhito Yamaguchi</dc:creator>
  <cp:lastModifiedBy>Katsuhito Yamaguchi</cp:lastModifiedBy>
  <cp:revision>5</cp:revision>
  <dcterms:created xsi:type="dcterms:W3CDTF">2022-06-23T05:38:57Z</dcterms:created>
  <dcterms:modified xsi:type="dcterms:W3CDTF">2022-07-10T10:10:06Z</dcterms:modified>
</cp:coreProperties>
</file>