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1" r:id="rId4"/>
    <p:sldMasterId id="2147483876" r:id="rId5"/>
  </p:sldMasterIdLst>
  <p:notesMasterIdLst>
    <p:notesMasterId r:id="rId26"/>
  </p:notesMasterIdLst>
  <p:handoutMasterIdLst>
    <p:handoutMasterId r:id="rId27"/>
  </p:handoutMasterIdLst>
  <p:sldIdLst>
    <p:sldId id="307" r:id="rId6"/>
    <p:sldId id="297" r:id="rId7"/>
    <p:sldId id="289" r:id="rId8"/>
    <p:sldId id="330" r:id="rId9"/>
    <p:sldId id="302" r:id="rId10"/>
    <p:sldId id="323" r:id="rId11"/>
    <p:sldId id="324" r:id="rId12"/>
    <p:sldId id="298" r:id="rId13"/>
    <p:sldId id="314" r:id="rId14"/>
    <p:sldId id="347" r:id="rId15"/>
    <p:sldId id="315" r:id="rId16"/>
    <p:sldId id="316" r:id="rId17"/>
    <p:sldId id="340" r:id="rId18"/>
    <p:sldId id="341" r:id="rId19"/>
    <p:sldId id="348" r:id="rId20"/>
    <p:sldId id="343" r:id="rId21"/>
    <p:sldId id="344" r:id="rId22"/>
    <p:sldId id="345" r:id="rId23"/>
    <p:sldId id="346" r:id="rId24"/>
    <p:sldId id="342" r:id="rId25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80BFA01C-CD74-7845-B021-672224978863}">
          <p14:sldIdLst/>
        </p14:section>
        <p14:section name="Titelblad" id="{D1F76B3F-649D-FC44-94A7-44991C91A21E}">
          <p14:sldIdLst>
            <p14:sldId id="307"/>
          </p14:sldIdLst>
        </p14:section>
        <p14:section name="Voorblad" id="{97379956-3CDE-ED48-9E51-F6C755702701}">
          <p14:sldIdLst/>
        </p14:section>
        <p14:section name="Vervolgpagina's" id="{5340CDD0-595C-6B45-948C-613B8A743863}">
          <p14:sldIdLst>
            <p14:sldId id="297"/>
            <p14:sldId id="289"/>
            <p14:sldId id="330"/>
            <p14:sldId id="302"/>
            <p14:sldId id="323"/>
            <p14:sldId id="324"/>
            <p14:sldId id="298"/>
            <p14:sldId id="314"/>
            <p14:sldId id="347"/>
            <p14:sldId id="315"/>
            <p14:sldId id="316"/>
            <p14:sldId id="340"/>
            <p14:sldId id="341"/>
            <p14:sldId id="348"/>
            <p14:sldId id="343"/>
            <p14:sldId id="344"/>
            <p14:sldId id="345"/>
            <p14:sldId id="346"/>
            <p14:sldId id="342"/>
          </p14:sldIdLst>
        </p14:section>
        <p14:section name="Slotpagina" id="{DCF6B1C8-8F8D-CA43-BF58-CD235A34CF7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66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5723" autoAdjust="0"/>
  </p:normalViewPr>
  <p:slideViewPr>
    <p:cSldViewPr snapToGrid="0" snapToObjects="1">
      <p:cViewPr varScale="1">
        <p:scale>
          <a:sx n="85" d="100"/>
          <a:sy n="85" d="100"/>
        </p:scale>
        <p:origin x="990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anca Vos-Beckers" userId="767acb9b-f668-429f-b52e-bf151984a7b0" providerId="ADAL" clId="{36AEA4E1-89E1-CD4F-8C0A-4F0CD5FBA63B}"/>
    <pc:docChg chg="custSel modSld modMainMaster">
      <pc:chgData name="Bianca Vos-Beckers" userId="767acb9b-f668-429f-b52e-bf151984a7b0" providerId="ADAL" clId="{36AEA4E1-89E1-CD4F-8C0A-4F0CD5FBA63B}" dt="2021-05-19T12:28:36.654" v="6" actId="478"/>
      <pc:docMkLst>
        <pc:docMk/>
      </pc:docMkLst>
      <pc:sldChg chg="addSp delSp modSp mod">
        <pc:chgData name="Bianca Vos-Beckers" userId="767acb9b-f668-429f-b52e-bf151984a7b0" providerId="ADAL" clId="{36AEA4E1-89E1-CD4F-8C0A-4F0CD5FBA63B}" dt="2021-05-19T12:28:36.654" v="6" actId="478"/>
        <pc:sldMkLst>
          <pc:docMk/>
          <pc:sldMk cId="1385064971" sldId="293"/>
        </pc:sldMkLst>
        <pc:spChg chg="add del mod">
          <ac:chgData name="Bianca Vos-Beckers" userId="767acb9b-f668-429f-b52e-bf151984a7b0" providerId="ADAL" clId="{36AEA4E1-89E1-CD4F-8C0A-4F0CD5FBA63B}" dt="2021-05-19T12:23:40.744" v="2" actId="478"/>
          <ac:spMkLst>
            <pc:docMk/>
            <pc:sldMk cId="1385064971" sldId="293"/>
            <ac:spMk id="3" creationId="{7DAE26B7-9448-1D4C-91EE-9166F60D2D63}"/>
          </ac:spMkLst>
        </pc:spChg>
        <pc:spChg chg="add del mod">
          <ac:chgData name="Bianca Vos-Beckers" userId="767acb9b-f668-429f-b52e-bf151984a7b0" providerId="ADAL" clId="{36AEA4E1-89E1-CD4F-8C0A-4F0CD5FBA63B}" dt="2021-05-19T12:28:36.654" v="6" actId="478"/>
          <ac:spMkLst>
            <pc:docMk/>
            <pc:sldMk cId="1385064971" sldId="293"/>
            <ac:spMk id="5" creationId="{74809D95-3932-8845-AD23-3B379A42A086}"/>
          </ac:spMkLst>
        </pc:spChg>
      </pc:sldChg>
      <pc:sldMasterChg chg="modSp">
        <pc:chgData name="Bianca Vos-Beckers" userId="767acb9b-f668-429f-b52e-bf151984a7b0" providerId="ADAL" clId="{36AEA4E1-89E1-CD4F-8C0A-4F0CD5FBA63B}" dt="2021-05-19T12:27:14.998" v="4" actId="16037"/>
        <pc:sldMasterMkLst>
          <pc:docMk/>
          <pc:sldMasterMk cId="3299562382" sldId="2147483821"/>
        </pc:sldMasterMkLst>
        <pc:spChg chg="mod">
          <ac:chgData name="Bianca Vos-Beckers" userId="767acb9b-f668-429f-b52e-bf151984a7b0" providerId="ADAL" clId="{36AEA4E1-89E1-CD4F-8C0A-4F0CD5FBA63B}" dt="2021-05-19T12:24:49.916" v="3" actId="2711"/>
          <ac:spMkLst>
            <pc:docMk/>
            <pc:sldMasterMk cId="3299562382" sldId="2147483821"/>
            <ac:spMk id="2" creationId="{00000000-0000-0000-0000-000000000000}"/>
          </ac:spMkLst>
        </pc:spChg>
        <pc:spChg chg="mod">
          <ac:chgData name="Bianca Vos-Beckers" userId="767acb9b-f668-429f-b52e-bf151984a7b0" providerId="ADAL" clId="{36AEA4E1-89E1-CD4F-8C0A-4F0CD5FBA63B}" dt="2021-05-19T12:27:14.998" v="4" actId="16037"/>
          <ac:spMkLst>
            <pc:docMk/>
            <pc:sldMasterMk cId="3299562382" sldId="2147483821"/>
            <ac:spMk id="3" creationId="{00000000-0000-0000-0000-000000000000}"/>
          </ac:spMkLst>
        </pc:spChg>
      </pc:sldMasterChg>
    </pc:docChg>
  </pc:docChgLst>
  <pc:docChgLst>
    <pc:chgData name="Bianca Vos-Beckers" userId="767acb9b-f668-429f-b52e-bf151984a7b0" providerId="ADAL" clId="{B6344864-74A6-4B49-B6F8-BF81E28E4907}"/>
    <pc:docChg chg="modMainMaster">
      <pc:chgData name="Bianca Vos-Beckers" userId="767acb9b-f668-429f-b52e-bf151984a7b0" providerId="ADAL" clId="{B6344864-74A6-4B49-B6F8-BF81E28E4907}" dt="2021-06-10T06:27:17.119" v="6" actId="1076"/>
      <pc:docMkLst>
        <pc:docMk/>
      </pc:docMkLst>
      <pc:sldMasterChg chg="modSldLayout">
        <pc:chgData name="Bianca Vos-Beckers" userId="767acb9b-f668-429f-b52e-bf151984a7b0" providerId="ADAL" clId="{B6344864-74A6-4B49-B6F8-BF81E28E4907}" dt="2021-06-10T06:27:17.119" v="6" actId="1076"/>
        <pc:sldMasterMkLst>
          <pc:docMk/>
          <pc:sldMasterMk cId="3299562382" sldId="2147483821"/>
        </pc:sldMasterMkLst>
        <pc:sldLayoutChg chg="modSp mod">
          <pc:chgData name="Bianca Vos-Beckers" userId="767acb9b-f668-429f-b52e-bf151984a7b0" providerId="ADAL" clId="{B6344864-74A6-4B49-B6F8-BF81E28E4907}" dt="2021-06-10T06:26:13.892" v="3" actId="1076"/>
          <pc:sldLayoutMkLst>
            <pc:docMk/>
            <pc:sldMasterMk cId="3299562382" sldId="2147483821"/>
            <pc:sldLayoutMk cId="274206542" sldId="2147483858"/>
          </pc:sldLayoutMkLst>
          <pc:picChg chg="mod">
            <ac:chgData name="Bianca Vos-Beckers" userId="767acb9b-f668-429f-b52e-bf151984a7b0" providerId="ADAL" clId="{B6344864-74A6-4B49-B6F8-BF81E28E4907}" dt="2021-06-10T06:26:13.892" v="3" actId="1076"/>
            <ac:picMkLst>
              <pc:docMk/>
              <pc:sldMasterMk cId="3299562382" sldId="2147483821"/>
              <pc:sldLayoutMk cId="274206542" sldId="2147483858"/>
              <ac:picMk id="7" creationId="{E9DCE907-6FE3-5043-979C-0F06E4E9AA48}"/>
            </ac:picMkLst>
          </pc:picChg>
        </pc:sldLayoutChg>
        <pc:sldLayoutChg chg="modSp mod">
          <pc:chgData name="Bianca Vos-Beckers" userId="767acb9b-f668-429f-b52e-bf151984a7b0" providerId="ADAL" clId="{B6344864-74A6-4B49-B6F8-BF81E28E4907}" dt="2021-06-10T06:26:55.095" v="5" actId="1076"/>
          <pc:sldLayoutMkLst>
            <pc:docMk/>
            <pc:sldMasterMk cId="3299562382" sldId="2147483821"/>
            <pc:sldLayoutMk cId="3737434158" sldId="2147483871"/>
          </pc:sldLayoutMkLst>
          <pc:picChg chg="mod">
            <ac:chgData name="Bianca Vos-Beckers" userId="767acb9b-f668-429f-b52e-bf151984a7b0" providerId="ADAL" clId="{B6344864-74A6-4B49-B6F8-BF81E28E4907}" dt="2021-06-10T06:26:55.095" v="5" actId="1076"/>
            <ac:picMkLst>
              <pc:docMk/>
              <pc:sldMasterMk cId="3299562382" sldId="2147483821"/>
              <pc:sldLayoutMk cId="3737434158" sldId="2147483871"/>
              <ac:picMk id="6" creationId="{F72AD303-BDFF-934F-9145-CB4C92C73CB3}"/>
            </ac:picMkLst>
          </pc:picChg>
        </pc:sldLayoutChg>
        <pc:sldLayoutChg chg="modSp mod">
          <pc:chgData name="Bianca Vos-Beckers" userId="767acb9b-f668-429f-b52e-bf151984a7b0" providerId="ADAL" clId="{B6344864-74A6-4B49-B6F8-BF81E28E4907}" dt="2021-06-10T06:26:45.159" v="4" actId="1076"/>
          <pc:sldLayoutMkLst>
            <pc:docMk/>
            <pc:sldMasterMk cId="3299562382" sldId="2147483821"/>
            <pc:sldLayoutMk cId="3775236614" sldId="2147483872"/>
          </pc:sldLayoutMkLst>
          <pc:picChg chg="mod">
            <ac:chgData name="Bianca Vos-Beckers" userId="767acb9b-f668-429f-b52e-bf151984a7b0" providerId="ADAL" clId="{B6344864-74A6-4B49-B6F8-BF81E28E4907}" dt="2021-06-10T06:26:45.159" v="4" actId="1076"/>
            <ac:picMkLst>
              <pc:docMk/>
              <pc:sldMasterMk cId="3299562382" sldId="2147483821"/>
              <pc:sldLayoutMk cId="3775236614" sldId="2147483872"/>
              <ac:picMk id="6" creationId="{8F7D3028-9F69-4644-A249-2E8432A5DE9C}"/>
            </ac:picMkLst>
          </pc:picChg>
        </pc:sldLayoutChg>
        <pc:sldLayoutChg chg="modSp mod">
          <pc:chgData name="Bianca Vos-Beckers" userId="767acb9b-f668-429f-b52e-bf151984a7b0" providerId="ADAL" clId="{B6344864-74A6-4B49-B6F8-BF81E28E4907}" dt="2021-06-10T06:27:17.119" v="6" actId="1076"/>
          <pc:sldLayoutMkLst>
            <pc:docMk/>
            <pc:sldMasterMk cId="3299562382" sldId="2147483821"/>
            <pc:sldLayoutMk cId="3178633478" sldId="2147483873"/>
          </pc:sldLayoutMkLst>
          <pc:picChg chg="mod">
            <ac:chgData name="Bianca Vos-Beckers" userId="767acb9b-f668-429f-b52e-bf151984a7b0" providerId="ADAL" clId="{B6344864-74A6-4B49-B6F8-BF81E28E4907}" dt="2021-06-10T06:27:17.119" v="6" actId="1076"/>
            <ac:picMkLst>
              <pc:docMk/>
              <pc:sldMasterMk cId="3299562382" sldId="2147483821"/>
              <pc:sldLayoutMk cId="3178633478" sldId="2147483873"/>
              <ac:picMk id="7" creationId="{6F667120-90A3-E741-801D-CCE9CA950AB2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5046B-E3A6-4E43-9D24-8C38ABDF8202}" type="datetimeFigureOut">
              <a:rPr lang="nl-NL"/>
              <a:t>13-7-2022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2CFB6-CBE2-1D40-B0FD-77D0D9479B87}" type="slidenum">
              <a:r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425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81FFB-193A-004A-8F01-EDDF22D7C2C9}" type="datetimeFigureOut">
              <a:rPr lang="nl-NL" smtClean="0"/>
              <a:t>13-7-2022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5B985-02CB-C043-BB52-8D24F3A71D81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1874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5B985-02CB-C043-BB52-8D24F3A71D81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4429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5B985-02CB-C043-BB52-8D24F3A71D81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6580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5B985-02CB-C043-BB52-8D24F3A71D81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8705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5B985-02CB-C043-BB52-8D24F3A71D81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3489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5B985-02CB-C043-BB52-8D24F3A71D81}" type="slidenum">
              <a:rPr lang="nl-NL" smtClean="0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1107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5B985-02CB-C043-BB52-8D24F3A71D81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043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a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60F246EA-2CA6-A949-8C74-EFA4609F5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4548843-C499-E245-95D4-C33008F15D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1400400"/>
            <a:ext cx="8722800" cy="856800"/>
          </a:xfrm>
          <a:prstGeom prst="rect">
            <a:avLst/>
          </a:prstGeom>
        </p:spPr>
        <p:txBody>
          <a:bodyPr/>
          <a:lstStyle>
            <a:lvl1pPr>
              <a:defRPr cap="all" baseline="0">
                <a:solidFill>
                  <a:schemeClr val="bg1">
                    <a:alpha val="94000"/>
                  </a:schemeClr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0" name="Tijdelijke aanduiding voor inhoud 1">
            <a:extLst>
              <a:ext uri="{FF2B5EF4-FFF2-40B4-BE49-F238E27FC236}">
                <a16:creationId xmlns:a16="http://schemas.microsoft.com/office/drawing/2014/main" id="{C3A00F72-3AB5-E14B-B4B6-C3FE088A9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00" y="2331719"/>
            <a:ext cx="8722799" cy="1743013"/>
          </a:xfrm>
        </p:spPr>
        <p:txBody>
          <a:bodyPr/>
          <a:lstStyle>
            <a:lvl1pPr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10A5C45-3525-4B49-ADF7-2EF353ADB3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90800" y="190800"/>
            <a:ext cx="673100" cy="6731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72AD303-BDFF-934F-9145-CB4C92C73C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64000" y="190800"/>
            <a:ext cx="10826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34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B8A9C812-2E58-0645-A293-BECF92250576}"/>
              </a:ext>
            </a:extLst>
          </p:cNvPr>
          <p:cNvSpPr/>
          <p:nvPr userDrawn="1"/>
        </p:nvSpPr>
        <p:spPr>
          <a:xfrm>
            <a:off x="0" y="0"/>
            <a:ext cx="9144000" cy="4089600"/>
          </a:xfrm>
          <a:prstGeom prst="rect">
            <a:avLst/>
          </a:prstGeom>
          <a:solidFill>
            <a:srgbClr val="6633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ijdelijke aanduiding voor inhoud 1">
            <a:extLst>
              <a:ext uri="{FF2B5EF4-FFF2-40B4-BE49-F238E27FC236}">
                <a16:creationId xmlns:a16="http://schemas.microsoft.com/office/drawing/2014/main" id="{E6F7F96C-6BFF-6F43-9987-44ED1DB5F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00" y="1200151"/>
            <a:ext cx="8722799" cy="2874582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24" name="Tijdelijke aanduiding voor inhoud 2">
            <a:extLst>
              <a:ext uri="{FF2B5EF4-FFF2-40B4-BE49-F238E27FC236}">
                <a16:creationId xmlns:a16="http://schemas.microsoft.com/office/drawing/2014/main" id="{FC0CC26D-4375-804A-A98F-81E6E01505AC}"/>
              </a:ext>
            </a:extLst>
          </p:cNvPr>
          <p:cNvSpPr txBox="1">
            <a:spLocks/>
          </p:cNvSpPr>
          <p:nvPr userDrawn="1"/>
        </p:nvSpPr>
        <p:spPr>
          <a:xfrm>
            <a:off x="2769607" y="4236031"/>
            <a:ext cx="6183880" cy="74617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jdelijke aanduiding voor inhoud 3">
            <a:extLst>
              <a:ext uri="{FF2B5EF4-FFF2-40B4-BE49-F238E27FC236}">
                <a16:creationId xmlns:a16="http://schemas.microsoft.com/office/drawing/2014/main" id="{CFDF3A75-0FAB-4F4F-9617-610FEDF2CE7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43591" y="4272566"/>
            <a:ext cx="5509896" cy="673100"/>
          </a:xfrm>
        </p:spPr>
        <p:txBody>
          <a:bodyPr anchor="ctr" anchorCtr="0">
            <a:normAutofit/>
          </a:bodyPr>
          <a:lstStyle>
            <a:lvl1pPr marL="0" indent="0">
              <a:buFontTx/>
              <a:buNone/>
              <a:defRPr sz="1200">
                <a:latin typeface="Arial"/>
                <a:cs typeface="Arial"/>
              </a:defRPr>
            </a:lvl1pPr>
            <a:lvl2pPr marL="457200" indent="0">
              <a:buFontTx/>
              <a:buNone/>
              <a:defRPr sz="1200">
                <a:latin typeface="Arial"/>
                <a:cs typeface="Arial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Gegevens afzender (denk aan: naam, contactgegevens, opleiding, enz.)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F667120-90A3-E741-801D-CCE9CA950A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4000" y="4269391"/>
            <a:ext cx="10826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33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6E7B88-C9F8-4512-B8FA-503759F2C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23778B7-775A-4BEC-A2D8-8353D4F5D3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53FC8D-2259-430A-981D-61956CD5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8819-DB59-4BC9-9F37-C2FD078DCAB6}" type="datetimeFigureOut">
              <a:rPr lang="nl-NL" smtClean="0"/>
              <a:t>13-7-2022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938B1F-B174-4BA3-8CD4-75CE18B56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56141D-F3BF-46B2-A448-213C4D9F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6CE9-12F6-48F0-B526-7F0B5C11FFD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9841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FF0C74-F80C-4592-B2E7-8EED2AF8F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17D4DA-03C8-4505-BA98-8B1C9C57F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0342FF-A867-4F62-A300-A30F1427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C8819-DB59-4BC9-9F37-C2FD078DCAB6}" type="datetimeFigureOut">
              <a:rPr lang="nl-NL" smtClean="0"/>
              <a:t>13-7-2022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49EBE8-5AD3-44E9-800C-C1EE43E1E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966D11-D4D1-438F-9BE2-180391B9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66CE9-12F6-48F0-B526-7F0B5C11FFD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9192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Icon&#10;&#10;Description automatically generated">
            <a:extLst>
              <a:ext uri="{FF2B5EF4-FFF2-40B4-BE49-F238E27FC236}">
                <a16:creationId xmlns:a16="http://schemas.microsoft.com/office/drawing/2014/main" id="{7FD870DA-D615-6289-879A-919325DF0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8602">
            <a:off x="-1272778" y="-1797843"/>
            <a:ext cx="6786563" cy="706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1FC95FBC-D362-5E18-C735-089EAB89B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982" y="4691063"/>
            <a:ext cx="1502569" cy="35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43000" y="1861457"/>
            <a:ext cx="6858000" cy="771015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775222" y="2632473"/>
            <a:ext cx="5694759" cy="1102519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6932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48FD5B74-076E-36CA-99F6-94B8C1BB0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 b="40199"/>
          <a:stretch>
            <a:fillRect/>
          </a:stretch>
        </p:blipFill>
        <p:spPr bwMode="auto">
          <a:xfrm>
            <a:off x="0" y="1191"/>
            <a:ext cx="9144000" cy="514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2215460" y="3955936"/>
            <a:ext cx="6299889" cy="67678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i="1">
                <a:solidFill>
                  <a:schemeClr val="accent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2215753" y="3256866"/>
            <a:ext cx="6928247" cy="676787"/>
          </a:xfrm>
        </p:spPr>
        <p:txBody>
          <a:bodyPr>
            <a:normAutofit/>
          </a:bodyPr>
          <a:lstStyle>
            <a:lvl1pPr marL="0" indent="0">
              <a:buNone/>
              <a:defRPr sz="3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82052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bg>
      <p:bgPr>
        <a:solidFill>
          <a:srgbClr val="201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4AB8E9CD-8661-0B60-298A-41E8362E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6516">
            <a:off x="3474839" y="-1622227"/>
            <a:ext cx="6900863" cy="718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 i="1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-1114425" y="1996679"/>
            <a:ext cx="685800" cy="6858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81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99C21965-A1FB-91FF-54F9-FE2DA4B35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9" y="4843463"/>
            <a:ext cx="1053704" cy="24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481817"/>
            <a:ext cx="2949178" cy="1200150"/>
          </a:xfrm>
        </p:spPr>
        <p:txBody>
          <a:bodyPr anchor="b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681968"/>
            <a:ext cx="2949178" cy="1719773"/>
          </a:xfrm>
        </p:spPr>
        <p:txBody>
          <a:bodyPr>
            <a:normAutofit/>
          </a:bodyPr>
          <a:lstStyle>
            <a:lvl1pPr marL="0" indent="0">
              <a:buNone/>
              <a:defRPr sz="1500" i="1">
                <a:solidFill>
                  <a:schemeClr val="accent3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69682" y="0"/>
            <a:ext cx="4074319" cy="5143500"/>
          </a:xfrm>
        </p:spPr>
        <p:txBody>
          <a:bodyPr rtlCol="0">
            <a:normAutofit/>
          </a:bodyPr>
          <a:lstStyle/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39597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BA22E72C-BF84-6974-34F6-56EDACFA8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904" y="4901804"/>
            <a:ext cx="1054894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Icon&#10;&#10;Description automatically generated">
            <a:extLst>
              <a:ext uri="{FF2B5EF4-FFF2-40B4-BE49-F238E27FC236}">
                <a16:creationId xmlns:a16="http://schemas.microsoft.com/office/drawing/2014/main" id="{75DC541E-A923-CF8B-3D17-1A5610457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5636">
            <a:off x="3295651" y="-1526381"/>
            <a:ext cx="6786563" cy="706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205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Icon&#10;&#10;Description automatically generated">
            <a:extLst>
              <a:ext uri="{FF2B5EF4-FFF2-40B4-BE49-F238E27FC236}">
                <a16:creationId xmlns:a16="http://schemas.microsoft.com/office/drawing/2014/main" id="{62970A56-0DC4-E449-AC59-1509A11AE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5636">
            <a:off x="3295651" y="-1526381"/>
            <a:ext cx="6786563" cy="706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8A9298F3-750E-54A7-4E27-0B21F8D04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329" y="4805363"/>
            <a:ext cx="1053703" cy="24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535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Icon&#10;&#10;Description automatically generated">
            <a:extLst>
              <a:ext uri="{FF2B5EF4-FFF2-40B4-BE49-F238E27FC236}">
                <a16:creationId xmlns:a16="http://schemas.microsoft.com/office/drawing/2014/main" id="{05C51C4D-CDCB-3057-5E79-72856D1DB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5636">
            <a:off x="3295651" y="-1526381"/>
            <a:ext cx="6786563" cy="706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5E52738C-D2C7-8B78-439F-20AB39177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329" y="4805363"/>
            <a:ext cx="1053703" cy="24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la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8308C1A-2923-C64E-B68B-9EEA86218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651403BA-E744-2547-B84E-67A9F03F50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400" y="1400400"/>
            <a:ext cx="8722800" cy="857250"/>
          </a:xfrm>
          <a:prstGeom prst="rect">
            <a:avLst/>
          </a:prstGeom>
        </p:spPr>
        <p:txBody>
          <a:bodyPr/>
          <a:lstStyle>
            <a:lvl1pPr>
              <a:defRPr cap="all" baseline="0">
                <a:solidFill>
                  <a:schemeClr val="bg1">
                    <a:alpha val="94000"/>
                  </a:schemeClr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28BE7C8-DFA0-BF4B-B29B-CB6594498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90800" y="190800"/>
            <a:ext cx="673100" cy="6731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F7D3028-9F69-4644-A249-2E8432A5DE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64000" y="190800"/>
            <a:ext cx="10826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36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F96F224-B571-35D9-4690-F9599260F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5636">
            <a:off x="3295651" y="-1526381"/>
            <a:ext cx="6786563" cy="706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075141F-CA85-2D98-2D0D-DA1229052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329" y="4805363"/>
            <a:ext cx="1053703" cy="24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38595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1E9889B-7CFD-B43F-5EC4-9FE369A73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329" y="4805363"/>
            <a:ext cx="1053703" cy="24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163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81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-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F485B2E-A8FA-EE4D-AC7A-FBA782AF40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9143998" cy="5143499"/>
          </a:xfrm>
          <a:prstGeom prst="rect">
            <a:avLst/>
          </a:prstGeom>
        </p:spPr>
      </p:pic>
      <p:sp>
        <p:nvSpPr>
          <p:cNvPr id="4" name="Tijdelijke aanduiding voor afbeelding 4">
            <a:extLst>
              <a:ext uri="{FF2B5EF4-FFF2-40B4-BE49-F238E27FC236}">
                <a16:creationId xmlns:a16="http://schemas.microsoft.com/office/drawing/2014/main" id="{8AEE0225-7956-3A4F-8287-786BC27D76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051200"/>
            <a:ext cx="9144000" cy="4107600"/>
          </a:xfrm>
          <a:blipFill>
            <a:blip r:embed="rId3"/>
            <a:stretch>
              <a:fillRect/>
            </a:stretch>
          </a:blipFill>
        </p:spPr>
        <p:txBody>
          <a:bodyPr tIns="1188000" anchor="t" anchorCtr="0"/>
          <a:lstStyle>
            <a:lvl1pPr algn="ctr">
              <a:defRPr>
                <a:solidFill>
                  <a:srgbClr val="663366"/>
                </a:solidFill>
              </a:defRPr>
            </a:lvl1pPr>
          </a:lstStyle>
          <a:p>
            <a:r>
              <a:rPr lang="nl-NL" dirty="0"/>
              <a:t>Eigen voorblad maken: klik op het pictogram hieronder en voeg een eigen afbeelding toe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9DCE907-6FE3-5043-979C-0F06E4E9AA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64000" y="190800"/>
            <a:ext cx="10826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-teks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492468" y="4630341"/>
            <a:ext cx="63648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103600" y="4629600"/>
            <a:ext cx="829797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1A7FFB-7E9A-E347-8F80-8E2C647B3625}" type="slidenum">
              <a:rPr lang="nl-NL"/>
              <a:pPr/>
              <a:t>‹nr.›</a:t>
            </a:fld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92468" y="1137600"/>
            <a:ext cx="7440928" cy="85725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492467" y="2044800"/>
            <a:ext cx="7440929" cy="2534400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/>
            </a:lvl2pPr>
          </a:lstStyle>
          <a:p>
            <a:pPr lvl="0"/>
            <a:r>
              <a:rPr lang="nl-NL" dirty="0"/>
              <a:t>Klik om de tekststijl van het sjabloon te bewerken</a:t>
            </a:r>
          </a:p>
          <a:p>
            <a:pPr lvl="1"/>
            <a:r>
              <a:rPr lang="nl-NL" dirty="0"/>
              <a:t>Tweede niveau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-teks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9143998" cy="5143499"/>
          </a:xfrm>
          <a:prstGeom prst="rect">
            <a:avLst/>
          </a:prstGeom>
        </p:spPr>
      </p:pic>
      <p:sp>
        <p:nvSpPr>
          <p:cNvPr id="9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1492468" y="4630341"/>
            <a:ext cx="6366115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103600" y="4629600"/>
            <a:ext cx="829797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1A7FFB-7E9A-E347-8F80-8E2C647B3625}" type="slidenum">
              <a:rPr lang="nl-NL"/>
              <a:pPr/>
              <a:t>‹nr.›</a:t>
            </a:fld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2468" y="1137600"/>
            <a:ext cx="7440928" cy="85725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492467" y="2044800"/>
            <a:ext cx="7440929" cy="2534400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/>
            </a:lvl2pPr>
          </a:lstStyle>
          <a:p>
            <a:pPr lvl="0"/>
            <a:r>
              <a:rPr lang="nl-NL" dirty="0"/>
              <a:t>Klik om de tekststijl van het sjabloon te bewerken</a:t>
            </a:r>
          </a:p>
          <a:p>
            <a:pPr lvl="1"/>
            <a:r>
              <a:rPr lang="nl-NL" dirty="0"/>
              <a:t>Tweede niveau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-teks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494000" y="4630341"/>
            <a:ext cx="6364800" cy="27384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03600" y="4629600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494000" y="1136590"/>
            <a:ext cx="7439396" cy="85725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4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494000" y="2044800"/>
            <a:ext cx="7439396" cy="2535583"/>
          </a:xfrm>
        </p:spPr>
        <p:txBody>
          <a:bodyPr/>
          <a:lstStyle>
            <a:lvl1pPr algn="r">
              <a:defRPr sz="2400">
                <a:latin typeface="Arial"/>
                <a:cs typeface="Arial"/>
              </a:defRPr>
            </a:lvl1pPr>
            <a:lvl2pPr algn="r">
              <a:defRPr sz="2000"/>
            </a:lvl2pPr>
          </a:lstStyle>
          <a:p>
            <a:pPr lvl="0"/>
            <a:r>
              <a:rPr lang="nl-NL" dirty="0"/>
              <a:t>Klik om de tekststijl van het sjabloon te bewerken</a:t>
            </a:r>
          </a:p>
          <a:p>
            <a:pPr lvl="1"/>
            <a:r>
              <a:rPr lang="nl-NL" dirty="0"/>
              <a:t>Tweede niveau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pagina-titel-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212400" y="1200151"/>
            <a:ext cx="8722799" cy="2874582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/>
            </a:lvl2pPr>
          </a:lstStyle>
          <a:p>
            <a:pPr lvl="0"/>
            <a:r>
              <a:rPr lang="nl-NL" dirty="0"/>
              <a:t>Klik om de tekststijl van het sjabloon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494000" y="4630341"/>
            <a:ext cx="6364800" cy="27384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03600" y="4629600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2EE66E6-DAAA-514E-8E4A-56C847E2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0" y="206375"/>
            <a:ext cx="8722800" cy="85725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062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Vervolgpagina-titel-twee-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12400" y="206375"/>
            <a:ext cx="8722800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 dirty="0"/>
              <a:t>Titel </a:t>
            </a:r>
            <a:r>
              <a:rPr lang="nl-NL" dirty="0" err="1"/>
              <a:t>volgblad</a:t>
            </a:r>
            <a:r>
              <a:rPr lang="nl-NL" dirty="0"/>
              <a:t> </a:t>
            </a:r>
            <a:r>
              <a:rPr lang="nl-NL" dirty="0" err="1"/>
              <a:t>Arial</a:t>
            </a:r>
            <a:r>
              <a:rPr lang="nl-NL" dirty="0"/>
              <a:t> 28pt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12400" y="1200151"/>
            <a:ext cx="4284000" cy="2894954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199" y="1200150"/>
            <a:ext cx="4283401" cy="2894955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1494000" y="4630341"/>
            <a:ext cx="6364800" cy="273844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03600" y="4629600"/>
            <a:ext cx="829797" cy="273844"/>
          </a:xfrm>
          <a:prstGeom prst="rect">
            <a:avLst/>
          </a:prstGeom>
        </p:spPr>
        <p:txBody>
          <a:bodyPr/>
          <a:lstStyle/>
          <a:p>
            <a:fld id="{CC1A7FFB-7E9A-E347-8F80-8E2C647B3625}" type="slidenum">
              <a:rPr lang="nl-NL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027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ervolgpagina-afbeelding-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20939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EBF4E01A-DE5C-8844-9077-C8295A69C29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212400" y="206375"/>
            <a:ext cx="8722800" cy="857250"/>
          </a:xfrm>
          <a:prstGeom prst="rect">
            <a:avLst/>
          </a:prstGeom>
        </p:spPr>
        <p:txBody>
          <a:bodyPr vert="horz" lIns="90000" tIns="45720" rIns="91440" bIns="45720" rtlCol="0" anchor="ctr">
            <a:normAutofit/>
          </a:bodyPr>
          <a:lstStyle/>
          <a:p>
            <a:r>
              <a:rPr lang="nl-NL" dirty="0"/>
              <a:t>Titel van presentatie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2400" y="1200151"/>
            <a:ext cx="8722799" cy="2874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sjabloon te bewerken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494000" y="4630341"/>
            <a:ext cx="6364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03600" y="4629600"/>
            <a:ext cx="82979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CC1A7FFB-7E9A-E347-8F80-8E2C647B362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956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58" r:id="rId3"/>
    <p:sldLayoutId id="2147483832" r:id="rId4"/>
    <p:sldLayoutId id="2147483834" r:id="rId5"/>
    <p:sldLayoutId id="2147483833" r:id="rId6"/>
    <p:sldLayoutId id="2147483823" r:id="rId7"/>
    <p:sldLayoutId id="2147483825" r:id="rId8"/>
    <p:sldLayoutId id="2147483830" r:id="rId9"/>
    <p:sldLayoutId id="2147483873" r:id="rId10"/>
    <p:sldLayoutId id="2147483874" r:id="rId11"/>
    <p:sldLayoutId id="2147483875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 baseline="0">
          <a:solidFill>
            <a:srgbClr val="66006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CB6A876-3ED8-2E18-CF67-B3995A1A20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stijl te bewerken</a:t>
            </a:r>
            <a:endParaRPr lang="en-US" altLang="nl-NL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3A3D988-5FFE-A3B7-3C20-D13635B809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Klikken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alt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FB2DF-82FD-EDC7-EFC4-B8FCBB61C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1C9DAA-2D65-4909-9406-76D272B45650}" type="datetimeFigureOut">
              <a:rPr lang="en-US"/>
              <a:pPr>
                <a:defRPr/>
              </a:pPr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29941-CCD6-76D9-C9D6-537EFE160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5EA02-86BA-80A0-C107-243F9A300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AD9E6E-7DDF-4CED-A00F-F9AB10C335D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4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 Extrabold" panose="020B0906030804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 Extrabold" panose="020B0906030804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 Extrabold" panose="020B0906030804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 Extrabold" panose="020B090603080402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 Extrabold" panose="020B090603080402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 Extrabold" panose="020B090603080402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 Extrabold" panose="020B090603080402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Open Sans Extrabold" panose="020B090603080402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emf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6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emf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app.mural.co/t/fontyshogeschoolmensengezond8807/m/fontyshogeschoolmensengezond8807/1649256915079/b0d40a9d78c5f906923ce1fc2be61414012132ba?sender=udaf98e5dfec129493a6b4709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E50CD606-2DD1-FAF7-5D9E-42BCA3AFF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427" b="38030"/>
          <a:stretch/>
        </p:blipFill>
        <p:spPr>
          <a:xfrm>
            <a:off x="4937329" y="4646243"/>
            <a:ext cx="1678317" cy="35977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99821A-E8D0-4CF8-9169-378BB3C4F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97485"/>
            <a:ext cx="9143999" cy="1790700"/>
          </a:xfrm>
        </p:spPr>
        <p:txBody>
          <a:bodyPr/>
          <a:lstStyle/>
          <a:p>
            <a:r>
              <a:rPr lang="nl-NL" sz="4400" b="0" dirty="0" smtClean="0"/>
              <a:t>Living at Home </a:t>
            </a:r>
            <a:r>
              <a:rPr lang="nl-NL" sz="4400" b="0" dirty="0" err="1" smtClean="0"/>
              <a:t>with</a:t>
            </a:r>
            <a:r>
              <a:rPr lang="nl-NL" sz="4400" b="0" dirty="0" smtClean="0"/>
              <a:t> Dementia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sz="3200" b="0" dirty="0" err="1" smtClean="0"/>
              <a:t>Challenges</a:t>
            </a:r>
            <a:r>
              <a:rPr lang="nl-NL" sz="3200" b="0" dirty="0" smtClean="0"/>
              <a:t> </a:t>
            </a:r>
            <a:r>
              <a:rPr lang="nl-NL" sz="3200" b="0" dirty="0" err="1" smtClean="0"/>
              <a:t>during</a:t>
            </a:r>
            <a:r>
              <a:rPr lang="nl-NL" sz="3200" b="0" dirty="0" smtClean="0"/>
              <a:t> </a:t>
            </a:r>
            <a:r>
              <a:rPr lang="nl-NL" sz="3200" b="0" dirty="0" err="1" smtClean="0"/>
              <a:t>the</a:t>
            </a:r>
            <a:r>
              <a:rPr lang="nl-NL" sz="3200" b="0" dirty="0" smtClean="0"/>
              <a:t> </a:t>
            </a:r>
            <a:r>
              <a:rPr lang="nl-NL" sz="3200" b="0" dirty="0" err="1" smtClean="0"/>
              <a:t>Night</a:t>
            </a:r>
            <a:endParaRPr lang="nl-NL" sz="3200" b="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0B5DE3C-0E48-4DAA-815B-507A7F141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2181842"/>
          </a:xfrm>
        </p:spPr>
        <p:txBody>
          <a:bodyPr>
            <a:normAutofit/>
          </a:bodyPr>
          <a:lstStyle/>
          <a:p>
            <a:endParaRPr lang="nl-NL" dirty="0" smtClean="0"/>
          </a:p>
          <a:p>
            <a:r>
              <a:rPr lang="nl-NL" dirty="0" smtClean="0"/>
              <a:t>ICCHP-AAATE </a:t>
            </a:r>
            <a:r>
              <a:rPr lang="nl-NL" dirty="0" err="1" smtClean="0"/>
              <a:t>July</a:t>
            </a:r>
            <a:r>
              <a:rPr lang="nl-NL" dirty="0" smtClean="0"/>
              <a:t> 13 2022</a:t>
            </a:r>
            <a:endParaRPr lang="nl-NL" dirty="0"/>
          </a:p>
          <a:p>
            <a:r>
              <a:rPr lang="nl-NL" sz="1425" dirty="0"/>
              <a:t>Anne-mie </a:t>
            </a:r>
            <a:r>
              <a:rPr lang="nl-NL" sz="1425" dirty="0" smtClean="0"/>
              <a:t>Sponselee &amp; Marianne Nieboer</a:t>
            </a:r>
            <a:endParaRPr lang="nl-NL" sz="1425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00F9604-63A0-4846-9FCE-6F2241F41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964" y="5686"/>
            <a:ext cx="2459036" cy="1662798"/>
          </a:xfrm>
          <a:prstGeom prst="rect">
            <a:avLst/>
          </a:prstGeom>
        </p:spPr>
      </p:pic>
      <p:pic>
        <p:nvPicPr>
          <p:cNvPr id="8" name="Afbeelding 7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7DC7A772-7438-299E-00F9-71393DD678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60" t="14689" r="8634" b="21166"/>
          <a:stretch/>
        </p:blipFill>
        <p:spPr>
          <a:xfrm>
            <a:off x="3773210" y="4220994"/>
            <a:ext cx="1274123" cy="40226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CB5638E-91BF-8AE8-1403-1B2E4B511C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100" b="34883"/>
          <a:stretch/>
        </p:blipFill>
        <p:spPr>
          <a:xfrm>
            <a:off x="6684963" y="4314786"/>
            <a:ext cx="1125686" cy="38292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F128380-E16C-9EDF-3C42-CB44D1A7C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1183" y="4723021"/>
            <a:ext cx="1052172" cy="35450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CA9DB0-4846-E450-01AC-030C51B566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770" b="7676"/>
          <a:stretch/>
        </p:blipFill>
        <p:spPr>
          <a:xfrm>
            <a:off x="2514742" y="4462784"/>
            <a:ext cx="1303113" cy="665888"/>
          </a:xfrm>
          <a:prstGeom prst="rect">
            <a:avLst/>
          </a:prstGeom>
        </p:spPr>
      </p:pic>
      <p:pic>
        <p:nvPicPr>
          <p:cNvPr id="7" name="Afbeelding 6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C8478425-BD35-46D6-B43C-D1E57A507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62" y="4314786"/>
            <a:ext cx="1215870" cy="29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9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Picture 2" descr="Empathy Ma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4" y="-944218"/>
            <a:ext cx="8908211" cy="66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25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3" y="-126749"/>
            <a:ext cx="7644416" cy="5359203"/>
          </a:xfrm>
        </p:spPr>
      </p:pic>
    </p:spTree>
    <p:extLst>
      <p:ext uri="{BB962C8B-B14F-4D97-AF65-F5344CB8AC3E}">
        <p14:creationId xmlns:p14="http://schemas.microsoft.com/office/powerpoint/2010/main" val="337068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39" y="-181069"/>
            <a:ext cx="7703792" cy="5400829"/>
          </a:xfrm>
        </p:spPr>
      </p:pic>
    </p:spTree>
    <p:extLst>
      <p:ext uri="{BB962C8B-B14F-4D97-AF65-F5344CB8AC3E}">
        <p14:creationId xmlns:p14="http://schemas.microsoft.com/office/powerpoint/2010/main" val="132364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Online focus </a:t>
            </a:r>
            <a:r>
              <a:rPr lang="nl-NL" dirty="0" err="1" smtClean="0"/>
              <a:t>group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3 </a:t>
            </a:r>
            <a:r>
              <a:rPr lang="nl-NL" dirty="0" err="1" smtClean="0"/>
              <a:t>healthcare</a:t>
            </a:r>
            <a:r>
              <a:rPr lang="nl-NL" dirty="0" smtClean="0"/>
              <a:t> professionals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Research on challenges during the night</a:t>
            </a:r>
            <a:endParaRPr lang="nl-NL" dirty="0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212400" y="206375"/>
            <a:ext cx="8722800" cy="857250"/>
          </a:xfrm>
          <a:prstGeom prst="rect">
            <a:avLst/>
          </a:prstGeom>
        </p:spPr>
        <p:txBody>
          <a:bodyPr vert="horz" lIns="9000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rgbClr val="660066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180" y="1727518"/>
            <a:ext cx="6075820" cy="341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16250" t="16273" r="17582" b="654"/>
          <a:stretch/>
        </p:blipFill>
        <p:spPr>
          <a:xfrm>
            <a:off x="1013792" y="-77173"/>
            <a:ext cx="7523922" cy="531084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231271" y="2489703"/>
            <a:ext cx="932507" cy="30582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Informal</a:t>
            </a:r>
            <a:r>
              <a:rPr kumimoji="0" lang="nl-NL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care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7301482" y="2489703"/>
            <a:ext cx="932507" cy="38024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Person </a:t>
            </a:r>
            <a:r>
              <a:rPr kumimoji="0" lang="nl-N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</a:t>
            </a:r>
            <a:r>
              <a:rPr kumimoji="0" lang="nl-NL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dementia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765426" y="3938257"/>
            <a:ext cx="1294645" cy="779732"/>
          </a:xfrm>
          <a:prstGeom prst="rect">
            <a:avLst/>
          </a:prstGeom>
        </p:spPr>
        <p:txBody>
          <a:bodyPr wrap="square" rtlCol="0" anchor="ctr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 smtClean="0">
              <a:ln>
                <a:noFill/>
              </a:ln>
              <a:solidFill>
                <a:srgbClr val="663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1" name="Groep 10"/>
          <p:cNvGrpSpPr/>
          <p:nvPr/>
        </p:nvGrpSpPr>
        <p:grpSpPr>
          <a:xfrm>
            <a:off x="1312752" y="3268302"/>
            <a:ext cx="1702051" cy="1167897"/>
            <a:chOff x="1557196" y="3720976"/>
            <a:chExt cx="1702051" cy="1167897"/>
          </a:xfrm>
        </p:grpSpPr>
        <p:sp>
          <p:nvSpPr>
            <p:cNvPr id="8" name="Ovaal bijschrift 7"/>
            <p:cNvSpPr/>
            <p:nvPr/>
          </p:nvSpPr>
          <p:spPr>
            <a:xfrm rot="10800000">
              <a:off x="1557196" y="3720976"/>
              <a:ext cx="1702051" cy="1167897"/>
            </a:xfrm>
            <a:prstGeom prst="wedgeEllipseCallout">
              <a:avLst>
                <a:gd name="adj1" fmla="val 7359"/>
                <a:gd name="adj2" fmla="val 73352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1697524" y="3852251"/>
              <a:ext cx="1448554" cy="905345"/>
            </a:xfrm>
            <a:prstGeom prst="rect">
              <a:avLst/>
            </a:prstGeom>
          </p:spPr>
          <p:txBody>
            <a:bodyPr wrap="square" rtlCol="0" anchor="ctr" anchorCtr="0">
              <a:normAutofit fontScale="85000" lnSpcReduction="200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Uncomfortable</a:t>
              </a: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in transferring care for </a:t>
              </a:r>
              <a:r>
                <a:rPr kumimoji="0" lang="nl-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loved</a:t>
              </a: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nl-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ones</a:t>
              </a: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nl-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to</a:t>
              </a: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nl-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others</a:t>
              </a: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2" name="Groep 11"/>
          <p:cNvGrpSpPr/>
          <p:nvPr/>
        </p:nvGrpSpPr>
        <p:grpSpPr>
          <a:xfrm rot="10800000">
            <a:off x="1905805" y="955384"/>
            <a:ext cx="1702051" cy="1167897"/>
            <a:chOff x="1475665" y="3709994"/>
            <a:chExt cx="1702051" cy="1167897"/>
          </a:xfrm>
        </p:grpSpPr>
        <p:sp>
          <p:nvSpPr>
            <p:cNvPr id="13" name="Ovaal bijschrift 12"/>
            <p:cNvSpPr/>
            <p:nvPr/>
          </p:nvSpPr>
          <p:spPr>
            <a:xfrm rot="10800000">
              <a:off x="1475665" y="3709994"/>
              <a:ext cx="1702051" cy="1167897"/>
            </a:xfrm>
            <a:prstGeom prst="wedgeEllipseCallout">
              <a:avLst>
                <a:gd name="adj1" fmla="val -41577"/>
                <a:gd name="adj2" fmla="val 50096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Tekstvak 13"/>
            <p:cNvSpPr txBox="1"/>
            <p:nvPr/>
          </p:nvSpPr>
          <p:spPr>
            <a:xfrm rot="10800000">
              <a:off x="1525511" y="3904824"/>
              <a:ext cx="1448554" cy="905345"/>
            </a:xfrm>
            <a:prstGeom prst="rect">
              <a:avLst/>
            </a:prstGeom>
          </p:spPr>
          <p:txBody>
            <a:bodyPr wrap="square" rtlCol="0" anchor="ctr" anchorCtr="0">
              <a:normAutofit fontScale="925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Contantly</a:t>
              </a: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nl-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tired</a:t>
              </a: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, </a:t>
              </a:r>
              <a:r>
                <a:rPr kumimoji="0" lang="nl-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rushed</a:t>
              </a: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nl-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and</a:t>
              </a: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nl-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agitated</a:t>
              </a:r>
              <a:endPara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ep 14"/>
          <p:cNvGrpSpPr/>
          <p:nvPr/>
        </p:nvGrpSpPr>
        <p:grpSpPr>
          <a:xfrm>
            <a:off x="6666367" y="3399577"/>
            <a:ext cx="1702051" cy="1167897"/>
            <a:chOff x="1557196" y="3720976"/>
            <a:chExt cx="1702051" cy="1167897"/>
          </a:xfrm>
        </p:grpSpPr>
        <p:sp>
          <p:nvSpPr>
            <p:cNvPr id="16" name="Ovaal bijschrift 15"/>
            <p:cNvSpPr/>
            <p:nvPr/>
          </p:nvSpPr>
          <p:spPr>
            <a:xfrm rot="10800000">
              <a:off x="1557196" y="3720976"/>
              <a:ext cx="1702051" cy="1167897"/>
            </a:xfrm>
            <a:prstGeom prst="wedgeEllipseCallout">
              <a:avLst>
                <a:gd name="adj1" fmla="val 7359"/>
                <a:gd name="adj2" fmla="val 73352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1697524" y="3852251"/>
              <a:ext cx="1448554" cy="905345"/>
            </a:xfrm>
            <a:prstGeom prst="rect">
              <a:avLst/>
            </a:prstGeom>
          </p:spPr>
          <p:txBody>
            <a:bodyPr wrap="square" rtlCol="0" anchor="ctr" anchorCtr="0">
              <a:normAutofit fontScale="85000" lnSpcReduction="200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Frustrated</a:t>
              </a: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nl-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my</a:t>
              </a: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nl-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freedom</a:t>
              </a: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is </a:t>
              </a:r>
              <a:r>
                <a:rPr kumimoji="0" lang="nl-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limited</a:t>
              </a: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for </a:t>
              </a:r>
              <a:r>
                <a:rPr kumimoji="0" lang="nl-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safety</a:t>
              </a: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nl-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reasons</a:t>
              </a: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8" name="Groep 17"/>
          <p:cNvGrpSpPr/>
          <p:nvPr/>
        </p:nvGrpSpPr>
        <p:grpSpPr>
          <a:xfrm rot="10800000">
            <a:off x="6065684" y="729018"/>
            <a:ext cx="1702051" cy="1167897"/>
            <a:chOff x="1674892" y="3720976"/>
            <a:chExt cx="1702051" cy="1167897"/>
          </a:xfrm>
        </p:grpSpPr>
        <p:sp>
          <p:nvSpPr>
            <p:cNvPr id="19" name="Ovaal bijschrift 18"/>
            <p:cNvSpPr/>
            <p:nvPr/>
          </p:nvSpPr>
          <p:spPr>
            <a:xfrm rot="10800000">
              <a:off x="1674892" y="3720976"/>
              <a:ext cx="1702051" cy="1167897"/>
            </a:xfrm>
            <a:prstGeom prst="wedgeEllipseCallout">
              <a:avLst>
                <a:gd name="adj1" fmla="val 23317"/>
                <a:gd name="adj2" fmla="val 62499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Tekstvak 19"/>
            <p:cNvSpPr txBox="1"/>
            <p:nvPr/>
          </p:nvSpPr>
          <p:spPr>
            <a:xfrm rot="10800000">
              <a:off x="1685455" y="3852251"/>
              <a:ext cx="1448554" cy="905345"/>
            </a:xfrm>
            <a:prstGeom prst="rect">
              <a:avLst/>
            </a:prstGeom>
          </p:spPr>
          <p:txBody>
            <a:bodyPr wrap="square" rtlCol="0" anchor="ctr" anchorCtr="0">
              <a:normAutofit fontScale="925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 </a:t>
              </a:r>
              <a:r>
                <a:rPr kumimoji="0" lang="nl-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good</a:t>
              </a: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nl-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night</a:t>
              </a: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nl-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differs</a:t>
              </a: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for </a:t>
              </a:r>
              <a:r>
                <a:rPr kumimoji="0" lang="nl-NL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6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everyone</a:t>
              </a:r>
              <a:endPara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3" name="Tekstvak 22"/>
          <p:cNvSpPr txBox="1"/>
          <p:nvPr/>
        </p:nvSpPr>
        <p:spPr>
          <a:xfrm>
            <a:off x="5198334" y="2419558"/>
            <a:ext cx="1620432" cy="129162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 anchor="ctr" anchorCtr="0">
            <a:normAutofit fontScale="85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Sleep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medication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being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used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but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should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first option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3178407" y="1987120"/>
            <a:ext cx="1341614" cy="984962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 anchor="ctr" anchorCtr="0">
            <a:normAutofit fontScale="85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Gave up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own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hobbies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take care of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loved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one</a:t>
            </a:r>
            <a:endParaRPr kumimoji="0" lang="nl-NL" sz="1800" b="0" i="0" u="none" strike="noStrike" kern="1200" cap="none" spc="0" normalizeH="0" baseline="0" noProof="0" dirty="0" smtClean="0">
              <a:ln>
                <a:noFill/>
              </a:ln>
              <a:solidFill>
                <a:srgbClr val="66336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3295436" y="3017355"/>
            <a:ext cx="1733602" cy="1288341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 anchor="ctr" anchorCtr="0">
            <a:normAutofit fontScale="77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Wandering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Looking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safety</a:t>
            </a:r>
            <a:endParaRPr kumimoji="0" lang="nl-NL" sz="1800" b="0" i="0" u="none" strike="noStrike" kern="1200" cap="none" spc="0" normalizeH="0" baseline="0" noProof="0" dirty="0" smtClean="0">
              <a:ln>
                <a:noFill/>
              </a:ln>
              <a:solidFill>
                <a:srgbClr val="66336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Risk of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falling</a:t>
            </a:r>
            <a:endParaRPr kumimoji="0" lang="nl-NL" sz="1800" b="0" i="0" u="none" strike="noStrike" kern="1200" cap="none" spc="0" normalizeH="0" baseline="0" noProof="0" dirty="0" smtClean="0">
              <a:ln>
                <a:noFill/>
              </a:ln>
              <a:solidFill>
                <a:srgbClr val="66336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Impact 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neighbourhood</a:t>
            </a:r>
            <a:endParaRPr kumimoji="0" lang="nl-NL" sz="1800" b="0" i="0" u="none" strike="noStrike" kern="1200" cap="none" spc="0" normalizeH="0" baseline="0" noProof="0" dirty="0" smtClean="0">
              <a:ln>
                <a:noFill/>
              </a:ln>
              <a:solidFill>
                <a:srgbClr val="66336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vaal 5"/>
          <p:cNvSpPr/>
          <p:nvPr/>
        </p:nvSpPr>
        <p:spPr>
          <a:xfrm>
            <a:off x="2087454" y="2635925"/>
            <a:ext cx="1118080" cy="64581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sensors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66336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Ovaal 25"/>
          <p:cNvSpPr/>
          <p:nvPr/>
        </p:nvSpPr>
        <p:spPr>
          <a:xfrm>
            <a:off x="2666231" y="4230344"/>
            <a:ext cx="1453096" cy="91315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Healthy</a:t>
            </a:r>
            <a:r>
              <a:rPr kumimoji="0" 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ventilated</a:t>
            </a:r>
            <a:r>
              <a:rPr kumimoji="0" 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environment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66336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Ovaal 26"/>
          <p:cNvSpPr/>
          <p:nvPr/>
        </p:nvSpPr>
        <p:spPr>
          <a:xfrm>
            <a:off x="5291129" y="4364016"/>
            <a:ext cx="1118080" cy="64581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Sense of </a:t>
            </a:r>
            <a:r>
              <a:rPr kumimoji="0" lang="nl-NL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safety</a:t>
            </a:r>
            <a:r>
              <a:rPr kumimoji="0" 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&amp; </a:t>
            </a:r>
            <a:r>
              <a:rPr kumimoji="0" lang="nl-NL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securiy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66336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3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6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 </a:t>
            </a:r>
            <a:r>
              <a:rPr lang="nl-NL" dirty="0" err="1"/>
              <a:t>conclusion</a:t>
            </a:r>
            <a:endParaRPr lang="nl-NL" dirty="0"/>
          </a:p>
        </p:txBody>
      </p:sp>
      <p:sp>
        <p:nvSpPr>
          <p:cNvPr id="4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Lack of attention for </a:t>
            </a:r>
            <a:r>
              <a:rPr lang="en-US" b="1" dirty="0" smtClean="0"/>
              <a:t>quality of sleep &amp; sleep disturbances</a:t>
            </a:r>
            <a:r>
              <a:rPr lang="en-US" dirty="0" smtClean="0"/>
              <a:t>, especially in dementia care. </a:t>
            </a:r>
          </a:p>
          <a:p>
            <a:r>
              <a:rPr lang="en-US" b="1" dirty="0" smtClean="0"/>
              <a:t>Knowledge and discussion </a:t>
            </a:r>
            <a:r>
              <a:rPr lang="en-US" dirty="0" smtClean="0"/>
              <a:t>about good sleep will increase the potential for tackling problems </a:t>
            </a:r>
          </a:p>
          <a:p>
            <a:r>
              <a:rPr lang="en-US" dirty="0" smtClean="0"/>
              <a:t>The </a:t>
            </a:r>
            <a:r>
              <a:rPr lang="en-US" b="1" dirty="0" smtClean="0"/>
              <a:t>perspectives</a:t>
            </a:r>
            <a:r>
              <a:rPr lang="en-US" dirty="0" smtClean="0"/>
              <a:t> of people with dementia and their formal and informal </a:t>
            </a:r>
            <a:r>
              <a:rPr lang="en-US" dirty="0" err="1" smtClean="0"/>
              <a:t>carers</a:t>
            </a:r>
            <a:r>
              <a:rPr lang="en-US" dirty="0" smtClean="0"/>
              <a:t> give more insight in the problems.</a:t>
            </a:r>
          </a:p>
          <a:p>
            <a:r>
              <a:rPr lang="en-US" b="1" dirty="0" smtClean="0"/>
              <a:t>Structure</a:t>
            </a:r>
            <a:r>
              <a:rPr lang="en-US" dirty="0" smtClean="0"/>
              <a:t> in day and night activities seem crucial. Activities, both physical and mental, during the day influence the need for sleep during the night.</a:t>
            </a:r>
          </a:p>
          <a:p>
            <a:r>
              <a:rPr lang="en-US" dirty="0" smtClean="0"/>
              <a:t>The use of </a:t>
            </a:r>
            <a:r>
              <a:rPr lang="en-US" b="1" dirty="0" smtClean="0"/>
              <a:t>empathy maps </a:t>
            </a:r>
            <a:r>
              <a:rPr lang="en-US" dirty="0" smtClean="0"/>
              <a:t>is experienced as an effective tool to get insight in personal habits and </a:t>
            </a:r>
            <a:r>
              <a:rPr lang="en-US" dirty="0" err="1" smtClean="0"/>
              <a:t>behaviours</a:t>
            </a:r>
            <a:r>
              <a:rPr lang="en-US" dirty="0" smtClean="0"/>
              <a:t> of people suffering from dementia are collected.</a:t>
            </a:r>
          </a:p>
          <a:p>
            <a:r>
              <a:rPr lang="en-US" dirty="0" smtClean="0"/>
              <a:t>These insights are shared with those involved in determining the person-</a:t>
            </a:r>
            <a:r>
              <a:rPr lang="en-US" dirty="0" err="1" smtClean="0"/>
              <a:t>centred</a:t>
            </a:r>
            <a:r>
              <a:rPr lang="en-US" dirty="0" smtClean="0"/>
              <a:t> dementia care, and those </a:t>
            </a:r>
            <a:r>
              <a:rPr lang="en-US" b="1" dirty="0" smtClean="0"/>
              <a:t>developing supportive technologies</a:t>
            </a:r>
            <a:r>
              <a:rPr lang="en-US" dirty="0" smtClean="0"/>
              <a:t>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AE8C23B-A964-4F4E-9F8F-1355306B7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056" y="1"/>
            <a:ext cx="1572944" cy="106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41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FAE8C23B-A964-4F4E-9F8F-1355306B7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056" y="1"/>
            <a:ext cx="1572944" cy="1063624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4383" t="11596" r="832" b="58586"/>
          <a:stretch/>
        </p:blipFill>
        <p:spPr>
          <a:xfrm>
            <a:off x="393522" y="1152524"/>
            <a:ext cx="1759479" cy="1190625"/>
          </a:xfrm>
          <a:prstGeom prst="rect">
            <a:avLst/>
          </a:prstGeom>
          <a:ln w="762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New </a:t>
            </a:r>
            <a:r>
              <a:rPr lang="nl-NL" dirty="0" err="1" smtClean="0"/>
              <a:t>ideas</a:t>
            </a:r>
            <a:endParaRPr lang="nl-NL" dirty="0"/>
          </a:p>
        </p:txBody>
      </p:sp>
      <p:sp>
        <p:nvSpPr>
          <p:cNvPr id="9" name="Rechthoek 8"/>
          <p:cNvSpPr/>
          <p:nvPr/>
        </p:nvSpPr>
        <p:spPr>
          <a:xfrm rot="225343">
            <a:off x="6131457" y="4276911"/>
            <a:ext cx="2879196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45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News Paper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Article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for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Informal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Caregivers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156769" y="2667682"/>
            <a:ext cx="2232984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4230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THE VOICE BEAR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1" name="Rechthoek 10"/>
          <p:cNvSpPr/>
          <p:nvPr/>
        </p:nvSpPr>
        <p:spPr>
          <a:xfrm rot="291486">
            <a:off x="5776531" y="1068915"/>
            <a:ext cx="3212799" cy="1323439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Better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nights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 </a:t>
            </a:r>
            <a:r>
              <a:rPr kumimoji="0" lang="nl-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elderly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people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with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dementia </a:t>
            </a:r>
            <a:r>
              <a:rPr kumimoji="0" lang="nl-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by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nl-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increased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nl-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knowledge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nl-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buddies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957002" y="4371797"/>
            <a:ext cx="4872298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Better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6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nl-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nights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6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nl-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due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6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nl-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to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6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nl-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336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Bedroom</a:t>
            </a:r>
            <a:r>
              <a:rPr kumimoji="0" 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3366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Service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srgbClr val="663366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Tekstvak 13"/>
          <p:cNvSpPr txBox="1"/>
          <p:nvPr/>
        </p:nvSpPr>
        <p:spPr>
          <a:xfrm rot="21242302">
            <a:off x="993897" y="3406412"/>
            <a:ext cx="1693650" cy="7443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 anchor="ctr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Sleep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diary</a:t>
            </a:r>
            <a:endParaRPr kumimoji="0" lang="nl-NL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7106452" y="2976308"/>
            <a:ext cx="1828748" cy="9541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668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INFORMATION VIDEO ON SLEEP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cript" panose="030B0504020000000003" pitchFamily="66" charset="0"/>
              <a:ea typeface="+mn-ea"/>
              <a:cs typeface="+mn-cs"/>
            </a:endParaRPr>
          </a:p>
          <a:p>
            <a:pPr marL="0" marR="668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&amp; DEMENTIA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cript" panose="030B0504020000000003" pitchFamily="66" charset="0"/>
              <a:ea typeface="+mn-ea"/>
              <a:cs typeface="+mn-cs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901" y="935249"/>
            <a:ext cx="2519488" cy="1418712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chemeClr val="tx1">
                <a:lumMod val="75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6" name="Afbeelding 15"/>
          <p:cNvPicPr/>
          <p:nvPr/>
        </p:nvPicPr>
        <p:blipFill rotWithShape="1">
          <a:blip r:embed="rId5"/>
          <a:srcRect l="10779" t="11945" r="71159" b="67661"/>
          <a:stretch/>
        </p:blipFill>
        <p:spPr bwMode="auto">
          <a:xfrm>
            <a:off x="3070225" y="2560542"/>
            <a:ext cx="3727450" cy="1383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362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472430-0A88-7A5A-F6FD-DDABAA406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Liz </a:t>
            </a:r>
            <a:r>
              <a:rPr lang="nl-NL" dirty="0" smtClean="0"/>
              <a:t>as </a:t>
            </a:r>
            <a:r>
              <a:rPr lang="nl-NL" dirty="0" err="1" smtClean="0"/>
              <a:t>night</a:t>
            </a:r>
            <a:r>
              <a:rPr lang="nl-NL" dirty="0" smtClean="0"/>
              <a:t> nurse</a:t>
            </a:r>
            <a:endParaRPr lang="nl-NL" dirty="0"/>
          </a:p>
        </p:txBody>
      </p:sp>
      <p:pic>
        <p:nvPicPr>
          <p:cNvPr id="24579" name="Tijdelijke aanduiding voor inhoud 7">
            <a:extLst>
              <a:ext uri="{FF2B5EF4-FFF2-40B4-BE49-F238E27FC236}">
                <a16:creationId xmlns:a16="http://schemas.microsoft.com/office/drawing/2014/main" id="{9B922FBB-930A-A3B4-92C9-8EC98012CE2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460" y="1260873"/>
            <a:ext cx="2151459" cy="3498056"/>
          </a:xfrm>
        </p:spPr>
      </p:pic>
      <p:sp>
        <p:nvSpPr>
          <p:cNvPr id="24580" name="Tijdelijke aanduiding voor tekst 4">
            <a:extLst>
              <a:ext uri="{FF2B5EF4-FFF2-40B4-BE49-F238E27FC236}">
                <a16:creationId xmlns:a16="http://schemas.microsoft.com/office/drawing/2014/main" id="{99375447-2CB2-A403-07C7-462823481C8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4629150" y="1091804"/>
            <a:ext cx="3887391" cy="617934"/>
          </a:xfrm>
        </p:spPr>
        <p:txBody>
          <a:bodyPr/>
          <a:lstStyle/>
          <a:p>
            <a:pPr eaLnBrk="1" hangingPunct="1"/>
            <a:r>
              <a:rPr lang="nl-NL" altLang="nl-NL" dirty="0" err="1" smtClean="0"/>
              <a:t>What</a:t>
            </a:r>
            <a:r>
              <a:rPr lang="nl-NL" altLang="nl-NL" dirty="0" smtClean="0"/>
              <a:t> does </a:t>
            </a:r>
            <a:r>
              <a:rPr lang="nl-NL" altLang="nl-NL" dirty="0"/>
              <a:t>Liz </a:t>
            </a:r>
            <a:r>
              <a:rPr lang="nl-NL" altLang="nl-NL" dirty="0" smtClean="0"/>
              <a:t>do as </a:t>
            </a:r>
            <a:r>
              <a:rPr lang="nl-NL" altLang="nl-NL" dirty="0" err="1" smtClean="0"/>
              <a:t>night</a:t>
            </a:r>
            <a:r>
              <a:rPr lang="nl-NL" altLang="nl-NL" dirty="0" smtClean="0"/>
              <a:t> nurse?</a:t>
            </a:r>
            <a:endParaRPr lang="nl-NL" alt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C3D0F4B-B8C7-BC29-3013-997B9E0411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709738"/>
            <a:ext cx="3887391" cy="3159919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 err="1" smtClean="0"/>
              <a:t>Detect</a:t>
            </a:r>
            <a:r>
              <a:rPr lang="nl-NL" sz="1800" dirty="0" smtClean="0"/>
              <a:t> </a:t>
            </a:r>
            <a:r>
              <a:rPr lang="nl-NL" sz="1800" dirty="0" err="1" smtClean="0"/>
              <a:t>whether</a:t>
            </a:r>
            <a:r>
              <a:rPr lang="nl-NL" sz="1800" dirty="0" smtClean="0"/>
              <a:t> a person has </a:t>
            </a:r>
            <a:r>
              <a:rPr lang="nl-NL" sz="1800" dirty="0" err="1" smtClean="0"/>
              <a:t>left</a:t>
            </a:r>
            <a:r>
              <a:rPr lang="nl-NL" sz="1800" dirty="0" smtClean="0"/>
              <a:t> his/her bed </a:t>
            </a:r>
            <a:r>
              <a:rPr lang="nl-NL" sz="1800" dirty="0" err="1" smtClean="0"/>
              <a:t>with</a:t>
            </a:r>
            <a:r>
              <a:rPr lang="nl-NL" sz="1800" dirty="0" smtClean="0"/>
              <a:t> a bed sensor</a:t>
            </a: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 err="1" smtClean="0"/>
              <a:t>Comforting</a:t>
            </a:r>
            <a:r>
              <a:rPr lang="nl-NL" sz="1800" dirty="0" smtClean="0"/>
              <a:t> </a:t>
            </a:r>
            <a:r>
              <a:rPr lang="nl-NL" sz="1800" dirty="0" err="1" smtClean="0"/>
              <a:t>messages</a:t>
            </a:r>
            <a:r>
              <a:rPr lang="nl-NL" sz="1800" dirty="0" smtClean="0"/>
              <a:t> </a:t>
            </a:r>
            <a:r>
              <a:rPr lang="nl-NL" sz="1800" dirty="0" err="1" smtClean="0"/>
              <a:t>nuring</a:t>
            </a:r>
            <a:r>
              <a:rPr lang="nl-NL" sz="1800" dirty="0" smtClean="0"/>
              <a:t> </a:t>
            </a:r>
            <a:r>
              <a:rPr lang="nl-NL" sz="1800" dirty="0" err="1" smtClean="0"/>
              <a:t>the</a:t>
            </a:r>
            <a:r>
              <a:rPr lang="nl-NL" sz="1800" dirty="0" smtClean="0"/>
              <a:t> </a:t>
            </a:r>
            <a:r>
              <a:rPr lang="nl-NL" sz="1800" dirty="0" err="1" smtClean="0"/>
              <a:t>night</a:t>
            </a: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 err="1" smtClean="0"/>
              <a:t>Peaceful</a:t>
            </a:r>
            <a:r>
              <a:rPr lang="nl-NL" sz="1800" dirty="0" smtClean="0"/>
              <a:t> </a:t>
            </a:r>
            <a:r>
              <a:rPr lang="nl-NL" sz="1800" dirty="0" err="1" smtClean="0"/>
              <a:t>music</a:t>
            </a:r>
            <a:r>
              <a:rPr lang="nl-NL" sz="1800" dirty="0" smtClean="0"/>
              <a:t> or sounds </a:t>
            </a:r>
            <a:r>
              <a:rPr lang="nl-NL" sz="1800" dirty="0" err="1" smtClean="0"/>
              <a:t>when</a:t>
            </a:r>
            <a:r>
              <a:rPr lang="nl-NL" sz="1800" dirty="0" smtClean="0"/>
              <a:t> </a:t>
            </a:r>
            <a:r>
              <a:rPr lang="nl-NL" sz="1800" dirty="0" err="1" smtClean="0"/>
              <a:t>having</a:t>
            </a:r>
            <a:r>
              <a:rPr lang="nl-NL" sz="1800" dirty="0" smtClean="0"/>
              <a:t> </a:t>
            </a:r>
            <a:r>
              <a:rPr lang="nl-NL" sz="1800" dirty="0" err="1" smtClean="0"/>
              <a:t>difficulties</a:t>
            </a:r>
            <a:r>
              <a:rPr lang="nl-NL" sz="1800" dirty="0" smtClean="0"/>
              <a:t> sleeping</a:t>
            </a:r>
            <a:endParaRPr lang="nl-NL" sz="1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 err="1" smtClean="0"/>
              <a:t>Alarming</a:t>
            </a:r>
            <a:r>
              <a:rPr lang="nl-NL" sz="1800" dirty="0" smtClean="0"/>
              <a:t> </a:t>
            </a:r>
            <a:r>
              <a:rPr lang="nl-NL" sz="1800" dirty="0" err="1" smtClean="0"/>
              <a:t>informal</a:t>
            </a:r>
            <a:r>
              <a:rPr lang="nl-NL" sz="1800" dirty="0" smtClean="0"/>
              <a:t> </a:t>
            </a:r>
            <a:r>
              <a:rPr lang="nl-NL" sz="1800" dirty="0" err="1" smtClean="0"/>
              <a:t>carer</a:t>
            </a:r>
            <a:r>
              <a:rPr lang="nl-NL" sz="1800" dirty="0" smtClean="0"/>
              <a:t> </a:t>
            </a:r>
            <a:r>
              <a:rPr lang="nl-NL" sz="1800" dirty="0" err="1" smtClean="0"/>
              <a:t>when</a:t>
            </a:r>
            <a:r>
              <a:rPr lang="nl-NL" sz="1800" dirty="0" smtClean="0"/>
              <a:t> </a:t>
            </a:r>
            <a:r>
              <a:rPr lang="nl-NL" sz="1800" dirty="0" err="1" smtClean="0"/>
              <a:t>needed</a:t>
            </a: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</p:txBody>
      </p:sp>
      <p:pic>
        <p:nvPicPr>
          <p:cNvPr id="24582" name="Afbeelding 8">
            <a:extLst>
              <a:ext uri="{FF2B5EF4-FFF2-40B4-BE49-F238E27FC236}">
                <a16:creationId xmlns:a16="http://schemas.microsoft.com/office/drawing/2014/main" id="{1B88FC08-1D10-472E-9B08-3591F8902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072" y="3334941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Graphic 10">
            <a:extLst>
              <a:ext uri="{FF2B5EF4-FFF2-40B4-BE49-F238E27FC236}">
                <a16:creationId xmlns:a16="http://schemas.microsoft.com/office/drawing/2014/main" id="{528381DF-0A43-0C25-BDB0-BFC03891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1779985"/>
            <a:ext cx="46434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Afbeelding 12">
            <a:extLst>
              <a:ext uri="{FF2B5EF4-FFF2-40B4-BE49-F238E27FC236}">
                <a16:creationId xmlns:a16="http://schemas.microsoft.com/office/drawing/2014/main" id="{46AB04AD-3B96-7FEA-160C-9CB87A8DA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072" y="2490788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Afbeelding 14">
            <a:extLst>
              <a:ext uri="{FF2B5EF4-FFF2-40B4-BE49-F238E27FC236}">
                <a16:creationId xmlns:a16="http://schemas.microsoft.com/office/drawing/2014/main" id="{54930F7E-4B7A-8A27-704F-9C4DE18C0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072" y="4155281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AE8C23B-A964-4F4E-9F8F-1355306B7D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1056" y="1"/>
            <a:ext cx="1572944" cy="106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53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C5D431-56D7-D0CF-40D9-2721DE98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/>
              <a:t>Liz </a:t>
            </a:r>
            <a:r>
              <a:rPr lang="nl-NL" dirty="0" smtClean="0"/>
              <a:t>for </a:t>
            </a:r>
            <a:r>
              <a:rPr lang="nl-NL" dirty="0" err="1" smtClean="0"/>
              <a:t>day</a:t>
            </a:r>
            <a:r>
              <a:rPr lang="nl-NL" dirty="0" smtClean="0"/>
              <a:t> </a:t>
            </a:r>
            <a:r>
              <a:rPr lang="nl-NL" dirty="0" err="1" smtClean="0"/>
              <a:t>structure</a:t>
            </a:r>
            <a:endParaRPr lang="nl-NL" dirty="0"/>
          </a:p>
        </p:txBody>
      </p:sp>
      <p:sp>
        <p:nvSpPr>
          <p:cNvPr id="25603" name="Tijdelijke aanduiding voor tekst 4">
            <a:extLst>
              <a:ext uri="{FF2B5EF4-FFF2-40B4-BE49-F238E27FC236}">
                <a16:creationId xmlns:a16="http://schemas.microsoft.com/office/drawing/2014/main" id="{724E672C-FFB7-B0B6-7D26-2B56C415D27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4629151" y="1091804"/>
            <a:ext cx="4369994" cy="617934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How does </a:t>
            </a:r>
            <a:r>
              <a:rPr lang="nl-NL" altLang="nl-NL" dirty="0"/>
              <a:t>Liz </a:t>
            </a:r>
            <a:r>
              <a:rPr lang="nl-NL" altLang="nl-NL" dirty="0" smtClean="0"/>
              <a:t>help </a:t>
            </a:r>
            <a:r>
              <a:rPr lang="nl-NL" altLang="nl-NL" dirty="0" err="1" smtClean="0"/>
              <a:t>with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day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structure</a:t>
            </a:r>
            <a:r>
              <a:rPr lang="nl-NL" altLang="nl-NL" dirty="0" smtClean="0"/>
              <a:t>?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B46C851-1076-9F7F-042D-150B8D01E5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709738"/>
            <a:ext cx="3887391" cy="3159919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Liz </a:t>
            </a:r>
            <a:r>
              <a:rPr lang="nl-NL" sz="1800" dirty="0" err="1" smtClean="0"/>
              <a:t>gives</a:t>
            </a:r>
            <a:r>
              <a:rPr lang="nl-NL" sz="1800" dirty="0" smtClean="0"/>
              <a:t> </a:t>
            </a:r>
            <a:r>
              <a:rPr lang="nl-NL" sz="1800" dirty="0" err="1" smtClean="0"/>
              <a:t>suggestions</a:t>
            </a:r>
            <a:r>
              <a:rPr lang="nl-NL" sz="1800" dirty="0" smtClean="0"/>
              <a:t> </a:t>
            </a:r>
            <a:r>
              <a:rPr lang="nl-NL" sz="1800" dirty="0"/>
              <a:t>f</a:t>
            </a:r>
            <a:r>
              <a:rPr lang="nl-NL" sz="1800" dirty="0" smtClean="0"/>
              <a:t>or </a:t>
            </a:r>
            <a:r>
              <a:rPr lang="nl-NL" sz="1800" dirty="0" err="1" smtClean="0"/>
              <a:t>fun</a:t>
            </a:r>
            <a:r>
              <a:rPr lang="nl-NL" sz="1800" dirty="0" smtClean="0"/>
              <a:t> </a:t>
            </a:r>
            <a:r>
              <a:rPr lang="nl-NL" sz="1800" dirty="0" err="1" smtClean="0"/>
              <a:t>activities</a:t>
            </a: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Liz </a:t>
            </a:r>
            <a:r>
              <a:rPr lang="nl-NL" sz="1800" dirty="0" err="1" smtClean="0"/>
              <a:t>gives</a:t>
            </a:r>
            <a:r>
              <a:rPr lang="nl-NL" sz="1800" dirty="0" smtClean="0"/>
              <a:t> reminders for </a:t>
            </a:r>
            <a:r>
              <a:rPr lang="nl-NL" sz="1800" dirty="0" err="1" smtClean="0"/>
              <a:t>appointments</a:t>
            </a:r>
            <a:r>
              <a:rPr lang="nl-NL" sz="1800" dirty="0" smtClean="0"/>
              <a:t> </a:t>
            </a:r>
            <a:r>
              <a:rPr lang="nl-NL" sz="1800" dirty="0" err="1" smtClean="0"/>
              <a:t>and</a:t>
            </a:r>
            <a:r>
              <a:rPr lang="nl-NL" sz="1800" dirty="0" smtClean="0"/>
              <a:t> </a:t>
            </a:r>
            <a:r>
              <a:rPr lang="nl-NL" sz="1800" dirty="0" err="1" smtClean="0"/>
              <a:t>planned</a:t>
            </a:r>
            <a:r>
              <a:rPr lang="nl-NL" sz="1800" dirty="0" smtClean="0"/>
              <a:t> </a:t>
            </a:r>
            <a:r>
              <a:rPr lang="nl-NL" sz="1800" dirty="0" err="1" smtClean="0"/>
              <a:t>visits</a:t>
            </a:r>
            <a:r>
              <a:rPr lang="nl-NL" sz="1800" dirty="0" smtClean="0"/>
              <a:t> </a:t>
            </a:r>
            <a:r>
              <a:rPr lang="nl-NL" sz="1800" dirty="0" err="1" smtClean="0"/>
              <a:t>that</a:t>
            </a:r>
            <a:r>
              <a:rPr lang="nl-NL" sz="1800" dirty="0" smtClean="0"/>
              <a:t> are </a:t>
            </a:r>
            <a:r>
              <a:rPr lang="nl-NL" sz="1800" dirty="0" err="1" smtClean="0"/>
              <a:t>coming</a:t>
            </a: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nl-NL" sz="1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NL" sz="1800" dirty="0"/>
              <a:t>Liz </a:t>
            </a:r>
            <a:r>
              <a:rPr lang="nl-NL" sz="1800" dirty="0" smtClean="0"/>
              <a:t>support in </a:t>
            </a:r>
            <a:r>
              <a:rPr lang="nl-NL" sz="1800" dirty="0" err="1" smtClean="0"/>
              <a:t>daily</a:t>
            </a:r>
            <a:r>
              <a:rPr lang="nl-NL" sz="1800" dirty="0" smtClean="0"/>
              <a:t> </a:t>
            </a:r>
            <a:r>
              <a:rPr lang="nl-NL" sz="1800" dirty="0" err="1" smtClean="0"/>
              <a:t>tasks</a:t>
            </a:r>
            <a:r>
              <a:rPr lang="nl-NL" sz="1800" dirty="0" smtClean="0"/>
              <a:t> like making a cup of tea or coffee</a:t>
            </a:r>
            <a:endParaRPr lang="nl-NL" sz="18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nl-NL" sz="1800" dirty="0"/>
          </a:p>
        </p:txBody>
      </p:sp>
      <p:pic>
        <p:nvPicPr>
          <p:cNvPr id="25605" name="Tijdelijke aanduiding voor inhoud 9">
            <a:extLst>
              <a:ext uri="{FF2B5EF4-FFF2-40B4-BE49-F238E27FC236}">
                <a16:creationId xmlns:a16="http://schemas.microsoft.com/office/drawing/2014/main" id="{A7EE7377-210D-8A86-FE9B-6B8468E27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0" y="1268017"/>
            <a:ext cx="2151459" cy="349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Graphic 17">
            <a:extLst>
              <a:ext uri="{FF2B5EF4-FFF2-40B4-BE49-F238E27FC236}">
                <a16:creationId xmlns:a16="http://schemas.microsoft.com/office/drawing/2014/main" id="{9989FD81-4695-D8B7-174A-EE5E28702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2763441"/>
            <a:ext cx="4762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Afbeelding 18">
            <a:extLst>
              <a:ext uri="{FF2B5EF4-FFF2-40B4-BE49-F238E27FC236}">
                <a16:creationId xmlns:a16="http://schemas.microsoft.com/office/drawing/2014/main" id="{A3AA1CB8-3FF2-1215-2AB2-87D5AB7D7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072" y="1626394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Afbeelding 20">
            <a:extLst>
              <a:ext uri="{FF2B5EF4-FFF2-40B4-BE49-F238E27FC236}">
                <a16:creationId xmlns:a16="http://schemas.microsoft.com/office/drawing/2014/main" id="{C05C1F43-5EA0-70E9-4357-C58669E37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69451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AE8C23B-A964-4F4E-9F8F-1355306B7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1056" y="1"/>
            <a:ext cx="1572944" cy="106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67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349C44F-E25D-4874-6778-E3D4F1980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AE8C23B-A964-4F4E-9F8F-1355306B7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056" y="1"/>
            <a:ext cx="1572944" cy="106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2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1E0B343-FC4C-094E-B840-23E7A82FB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0325" y="2352674"/>
            <a:ext cx="6268199" cy="1598233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Sleep				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					Health</a:t>
            </a:r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6273C50-9626-1043-97F4-B07B71392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Relation</a:t>
            </a:r>
            <a:r>
              <a:rPr lang="nl-NL" dirty="0" smtClean="0"/>
              <a:t> sleep &amp; health</a:t>
            </a:r>
            <a:endParaRPr lang="nl-NL" dirty="0"/>
          </a:p>
        </p:txBody>
      </p:sp>
      <p:pic>
        <p:nvPicPr>
          <p:cNvPr id="1026" name="Picture 2" descr="Twee pijlen rechtsdraaiend cirkel ultradunne overzicht | Gratis Icon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1852613"/>
            <a:ext cx="1938338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AE8C23B-A964-4F4E-9F8F-1355306B7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056" y="1"/>
            <a:ext cx="1572944" cy="106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40EA46-1C30-4D48-BC99-D1B55C050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Thank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.</a:t>
            </a:r>
          </a:p>
          <a:p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E6BEE14-2D45-F340-835C-24870A8964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m.nieboer@fontys.nl </a:t>
            </a:r>
          </a:p>
          <a:p>
            <a:r>
              <a:rPr lang="nl-NL" dirty="0" smtClean="0"/>
              <a:t>a.sponselee@fontys.nl</a:t>
            </a:r>
          </a:p>
          <a:p>
            <a:r>
              <a:rPr lang="nl-NL" dirty="0" smtClean="0"/>
              <a:t>r.brankaert@fontys.nl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069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Sufficient</a:t>
            </a:r>
            <a:r>
              <a:rPr lang="nl-NL" dirty="0" smtClean="0"/>
              <a:t> sleep </a:t>
            </a:r>
            <a:r>
              <a:rPr lang="nl-NL" dirty="0" err="1" smtClean="0"/>
              <a:t>pressure</a:t>
            </a:r>
            <a:endParaRPr lang="nl-NL" dirty="0" smtClean="0"/>
          </a:p>
          <a:p>
            <a:r>
              <a:rPr lang="nl-NL" dirty="0" smtClean="0"/>
              <a:t>Right timing</a:t>
            </a:r>
          </a:p>
          <a:p>
            <a:r>
              <a:rPr lang="nl-NL" dirty="0" err="1" smtClean="0"/>
              <a:t>Comfortable</a:t>
            </a:r>
            <a:r>
              <a:rPr lang="nl-NL" dirty="0" smtClean="0"/>
              <a:t> body</a:t>
            </a:r>
          </a:p>
          <a:p>
            <a:r>
              <a:rPr lang="nl-NL" dirty="0" err="1" smtClean="0"/>
              <a:t>Peaceful</a:t>
            </a:r>
            <a:r>
              <a:rPr lang="nl-NL" dirty="0" smtClean="0"/>
              <a:t> mind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1400" i="1" dirty="0" smtClean="0"/>
              <a:t>(de Niet, 2016)</a:t>
            </a:r>
            <a:endParaRPr lang="nl-NL" sz="1400" i="1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6273C50-9626-1043-97F4-B07B71392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(</a:t>
            </a:r>
            <a:r>
              <a:rPr lang="nl-NL" dirty="0" err="1" smtClean="0"/>
              <a:t>Un</a:t>
            </a:r>
            <a:r>
              <a:rPr lang="nl-NL" dirty="0" smtClean="0"/>
              <a:t>)</a:t>
            </a:r>
            <a:r>
              <a:rPr lang="nl-NL" dirty="0" err="1" smtClean="0"/>
              <a:t>healthy</a:t>
            </a:r>
            <a:r>
              <a:rPr lang="nl-NL" dirty="0" smtClean="0"/>
              <a:t> sleep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AE8C23B-A964-4F4E-9F8F-1355306B7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056" y="1"/>
            <a:ext cx="1572944" cy="1063624"/>
          </a:xfrm>
          <a:prstGeom prst="rect">
            <a:avLst/>
          </a:prstGeom>
        </p:spPr>
      </p:pic>
      <p:pic>
        <p:nvPicPr>
          <p:cNvPr id="1028" name="Picture 4" descr="Normal_bed_slapen_ouder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945" y="1175355"/>
            <a:ext cx="3991497" cy="29241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00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Research sleeping problems in elderly with cognitive challenges</a:t>
            </a:r>
          </a:p>
          <a:p>
            <a:r>
              <a:rPr lang="en-GB" dirty="0" smtClean="0"/>
              <a:t>Transparency in sleep and bed rituals</a:t>
            </a:r>
          </a:p>
          <a:p>
            <a:r>
              <a:rPr lang="en-GB" dirty="0" smtClean="0"/>
              <a:t>Problems experienced by elderly and there informal care givers, during the night</a:t>
            </a:r>
          </a:p>
          <a:p>
            <a:r>
              <a:rPr lang="en-GB" dirty="0" smtClean="0"/>
              <a:t>Technological applications to improve living at home (independently)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Good</a:t>
            </a:r>
            <a:r>
              <a:rPr lang="nl-NL" dirty="0" smtClean="0"/>
              <a:t> </a:t>
            </a:r>
            <a:r>
              <a:rPr lang="nl-NL" dirty="0" err="1" smtClean="0"/>
              <a:t>night</a:t>
            </a:r>
            <a:r>
              <a:rPr lang="nl-NL" dirty="0" smtClean="0"/>
              <a:t>, </a:t>
            </a:r>
            <a:r>
              <a:rPr lang="nl-NL" dirty="0" err="1" smtClean="0"/>
              <a:t>better</a:t>
            </a:r>
            <a:r>
              <a:rPr lang="nl-NL" dirty="0" smtClean="0"/>
              <a:t> </a:t>
            </a:r>
            <a:r>
              <a:rPr lang="nl-NL" dirty="0" err="1" smtClean="0"/>
              <a:t>day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AE8C23B-A964-4F4E-9F8F-1355306B7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056" y="1"/>
            <a:ext cx="1572944" cy="106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9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Technological</a:t>
            </a:r>
            <a:r>
              <a:rPr lang="nl-NL" dirty="0" smtClean="0"/>
              <a:t> </a:t>
            </a:r>
            <a:r>
              <a:rPr lang="nl-NL" dirty="0" err="1" smtClean="0"/>
              <a:t>interventions</a:t>
            </a:r>
            <a:endParaRPr lang="nl-NL" dirty="0"/>
          </a:p>
        </p:txBody>
      </p:sp>
      <p:pic>
        <p:nvPicPr>
          <p:cNvPr id="3074" name="Picture 2" descr="Sevagram Innovatie - Somnox Slaaprobo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16" y="1063625"/>
            <a:ext cx="3087334" cy="173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51" y="1063625"/>
            <a:ext cx="3721546" cy="3660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298" y="1931937"/>
            <a:ext cx="2038350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096" y="0"/>
            <a:ext cx="1572904" cy="106079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916" y="2800250"/>
            <a:ext cx="2717800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3173" y="910107"/>
            <a:ext cx="1158678" cy="96556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2575" y="4057549"/>
            <a:ext cx="781050" cy="78105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5349766" y="1063625"/>
            <a:ext cx="3572431" cy="271189"/>
          </a:xfrm>
          <a:prstGeom prst="rect">
            <a:avLst/>
          </a:prstGeom>
        </p:spPr>
        <p:txBody>
          <a:bodyPr wrap="square" rtlCol="0" anchor="ctr" anchorCtr="0">
            <a:normAutofit fontScale="77500" lnSpcReduction="20000"/>
          </a:bodyPr>
          <a:lstStyle/>
          <a:p>
            <a:pPr algn="l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13923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77E058-1B78-4A44-BC22-E62B656E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 smtClean="0"/>
              <a:t>What</a:t>
            </a:r>
            <a:r>
              <a:rPr lang="nl-NL" b="1" dirty="0" smtClean="0"/>
              <a:t> do we want </a:t>
            </a:r>
            <a:r>
              <a:rPr lang="nl-NL" b="1" dirty="0" err="1" smtClean="0"/>
              <a:t>to</a:t>
            </a:r>
            <a:r>
              <a:rPr lang="nl-NL" b="1" dirty="0" smtClean="0"/>
              <a:t> </a:t>
            </a:r>
            <a:r>
              <a:rPr lang="nl-NL" b="1" dirty="0" err="1" smtClean="0"/>
              <a:t>achive</a:t>
            </a:r>
            <a:r>
              <a:rPr lang="nl-NL" b="1" dirty="0" smtClean="0"/>
              <a:t>?</a:t>
            </a: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340535-A4E8-4CAA-9E3D-2E779A174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sz="18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l-NL" sz="18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dirty="0"/>
              <a:t>To understand the situation </a:t>
            </a:r>
            <a:r>
              <a:rPr lang="en-US" dirty="0"/>
              <a:t>during the night with respect to  ethical and personal differences</a:t>
            </a:r>
          </a:p>
          <a:p>
            <a:r>
              <a:rPr lang="en-US" dirty="0"/>
              <a:t>So it </a:t>
            </a:r>
            <a:r>
              <a:rPr lang="en-US" dirty="0"/>
              <a:t>becomes clear where </a:t>
            </a:r>
            <a:r>
              <a:rPr lang="en-US" dirty="0"/>
              <a:t>opportunities </a:t>
            </a:r>
            <a:r>
              <a:rPr lang="en-US" dirty="0"/>
              <a:t>lie </a:t>
            </a:r>
            <a:r>
              <a:rPr lang="en-US" dirty="0"/>
              <a:t>in technology </a:t>
            </a:r>
            <a:r>
              <a:rPr lang="en-US" dirty="0"/>
              <a:t>and related services.</a:t>
            </a:r>
            <a:endParaRPr lang="nl-NL" dirty="0"/>
          </a:p>
          <a:p>
            <a:r>
              <a:rPr lang="en-US" dirty="0"/>
              <a:t>T</a:t>
            </a:r>
            <a:r>
              <a:rPr lang="en-US" dirty="0"/>
              <a:t>o </a:t>
            </a:r>
            <a:r>
              <a:rPr lang="en-US" dirty="0"/>
              <a:t>support </a:t>
            </a:r>
            <a:r>
              <a:rPr lang="en-US" dirty="0"/>
              <a:t>living at home with dementia.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8F2DAA0-53D0-457C-8FF0-1B0087ABA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125" y="0"/>
            <a:ext cx="2024875" cy="136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77E058-1B78-4A44-BC22-E62B656E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mtClean="0"/>
              <a:t>Approach</a:t>
            </a:r>
            <a:br>
              <a:rPr lang="nl-NL" smtClean="0"/>
            </a:br>
            <a:r>
              <a:rPr lang="nl-NL" sz="1800" i="1" smtClean="0"/>
              <a:t>What</a:t>
            </a:r>
            <a:r>
              <a:rPr lang="nl-NL" sz="1800" i="1" dirty="0" smtClean="0"/>
              <a:t> </a:t>
            </a:r>
            <a:r>
              <a:rPr lang="nl-NL" sz="1800" i="1" dirty="0" err="1" smtClean="0"/>
              <a:t>did</a:t>
            </a:r>
            <a:r>
              <a:rPr lang="nl-NL" sz="1800" i="1" dirty="0" smtClean="0"/>
              <a:t> we do?</a:t>
            </a: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340535-A4E8-4CAA-9E3D-2E779A174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400" y="1260476"/>
            <a:ext cx="8722799" cy="287458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nl-NL" sz="1800" i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nl-NL" sz="3600" dirty="0" err="1"/>
              <a:t>Recruiting</a:t>
            </a:r>
            <a:r>
              <a:rPr lang="nl-NL" sz="3600" dirty="0"/>
              <a:t> persons </a:t>
            </a:r>
            <a:r>
              <a:rPr lang="nl-NL" sz="3600" dirty="0" err="1"/>
              <a:t>with</a:t>
            </a:r>
            <a:r>
              <a:rPr lang="nl-NL" sz="3600" dirty="0"/>
              <a:t> dementia, </a:t>
            </a:r>
            <a:r>
              <a:rPr lang="nl-NL" sz="3600" dirty="0" err="1"/>
              <a:t>informal</a:t>
            </a:r>
            <a:r>
              <a:rPr lang="nl-NL" sz="3600" dirty="0"/>
              <a:t> </a:t>
            </a:r>
            <a:r>
              <a:rPr lang="nl-NL" sz="3600" dirty="0" err="1"/>
              <a:t>caregivers</a:t>
            </a:r>
            <a:r>
              <a:rPr lang="nl-NL" sz="3600" dirty="0"/>
              <a:t> and </a:t>
            </a:r>
            <a:r>
              <a:rPr lang="nl-NL" sz="3600" dirty="0" err="1"/>
              <a:t>healthcare</a:t>
            </a:r>
            <a:r>
              <a:rPr lang="nl-NL" sz="3600" dirty="0"/>
              <a:t> professionals</a:t>
            </a:r>
            <a:endParaRPr lang="en-US" sz="3600" dirty="0"/>
          </a:p>
          <a:p>
            <a:r>
              <a:rPr lang="en-US" sz="3600" dirty="0"/>
              <a:t>Individual semi-structured interviews and a </a:t>
            </a:r>
            <a:r>
              <a:rPr lang="en-US" sz="3600" dirty="0" err="1"/>
              <a:t>focusgroup</a:t>
            </a:r>
            <a:endParaRPr lang="en-US" sz="3600" dirty="0"/>
          </a:p>
          <a:p>
            <a:pPr marL="742950" lvl="2" indent="-342900"/>
            <a:r>
              <a:rPr lang="en-US" sz="2600" b="1" dirty="0">
                <a:latin typeface="Arial"/>
                <a:cs typeface="Arial"/>
              </a:rPr>
              <a:t>Day/night </a:t>
            </a:r>
            <a:r>
              <a:rPr lang="en-US" sz="2600" b="1" dirty="0" smtClean="0">
                <a:latin typeface="Arial"/>
                <a:cs typeface="Arial"/>
              </a:rPr>
              <a:t>rhythm</a:t>
            </a:r>
            <a:r>
              <a:rPr lang="en-US" sz="2600" dirty="0" smtClean="0">
                <a:latin typeface="Arial"/>
                <a:cs typeface="Arial"/>
              </a:rPr>
              <a:t>: </a:t>
            </a:r>
            <a:r>
              <a:rPr lang="en-US" sz="2600" dirty="0">
                <a:latin typeface="Arial"/>
                <a:cs typeface="Arial"/>
              </a:rPr>
              <a:t>daytime napping, activities during the day, eating patterns, difficulties during the night</a:t>
            </a:r>
          </a:p>
          <a:p>
            <a:pPr marL="742950" lvl="2" indent="-342900"/>
            <a:r>
              <a:rPr lang="en-US" sz="2600" b="1" dirty="0">
                <a:latin typeface="Arial"/>
                <a:cs typeface="Arial"/>
              </a:rPr>
              <a:t>Evening </a:t>
            </a:r>
            <a:r>
              <a:rPr lang="en-US" sz="2600" b="1" dirty="0">
                <a:latin typeface="Arial"/>
                <a:cs typeface="Arial"/>
              </a:rPr>
              <a:t>routine</a:t>
            </a:r>
            <a:r>
              <a:rPr lang="en-US" sz="2600" dirty="0">
                <a:latin typeface="Arial"/>
                <a:cs typeface="Arial"/>
              </a:rPr>
              <a:t>: </a:t>
            </a:r>
            <a:r>
              <a:rPr lang="en-US" sz="2600" dirty="0">
                <a:latin typeface="Arial"/>
                <a:cs typeface="Arial"/>
              </a:rPr>
              <a:t>eating and drinking patterns in the </a:t>
            </a:r>
            <a:r>
              <a:rPr lang="en-US" sz="2600" dirty="0">
                <a:latin typeface="Arial"/>
                <a:cs typeface="Arial"/>
              </a:rPr>
              <a:t>evening, screen </a:t>
            </a:r>
            <a:r>
              <a:rPr lang="en-US" sz="2600" dirty="0">
                <a:latin typeface="Arial"/>
                <a:cs typeface="Arial"/>
              </a:rPr>
              <a:t>usage, need for sleep</a:t>
            </a:r>
          </a:p>
          <a:p>
            <a:pPr marL="742950" lvl="2" indent="-342900"/>
            <a:r>
              <a:rPr lang="en-US" sz="2600" b="1" dirty="0">
                <a:latin typeface="Arial"/>
                <a:cs typeface="Arial"/>
              </a:rPr>
              <a:t>Causes and effects of sleep </a:t>
            </a:r>
            <a:r>
              <a:rPr lang="en-US" sz="2600" b="1" dirty="0">
                <a:latin typeface="Arial"/>
                <a:cs typeface="Arial"/>
              </a:rPr>
              <a:t>disturbances</a:t>
            </a:r>
            <a:r>
              <a:rPr lang="en-US" sz="2600" dirty="0">
                <a:latin typeface="Arial"/>
                <a:cs typeface="Arial"/>
              </a:rPr>
              <a:t>: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>
                <a:latin typeface="Arial"/>
                <a:cs typeface="Arial"/>
              </a:rPr>
              <a:t>health </a:t>
            </a:r>
            <a:r>
              <a:rPr lang="en-US" sz="2600" dirty="0">
                <a:latin typeface="Arial"/>
                <a:cs typeface="Arial"/>
              </a:rPr>
              <a:t>situation, medication</a:t>
            </a:r>
            <a:r>
              <a:rPr lang="en-US" sz="2600" dirty="0">
                <a:latin typeface="Arial"/>
                <a:cs typeface="Arial"/>
              </a:rPr>
              <a:t>, physical condition of </a:t>
            </a:r>
            <a:r>
              <a:rPr lang="en-US" sz="2600" dirty="0">
                <a:latin typeface="Arial"/>
                <a:cs typeface="Arial"/>
              </a:rPr>
              <a:t>bedroom</a:t>
            </a:r>
            <a:r>
              <a:rPr lang="en-US" sz="2600" dirty="0">
                <a:latin typeface="Arial"/>
                <a:cs typeface="Arial"/>
              </a:rPr>
              <a:t>, daytime </a:t>
            </a:r>
            <a:r>
              <a:rPr lang="en-US" sz="2600" dirty="0">
                <a:latin typeface="Arial"/>
                <a:cs typeface="Arial"/>
              </a:rPr>
              <a:t>functioning, </a:t>
            </a:r>
            <a:r>
              <a:rPr lang="en-US" sz="2600" dirty="0">
                <a:latin typeface="Arial"/>
                <a:cs typeface="Arial"/>
              </a:rPr>
              <a:t>mood and </a:t>
            </a:r>
            <a:r>
              <a:rPr lang="en-US" sz="2600" dirty="0">
                <a:latin typeface="Arial"/>
                <a:cs typeface="Arial"/>
              </a:rPr>
              <a:t>fatigue</a:t>
            </a:r>
          </a:p>
          <a:p>
            <a:pPr lvl="1"/>
            <a:endParaRPr lang="en-US" sz="2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205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endParaRPr lang="nl-NL" sz="2050" i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endParaRPr lang="nl-NL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endParaRPr lang="nl-NL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D186576-ABDA-45C4-9B60-24A1A1EF3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125" y="0"/>
            <a:ext cx="2024875" cy="136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Vector Female Symbol - ccPixs.com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68" y="1620319"/>
            <a:ext cx="895307" cy="893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Research on </a:t>
            </a:r>
            <a:r>
              <a:rPr lang="nl-NL" dirty="0" err="1" smtClean="0"/>
              <a:t>challenges</a:t>
            </a:r>
            <a:r>
              <a:rPr lang="nl-NL" dirty="0" smtClean="0"/>
              <a:t> </a:t>
            </a:r>
            <a:r>
              <a:rPr lang="nl-NL" dirty="0" err="1" smtClean="0"/>
              <a:t>during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night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AE8C23B-A964-4F4E-9F8F-1355306B7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255" y="3942506"/>
            <a:ext cx="1572944" cy="1063624"/>
          </a:xfrm>
          <a:prstGeom prst="rect">
            <a:avLst/>
          </a:prstGeom>
        </p:spPr>
      </p:pic>
      <p:sp>
        <p:nvSpPr>
          <p:cNvPr id="7" name="Tijdelijke aanduiding voor inhoud 1"/>
          <p:cNvSpPr txBox="1">
            <a:spLocks/>
          </p:cNvSpPr>
          <p:nvPr/>
        </p:nvSpPr>
        <p:spPr>
          <a:xfrm>
            <a:off x="212400" y="1200151"/>
            <a:ext cx="8722799" cy="2874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 smtClean="0"/>
          </a:p>
        </p:txBody>
      </p:sp>
      <p:sp>
        <p:nvSpPr>
          <p:cNvPr id="8" name="Tekstvak 7"/>
          <p:cNvSpPr txBox="1"/>
          <p:nvPr/>
        </p:nvSpPr>
        <p:spPr>
          <a:xfrm>
            <a:off x="1776413" y="1724025"/>
            <a:ext cx="504825" cy="381000"/>
          </a:xfrm>
          <a:prstGeom prst="rect">
            <a:avLst/>
          </a:prstGeom>
        </p:spPr>
        <p:txBody>
          <a:bodyPr wrap="square" rtlCol="0" anchor="ctr" anchorCtr="0">
            <a:noAutofit/>
          </a:bodyPr>
          <a:lstStyle/>
          <a:p>
            <a:pPr algn="l"/>
            <a:r>
              <a:rPr lang="nl-NL" sz="1050" dirty="0" smtClean="0">
                <a:solidFill>
                  <a:schemeClr val="bg1"/>
                </a:solidFill>
              </a:rPr>
              <a:t>83</a:t>
            </a:r>
          </a:p>
        </p:txBody>
      </p:sp>
      <p:grpSp>
        <p:nvGrpSpPr>
          <p:cNvPr id="10" name="Groep 9"/>
          <p:cNvGrpSpPr/>
          <p:nvPr/>
        </p:nvGrpSpPr>
        <p:grpSpPr>
          <a:xfrm>
            <a:off x="5524500" y="1650543"/>
            <a:ext cx="895350" cy="862987"/>
            <a:chOff x="2562225" y="1402428"/>
            <a:chExt cx="895350" cy="862987"/>
          </a:xfrm>
        </p:grpSpPr>
        <p:pic>
          <p:nvPicPr>
            <p:cNvPr id="6" name="Afbeelding 5" descr="Vector Male Symbol - ccPixs.com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225" y="1402428"/>
              <a:ext cx="895350" cy="86298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Tekstvak 8"/>
            <p:cNvSpPr txBox="1"/>
            <p:nvPr/>
          </p:nvSpPr>
          <p:spPr>
            <a:xfrm>
              <a:off x="2786062" y="1724025"/>
              <a:ext cx="504825" cy="381000"/>
            </a:xfrm>
            <a:prstGeom prst="rect">
              <a:avLst/>
            </a:prstGeom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l-NL" sz="1050" dirty="0" smtClean="0">
                  <a:solidFill>
                    <a:schemeClr val="bg1"/>
                  </a:solidFill>
                </a:rPr>
                <a:t>86</a:t>
              </a:r>
            </a:p>
          </p:txBody>
        </p:sp>
      </p:grpSp>
      <p:grpSp>
        <p:nvGrpSpPr>
          <p:cNvPr id="13" name="Groep 12"/>
          <p:cNvGrpSpPr/>
          <p:nvPr/>
        </p:nvGrpSpPr>
        <p:grpSpPr>
          <a:xfrm>
            <a:off x="1938755" y="2343615"/>
            <a:ext cx="895307" cy="893211"/>
            <a:chOff x="1938755" y="2343615"/>
            <a:chExt cx="895307" cy="893211"/>
          </a:xfrm>
        </p:grpSpPr>
        <p:pic>
          <p:nvPicPr>
            <p:cNvPr id="12" name="Tijdelijke aanduiding voor inhoud 4" descr="Vector Female Symbol - ccPixs.com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8755" y="2343615"/>
              <a:ext cx="895307" cy="89321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kstvak 10"/>
            <p:cNvSpPr txBox="1"/>
            <p:nvPr/>
          </p:nvSpPr>
          <p:spPr>
            <a:xfrm>
              <a:off x="2224087" y="2465766"/>
              <a:ext cx="504825" cy="381000"/>
            </a:xfrm>
            <a:prstGeom prst="rect">
              <a:avLst/>
            </a:prstGeom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l-NL" sz="1050" dirty="0" smtClean="0">
                  <a:solidFill>
                    <a:schemeClr val="bg1"/>
                  </a:solidFill>
                </a:rPr>
                <a:t>82</a:t>
              </a:r>
            </a:p>
          </p:txBody>
        </p:sp>
      </p:grpSp>
      <p:grpSp>
        <p:nvGrpSpPr>
          <p:cNvPr id="16" name="Groep 15"/>
          <p:cNvGrpSpPr/>
          <p:nvPr/>
        </p:nvGrpSpPr>
        <p:grpSpPr>
          <a:xfrm>
            <a:off x="6407642" y="1650543"/>
            <a:ext cx="895307" cy="893211"/>
            <a:chOff x="6417490" y="1734015"/>
            <a:chExt cx="895307" cy="893211"/>
          </a:xfrm>
        </p:grpSpPr>
        <p:pic>
          <p:nvPicPr>
            <p:cNvPr id="14" name="Tijdelijke aanduiding voor inhoud 4" descr="Vector Female Symbol - ccPixs.com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7490" y="1734015"/>
              <a:ext cx="895307" cy="89321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Tekstvak 14"/>
            <p:cNvSpPr txBox="1"/>
            <p:nvPr/>
          </p:nvSpPr>
          <p:spPr>
            <a:xfrm>
              <a:off x="6707175" y="1847850"/>
              <a:ext cx="504825" cy="381000"/>
            </a:xfrm>
            <a:prstGeom prst="rect">
              <a:avLst/>
            </a:prstGeom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l-NL" sz="1050" dirty="0" smtClean="0">
                  <a:solidFill>
                    <a:schemeClr val="bg1"/>
                  </a:solidFill>
                </a:rPr>
                <a:t>85</a:t>
              </a:r>
            </a:p>
          </p:txBody>
        </p:sp>
      </p:grpSp>
      <p:pic>
        <p:nvPicPr>
          <p:cNvPr id="17" name="Tijdelijke aanduiding voor inhoud 4" descr="Vector Female Symbol - ccPixs.co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231" y="2385972"/>
            <a:ext cx="895307" cy="893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Tijdelijke aanduiding voor inhoud 4" descr="Vector Female Symbol - ccPixs.co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492" y="3849169"/>
            <a:ext cx="895307" cy="893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Tijdelijke aanduiding voor inhoud 4" descr="Vector Female Symbol - ccPixs.co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756" y="2382352"/>
            <a:ext cx="895307" cy="893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kstvak 19"/>
          <p:cNvSpPr txBox="1"/>
          <p:nvPr/>
        </p:nvSpPr>
        <p:spPr>
          <a:xfrm>
            <a:off x="7144162" y="2513391"/>
            <a:ext cx="504825" cy="381000"/>
          </a:xfrm>
          <a:prstGeom prst="rect">
            <a:avLst/>
          </a:prstGeom>
        </p:spPr>
        <p:txBody>
          <a:bodyPr wrap="square" rtlCol="0" anchor="ctr" anchorCtr="0">
            <a:noAutofit/>
          </a:bodyPr>
          <a:lstStyle/>
          <a:p>
            <a:pPr algn="l"/>
            <a:r>
              <a:rPr lang="nl-NL" sz="1050" dirty="0" smtClean="0">
                <a:solidFill>
                  <a:schemeClr val="bg1"/>
                </a:solidFill>
              </a:rPr>
              <a:t>74</a:t>
            </a:r>
          </a:p>
        </p:txBody>
      </p:sp>
      <p:grpSp>
        <p:nvGrpSpPr>
          <p:cNvPr id="31" name="Groep 30"/>
          <p:cNvGrpSpPr/>
          <p:nvPr/>
        </p:nvGrpSpPr>
        <p:grpSpPr>
          <a:xfrm>
            <a:off x="7301661" y="1620319"/>
            <a:ext cx="895307" cy="893211"/>
            <a:chOff x="7301661" y="1620319"/>
            <a:chExt cx="895307" cy="893211"/>
          </a:xfrm>
        </p:grpSpPr>
        <p:pic>
          <p:nvPicPr>
            <p:cNvPr id="21" name="Tijdelijke aanduiding voor inhoud 4" descr="Vector Female Symbol - ccPixs.com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1661" y="1620319"/>
              <a:ext cx="895307" cy="89321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Tekstvak 21"/>
            <p:cNvSpPr txBox="1"/>
            <p:nvPr/>
          </p:nvSpPr>
          <p:spPr>
            <a:xfrm>
              <a:off x="7589951" y="1733550"/>
              <a:ext cx="504825" cy="381000"/>
            </a:xfrm>
            <a:prstGeom prst="rect">
              <a:avLst/>
            </a:prstGeom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l-NL" sz="1050" dirty="0" smtClean="0">
                  <a:solidFill>
                    <a:schemeClr val="bg1"/>
                  </a:solidFill>
                </a:rPr>
                <a:t>83</a:t>
              </a:r>
            </a:p>
          </p:txBody>
        </p:sp>
      </p:grpSp>
      <p:pic>
        <p:nvPicPr>
          <p:cNvPr id="23" name="Tijdelijke aanduiding voor inhoud 4" descr="Vector Female Symbol - ccPixs.co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799" y="3849169"/>
            <a:ext cx="895307" cy="893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Tijdelijke aanduiding voor inhoud 4" descr="Vector Female Symbol - ccPixs.co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658" y="3181522"/>
            <a:ext cx="895307" cy="893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Tijdelijke aanduiding voor inhoud 4" descr="Vector Female Symbol - ccPixs.co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85" y="1630309"/>
            <a:ext cx="895307" cy="893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kstvak 25"/>
          <p:cNvSpPr txBox="1"/>
          <p:nvPr/>
        </p:nvSpPr>
        <p:spPr>
          <a:xfrm>
            <a:off x="2650754" y="1747536"/>
            <a:ext cx="504825" cy="381000"/>
          </a:xfrm>
          <a:prstGeom prst="rect">
            <a:avLst/>
          </a:prstGeom>
        </p:spPr>
        <p:txBody>
          <a:bodyPr wrap="square" rtlCol="0" anchor="ctr" anchorCtr="0">
            <a:noAutofit/>
          </a:bodyPr>
          <a:lstStyle/>
          <a:p>
            <a:pPr algn="l"/>
            <a:r>
              <a:rPr lang="nl-NL" sz="1050" dirty="0" smtClean="0">
                <a:solidFill>
                  <a:schemeClr val="bg1"/>
                </a:solidFill>
              </a:rPr>
              <a:t>59</a:t>
            </a:r>
          </a:p>
        </p:txBody>
      </p:sp>
      <p:sp>
        <p:nvSpPr>
          <p:cNvPr id="27" name="Gelijkbenige driehoek 26"/>
          <p:cNvSpPr/>
          <p:nvPr/>
        </p:nvSpPr>
        <p:spPr>
          <a:xfrm rot="10800000">
            <a:off x="4243737" y="2328502"/>
            <a:ext cx="660124" cy="504075"/>
          </a:xfrm>
          <a:prstGeom prst="triangle">
            <a:avLst/>
          </a:prstGeom>
          <a:gradFill>
            <a:gsLst>
              <a:gs pos="19000">
                <a:schemeClr val="dk1">
                  <a:tint val="100000"/>
                  <a:shade val="100000"/>
                  <a:satMod val="130000"/>
                  <a:lumMod val="46000"/>
                  <a:lumOff val="54000"/>
                  <a:alpha val="1000"/>
                </a:schemeClr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  <a:ln>
            <a:solidFill>
              <a:schemeClr val="dk1">
                <a:shade val="95000"/>
                <a:satMod val="105000"/>
                <a:alpha val="46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kstvak 27"/>
          <p:cNvSpPr txBox="1"/>
          <p:nvPr/>
        </p:nvSpPr>
        <p:spPr>
          <a:xfrm>
            <a:off x="3261802" y="1765309"/>
            <a:ext cx="1182548" cy="809625"/>
          </a:xfrm>
          <a:prstGeom prst="rect">
            <a:avLst/>
          </a:prstGeom>
        </p:spPr>
        <p:txBody>
          <a:bodyPr wrap="square" rtlCol="0" anchor="ctr" anchorCtr="0">
            <a:noAutofit/>
          </a:bodyPr>
          <a:lstStyle/>
          <a:p>
            <a:pPr algn="l"/>
            <a:r>
              <a:rPr lang="nl-NL" sz="1400" dirty="0" err="1" smtClean="0"/>
              <a:t>Elderly</a:t>
            </a:r>
            <a:r>
              <a:rPr lang="nl-NL" sz="1400" dirty="0" smtClean="0"/>
              <a:t> </a:t>
            </a:r>
            <a:r>
              <a:rPr lang="nl-NL" sz="1400" dirty="0" err="1" smtClean="0"/>
              <a:t>people</a:t>
            </a:r>
            <a:r>
              <a:rPr lang="nl-NL" sz="1400" dirty="0" smtClean="0"/>
              <a:t> </a:t>
            </a:r>
            <a:r>
              <a:rPr lang="nl-NL" sz="1400" dirty="0" err="1" smtClean="0"/>
              <a:t>with</a:t>
            </a:r>
            <a:r>
              <a:rPr lang="nl-NL" sz="1400" dirty="0" smtClean="0"/>
              <a:t> dementia</a:t>
            </a:r>
          </a:p>
        </p:txBody>
      </p:sp>
      <p:sp>
        <p:nvSpPr>
          <p:cNvPr id="29" name="Tekstvak 28"/>
          <p:cNvSpPr txBox="1"/>
          <p:nvPr/>
        </p:nvSpPr>
        <p:spPr>
          <a:xfrm>
            <a:off x="4854318" y="2009239"/>
            <a:ext cx="1293886" cy="609600"/>
          </a:xfrm>
          <a:prstGeom prst="rect">
            <a:avLst/>
          </a:prstGeom>
        </p:spPr>
        <p:txBody>
          <a:bodyPr wrap="square" rtlCol="0" anchor="ctr" anchorCtr="0">
            <a:normAutofit/>
          </a:bodyPr>
          <a:lstStyle/>
          <a:p>
            <a:pPr algn="l"/>
            <a:r>
              <a:rPr lang="nl-NL" sz="1400" dirty="0" err="1" smtClean="0"/>
              <a:t>Informal</a:t>
            </a:r>
            <a:r>
              <a:rPr lang="nl-NL" sz="1400" dirty="0" smtClean="0"/>
              <a:t> </a:t>
            </a:r>
            <a:r>
              <a:rPr lang="nl-NL" sz="1400" dirty="0" err="1" smtClean="0"/>
              <a:t>caregivers</a:t>
            </a:r>
            <a:endParaRPr lang="nl-NL" dirty="0" smtClean="0"/>
          </a:p>
        </p:txBody>
      </p:sp>
      <p:sp>
        <p:nvSpPr>
          <p:cNvPr id="30" name="Tekstvak 29"/>
          <p:cNvSpPr txBox="1"/>
          <p:nvPr/>
        </p:nvSpPr>
        <p:spPr>
          <a:xfrm>
            <a:off x="3638752" y="2709934"/>
            <a:ext cx="1939026" cy="609600"/>
          </a:xfrm>
          <a:prstGeom prst="rect">
            <a:avLst/>
          </a:prstGeom>
        </p:spPr>
        <p:txBody>
          <a:bodyPr wrap="square" rtlCol="0" anchor="ctr" anchorCtr="0">
            <a:normAutofit/>
          </a:bodyPr>
          <a:lstStyle/>
          <a:p>
            <a:pPr algn="l"/>
            <a:r>
              <a:rPr lang="nl-NL" sz="1400" dirty="0" smtClean="0"/>
              <a:t>Healthcare professionals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27654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Empathy</a:t>
            </a:r>
            <a:r>
              <a:rPr lang="nl-NL" dirty="0" smtClean="0"/>
              <a:t> </a:t>
            </a:r>
            <a:r>
              <a:rPr lang="nl-NL" dirty="0" err="1" smtClean="0"/>
              <a:t>Maps</a:t>
            </a:r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3707296" y="3984006"/>
            <a:ext cx="54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900" dirty="0">
                <a:hlinkClick r:id="rId2"/>
              </a:rPr>
              <a:t>https://app.mural.co/t/fontyshogeschoolmensengezond8807/m/fontyshogeschoolmensengezond8807/1649256915079/b0d40a9d78c5f906923ce1fc2be61414012132ba?sender=udaf98e5dfec129493a6b4709</a:t>
            </a:r>
            <a:endParaRPr lang="nl-NL" sz="900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1" y="1327761"/>
            <a:ext cx="8722050" cy="2619643"/>
          </a:xfr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3660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ntys-basis-Diamodel">
  <a:themeElements>
    <a:clrScheme name="Fontys kleurenpallet">
      <a:dk1>
        <a:srgbClr val="663366"/>
      </a:dk1>
      <a:lt1>
        <a:srgbClr val="FFFFFF"/>
      </a:lt1>
      <a:dk2>
        <a:srgbClr val="663366"/>
      </a:dk2>
      <a:lt2>
        <a:srgbClr val="EEECE1"/>
      </a:lt2>
      <a:accent1>
        <a:srgbClr val="E5007D"/>
      </a:accent1>
      <a:accent2>
        <a:srgbClr val="0076E0"/>
      </a:accent2>
      <a:accent3>
        <a:srgbClr val="008386"/>
      </a:accent3>
      <a:accent4>
        <a:srgbClr val="39B549"/>
      </a:accent4>
      <a:accent5>
        <a:srgbClr val="FF9900"/>
      </a:accent5>
      <a:accent6>
        <a:srgbClr val="FFCC00"/>
      </a:accent6>
      <a:hlink>
        <a:srgbClr val="0076E0"/>
      </a:hlink>
      <a:folHlink>
        <a:srgbClr val="0099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anchor="ctr" anchorCtr="0"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lgemene_presentatie_Fontys_NL.pptx" id="{E0253726-F074-49B8-BB1E-6AE39167C604}" vid="{EBBC72B3-CD45-466B-8936-9B223A3941C8}"/>
    </a:ext>
  </a:extLst>
</a:theme>
</file>

<file path=ppt/theme/theme2.xml><?xml version="1.0" encoding="utf-8"?>
<a:theme xmlns:a="http://schemas.openxmlformats.org/drawingml/2006/main" name="connectedcare basis pp template">
  <a:themeElements>
    <a:clrScheme name="ConnectedCare new">
      <a:dk1>
        <a:srgbClr val="161718"/>
      </a:dk1>
      <a:lt1>
        <a:srgbClr val="FFFFFF"/>
      </a:lt1>
      <a:dk2>
        <a:srgbClr val="282660"/>
      </a:dk2>
      <a:lt2>
        <a:srgbClr val="E6E7E8"/>
      </a:lt2>
      <a:accent1>
        <a:srgbClr val="F39200"/>
      </a:accent1>
      <a:accent2>
        <a:srgbClr val="EA5B0C"/>
      </a:accent2>
      <a:accent3>
        <a:srgbClr val="E63D13"/>
      </a:accent3>
      <a:accent4>
        <a:srgbClr val="201F43"/>
      </a:accent4>
      <a:accent5>
        <a:srgbClr val="294D9D"/>
      </a:accent5>
      <a:accent6>
        <a:srgbClr val="D9DDE2"/>
      </a:accent6>
      <a:hlink>
        <a:srgbClr val="F39200"/>
      </a:hlink>
      <a:folHlink>
        <a:srgbClr val="F39200"/>
      </a:folHlink>
    </a:clrScheme>
    <a:fontScheme name="connectedcare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E0DAA0B8-A97C-4CE1-BFEA-0281DD7C2686}" vid="{C318D278-224E-4482-BD73-94DAC90AC563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onnectedCare new">
    <a:dk1>
      <a:srgbClr val="161718"/>
    </a:dk1>
    <a:lt1>
      <a:srgbClr val="FFFFFF"/>
    </a:lt1>
    <a:dk2>
      <a:srgbClr val="282660"/>
    </a:dk2>
    <a:lt2>
      <a:srgbClr val="E6E7E8"/>
    </a:lt2>
    <a:accent1>
      <a:srgbClr val="F39200"/>
    </a:accent1>
    <a:accent2>
      <a:srgbClr val="EA5B0C"/>
    </a:accent2>
    <a:accent3>
      <a:srgbClr val="E63D13"/>
    </a:accent3>
    <a:accent4>
      <a:srgbClr val="201F43"/>
    </a:accent4>
    <a:accent5>
      <a:srgbClr val="294D9D"/>
    </a:accent5>
    <a:accent6>
      <a:srgbClr val="D9DDE2"/>
    </a:accent6>
    <a:hlink>
      <a:srgbClr val="F39200"/>
    </a:hlink>
    <a:folHlink>
      <a:srgbClr val="F392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5F486CF9A84E4B83A1D382449A9E59" ma:contentTypeVersion="14" ma:contentTypeDescription="Een nieuw document maken." ma:contentTypeScope="" ma:versionID="722354edb8fe1468915c2b4839838ba0">
  <xsd:schema xmlns:xsd="http://www.w3.org/2001/XMLSchema" xmlns:xs="http://www.w3.org/2001/XMLSchema" xmlns:p="http://schemas.microsoft.com/office/2006/metadata/properties" xmlns:ns3="4dfc51d9-fd9a-4c2e-9b35-2a6b8dbf690b" xmlns:ns4="305d9c35-e4e7-46dc-b696-2e0d98cbe4ff" targetNamespace="http://schemas.microsoft.com/office/2006/metadata/properties" ma:root="true" ma:fieldsID="fc07a8128b490608a066b19ca94d3297" ns3:_="" ns4:_="">
    <xsd:import namespace="4dfc51d9-fd9a-4c2e-9b35-2a6b8dbf690b"/>
    <xsd:import namespace="305d9c35-e4e7-46dc-b696-2e0d98cbe4f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fc51d9-fd9a-4c2e-9b35-2a6b8dbf69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5d9c35-e4e7-46dc-b696-2e0d98cbe4f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02E36B3-24ED-4555-A77B-2234E024A2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fc51d9-fd9a-4c2e-9b35-2a6b8dbf690b"/>
    <ds:schemaRef ds:uri="305d9c35-e4e7-46dc-b696-2e0d98cbe4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C6D579-B400-438E-BD59-AFBAD5FB6F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C6AE87-ABFD-49AC-BF48-36A41AA2364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05d9c35-e4e7-46dc-b696-2e0d98cbe4ff"/>
    <ds:schemaRef ds:uri="http://purl.org/dc/elements/1.1/"/>
    <ds:schemaRef ds:uri="http://schemas.microsoft.com/office/2006/metadata/properties"/>
    <ds:schemaRef ds:uri="4dfc51d9-fd9a-4c2e-9b35-2a6b8dbf690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596</Words>
  <Application>Microsoft Office PowerPoint</Application>
  <PresentationFormat>Diavoorstelling (16:9)</PresentationFormat>
  <Paragraphs>107</Paragraphs>
  <Slides>20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20</vt:i4>
      </vt:variant>
    </vt:vector>
  </HeadingPairs>
  <TitlesOfParts>
    <vt:vector size="31" baseType="lpstr">
      <vt:lpstr>Arial</vt:lpstr>
      <vt:lpstr>Calibri</vt:lpstr>
      <vt:lpstr>Georgia</vt:lpstr>
      <vt:lpstr>Open Sans</vt:lpstr>
      <vt:lpstr>Open Sans Extrabold</vt:lpstr>
      <vt:lpstr>Palatino Linotype</vt:lpstr>
      <vt:lpstr>Segoe Script</vt:lpstr>
      <vt:lpstr>Tahoma</vt:lpstr>
      <vt:lpstr>Times New Roman</vt:lpstr>
      <vt:lpstr>Fontys-basis-Diamodel</vt:lpstr>
      <vt:lpstr>connectedcare basis pp template</vt:lpstr>
      <vt:lpstr>Living at Home with Dementia Challenges during the Night</vt:lpstr>
      <vt:lpstr>Relation sleep &amp; health</vt:lpstr>
      <vt:lpstr>(Un)healthy sleep</vt:lpstr>
      <vt:lpstr>Good night, better day</vt:lpstr>
      <vt:lpstr>Technological interventions</vt:lpstr>
      <vt:lpstr>What do we want to achive?</vt:lpstr>
      <vt:lpstr>Approach What did we do?</vt:lpstr>
      <vt:lpstr>Research on challenges during the night</vt:lpstr>
      <vt:lpstr>Empathy Maps</vt:lpstr>
      <vt:lpstr>PowerPoint-presentatie</vt:lpstr>
      <vt:lpstr>PowerPoint-presentatie</vt:lpstr>
      <vt:lpstr>PowerPoint-presentatie</vt:lpstr>
      <vt:lpstr>Research on challenges during the night</vt:lpstr>
      <vt:lpstr>PowerPoint-presentatie</vt:lpstr>
      <vt:lpstr>In conclusion</vt:lpstr>
      <vt:lpstr>New ideas</vt:lpstr>
      <vt:lpstr>Liz as night nurse</vt:lpstr>
      <vt:lpstr>Liz for day structure</vt:lpstr>
      <vt:lpstr>PowerPoint-presentatie</vt:lpstr>
      <vt:lpstr>PowerPoint-presentatie</vt:lpstr>
    </vt:vector>
  </TitlesOfParts>
  <Company>Fontys Hogescholen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Informatie en uitleg vooraf</dc:title>
  <dc:creator>Sponselee,Anne-mie A.A.G.</dc:creator>
  <cp:lastModifiedBy>Sponselee,Anne-mie A.A.G.</cp:lastModifiedBy>
  <cp:revision>56</cp:revision>
  <cp:lastPrinted>2014-08-19T14:33:34Z</cp:lastPrinted>
  <dcterms:created xsi:type="dcterms:W3CDTF">2022-02-01T12:28:52Z</dcterms:created>
  <dcterms:modified xsi:type="dcterms:W3CDTF">2022-07-13T12:00:40Z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0x010100C95F486CF9A84E4B83A1D382449A9E59</vt:lpwstr>
  </property>
</Properties>
</file>