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1.xml" ContentType="application/vnd.openxmlformats-officedocument.presentationml.comments+xml"/>
  <Override PartName="/ppt/notesSlides/notesSlide17.xml" ContentType="application/vnd.openxmlformats-officedocument.presentationml.notesSlide+xml"/>
  <Override PartName="/ppt/comments/comment1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73" r:id="rId5"/>
    <p:sldId id="259" r:id="rId6"/>
    <p:sldId id="260" r:id="rId7"/>
    <p:sldId id="268" r:id="rId8"/>
    <p:sldId id="261" r:id="rId9"/>
    <p:sldId id="269" r:id="rId10"/>
    <p:sldId id="264" r:id="rId11"/>
    <p:sldId id="274" r:id="rId12"/>
    <p:sldId id="270" r:id="rId13"/>
    <p:sldId id="271" r:id="rId14"/>
    <p:sldId id="265" r:id="rId15"/>
    <p:sldId id="263" r:id="rId16"/>
    <p:sldId id="262" r:id="rId17"/>
    <p:sldId id="272"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ideh Zakhor" initials="AZ" lastIdx="13" clrIdx="0">
    <p:extLst>
      <p:ext uri="{19B8F6BF-5375-455C-9EA6-DF929625EA0E}">
        <p15:presenceInfo xmlns:p15="http://schemas.microsoft.com/office/powerpoint/2012/main" userId="Avideh Zak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362" autoAdjust="0"/>
  </p:normalViewPr>
  <p:slideViewPr>
    <p:cSldViewPr snapToGrid="0">
      <p:cViewPr varScale="1">
        <p:scale>
          <a:sx n="77" d="100"/>
          <a:sy n="77" d="100"/>
        </p:scale>
        <p:origin x="285" y="42"/>
      </p:cViewPr>
      <p:guideLst/>
    </p:cSldViewPr>
  </p:slideViewPr>
  <p:notesTextViewPr>
    <p:cViewPr>
      <p:scale>
        <a:sx n="1" d="1"/>
        <a:sy n="1" d="1"/>
      </p:scale>
      <p:origin x="0" y="0"/>
    </p:cViewPr>
  </p:notesTextViewPr>
  <p:sorterViewPr>
    <p:cViewPr>
      <p:scale>
        <a:sx n="80" d="100"/>
        <a:sy n="80" d="100"/>
      </p:scale>
      <p:origin x="0" y="-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18T17:06:08.620" idx="2">
    <p:pos x="10" y="10"/>
    <p:text>In this slide, just say read the title; nothing more nothing less;</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8-18T17:32:15.177" idx="11">
    <p:pos x="10" y="10"/>
    <p:text>The recording here was a big disorganized; Each time you explain a bullet in the text, use your pointer in the table to show the numbers that JUSTIFY that bullet you are talking about;  what I mean is that you don't have to explain the bullets and then come down to explan the table. The table is there to sUPPORT the bullets ; so use the table ( or graphic) to support the text at the same time as you are explaining the text</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8-18T17:34:33.552" idx="12">
    <p:pos x="10" y="10"/>
    <p:text>How come the exit sign does not have a red box around it?</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8-18T17:34:52.535" idx="13">
    <p:pos x="10" y="10"/>
    <p:text>Explain the x and y axis before you say anything else;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18T17:06:43.429" idx="3">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18T17:01:30.851" idx="1">
    <p:pos x="10" y="10"/>
    <p:text>In this slide you should explain the diagram on the right thoroughly; Explain what the small circle means and what the big circle means.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8-18T17:07:09.175" idx="4">
    <p:pos x="10" y="10"/>
    <p:text>In this slide point to each device as you are going through. No need to first explain the bullets and then explain the pictures; Also point to the exact location of the depth sensor on Oppo if you can</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8-18T17:14:52.458" idx="5">
    <p:pos x="10" y="10"/>
    <p:text>There is a big misunderstanding here: We abondoned "reporting all queried object" a long time ago because of the feedback from Msoft ; visuially impaired really just want to querry an object of interest and find out where it is; they don't want a long list of objects that surround them. Adjust the block diagram to reflect this by removing "report all querid objects";</p:text>
    <p:extLst>
      <p:ext uri="{C676402C-5697-4E1C-873F-D02D1690AC5C}">
        <p15:threadingInfo xmlns:p15="http://schemas.microsoft.com/office/powerpoint/2012/main" timeZoneBias="420"/>
      </p:ext>
    </p:extLst>
  </p:cm>
  <p:cm authorId="1" dt="2020-08-18T17:16:51.135" idx="6">
    <p:pos x="4663" y="1543"/>
    <p:text>It would be good if you were to draw a diagram here to explain better; like a clock with 12, 3, 6, 9, and an exit sign at 3 pm to indicate this concept.</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8-18T17:18:28.255" idx="7">
    <p:pos x="6151" y="2549"/>
    <p:text>list the augmentations here</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8-18T17:20:30.870" idx="8">
    <p:pos x="10" y="10"/>
    <p:text>Put few more bullets lising the exact number of 360 pictures you took in each buildings; also how many rectilinear images was each 360 converted into? Also what was the pixel count of 360 and each of the rectiliear images? alos what was the FoV of each rectilinear? also what software you used for rectilinear;</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8-18T17:21:56.501" idx="9">
    <p:pos x="10" y="10"/>
    <p:text>Here you need to drasw more conclusuions in the oral recording; besides the fact that different is worse than same, you need to say which objects had the biggest drop from "same" to "different" namely bathroom and plug; Explain why that is; Also need to explain same is for what building; and different was trained and what and tested on what building; might have to add this to the slides;</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8-18T17:30:20.986" idx="10">
    <p:pos x="10" y="10"/>
    <p:text>Somwhere in these slidesyou need to indicate the totla number of training examples for each category; and use that to explain the poor performance in certain categories.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AE56A-9BC8-4A14-B16B-1E14A7BAB4EA}"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F7B83-AB05-437C-BD25-2FC84C90973C}" type="slidenum">
              <a:rPr lang="en-US" smtClean="0"/>
              <a:t>‹#›</a:t>
            </a:fld>
            <a:endParaRPr lang="en-US"/>
          </a:p>
        </p:txBody>
      </p:sp>
    </p:spTree>
    <p:extLst>
      <p:ext uri="{BB962C8B-B14F-4D97-AF65-F5344CB8AC3E}">
        <p14:creationId xmlns:p14="http://schemas.microsoft.com/office/powerpoint/2010/main" val="50973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a:t>
            </a:r>
            <a:r>
              <a:rPr lang="en-US" altLang="zh-CN" dirty="0"/>
              <a:t>today I am presenting a new Indoor Query System for the visually impaired</a:t>
            </a:r>
            <a:endParaRPr lang="en-US" dirty="0"/>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a:t>
            </a:fld>
            <a:endParaRPr lang="en-US"/>
          </a:p>
        </p:txBody>
      </p:sp>
    </p:spTree>
    <p:extLst>
      <p:ext uri="{BB962C8B-B14F-4D97-AF65-F5344CB8AC3E}">
        <p14:creationId xmlns:p14="http://schemas.microsoft.com/office/powerpoint/2010/main" val="198987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decided to choose single-shot detection with </a:t>
            </a:r>
            <a:r>
              <a:rPr lang="en-US" dirty="0" err="1"/>
              <a:t>mobilenet</a:t>
            </a:r>
            <a:r>
              <a:rPr lang="en-US" dirty="0"/>
              <a:t> v2 as the backbone for its fast inference potential and acceptable accuracy. During inference, we export the trained tensorflow model to Tensorflow-Lite to speed up performance on mobile phones. We also perform 12 common augmentations to improve the accuracy and generalization ability of the model.</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10</a:t>
            </a:fld>
            <a:endParaRPr lang="en-US"/>
          </a:p>
        </p:txBody>
      </p:sp>
    </p:spTree>
    <p:extLst>
      <p:ext uri="{BB962C8B-B14F-4D97-AF65-F5344CB8AC3E}">
        <p14:creationId xmlns:p14="http://schemas.microsoft.com/office/powerpoint/2010/main" val="44045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11</a:t>
            </a:fld>
            <a:endParaRPr lang="en-US"/>
          </a:p>
        </p:txBody>
      </p:sp>
    </p:spTree>
    <p:extLst>
      <p:ext uri="{BB962C8B-B14F-4D97-AF65-F5344CB8AC3E}">
        <p14:creationId xmlns:p14="http://schemas.microsoft.com/office/powerpoint/2010/main" val="299628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categorize the performance of the model with precision and recall. </a:t>
            </a:r>
            <a:r>
              <a:rPr lang="en-US" sz="1200" dirty="0"/>
              <a:t>Same means that Test pictures are from the </a:t>
            </a:r>
            <a:r>
              <a:rPr lang="en-US" sz="1200" b="1" i="1" dirty="0"/>
              <a:t>same</a:t>
            </a:r>
            <a:r>
              <a:rPr lang="en-US" sz="1200" dirty="0"/>
              <a:t> building as training data, and</a:t>
            </a:r>
          </a:p>
          <a:p>
            <a:r>
              <a:rPr lang="en-US" sz="1200" dirty="0"/>
              <a:t>Different means that Test pictures are from a </a:t>
            </a:r>
            <a:r>
              <a:rPr lang="en-US" sz="1200" b="1" i="1" dirty="0"/>
              <a:t>different</a:t>
            </a:r>
            <a:r>
              <a:rPr lang="en-US" sz="1200" dirty="0"/>
              <a:t> building from the training data. We can see that from the table that the model shows some generalization capabilities, which can be improved by incorporating more buildings into the training data.</a:t>
            </a:r>
            <a:r>
              <a:rPr lang="zh-CN" altLang="en-US" sz="1200" dirty="0"/>
              <a:t> </a:t>
            </a:r>
            <a:r>
              <a:rPr lang="en-US" altLang="zh-CN" sz="1200" dirty="0"/>
              <a:t>The</a:t>
            </a:r>
            <a:r>
              <a:rPr lang="zh-CN" altLang="en-US" sz="1200" dirty="0"/>
              <a:t> </a:t>
            </a:r>
            <a:r>
              <a:rPr lang="en-US" altLang="zh-CN" sz="1200" dirty="0"/>
              <a:t>biggest</a:t>
            </a:r>
            <a:r>
              <a:rPr lang="zh-CN" altLang="en-US" sz="1200" dirty="0"/>
              <a:t> </a:t>
            </a:r>
            <a:r>
              <a:rPr lang="en-US" altLang="zh-CN" sz="1200" dirty="0"/>
              <a:t>drop</a:t>
            </a:r>
            <a:r>
              <a:rPr lang="zh-CN" altLang="en-US" sz="1200" dirty="0"/>
              <a:t> </a:t>
            </a:r>
            <a:r>
              <a:rPr lang="en-US" altLang="zh-CN" sz="1200" dirty="0"/>
              <a:t>In</a:t>
            </a:r>
            <a:r>
              <a:rPr lang="zh-CN" altLang="en-US" sz="1200" dirty="0"/>
              <a:t> </a:t>
            </a:r>
            <a:r>
              <a:rPr lang="en-US" altLang="zh-CN" sz="1200" dirty="0"/>
              <a:t>performance</a:t>
            </a:r>
            <a:r>
              <a:rPr lang="zh-CN" altLang="en-US" sz="1200" dirty="0"/>
              <a:t> </a:t>
            </a:r>
            <a:r>
              <a:rPr lang="en-US" altLang="zh-CN" sz="1200" dirty="0"/>
              <a:t>come</a:t>
            </a:r>
            <a:r>
              <a:rPr lang="zh-CN" altLang="en-US" sz="1200" dirty="0"/>
              <a:t> </a:t>
            </a:r>
            <a:r>
              <a:rPr lang="en-US" altLang="zh-CN" sz="1200" dirty="0"/>
              <a:t>from bathrooms and plugs, the reason being that the training data comes from different buildings, which has vastly different construction styles with the color, shape and model of the signs, doors, and plugs.</a:t>
            </a:r>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12</a:t>
            </a:fld>
            <a:endParaRPr lang="en-US"/>
          </a:p>
        </p:txBody>
      </p:sp>
    </p:spTree>
    <p:extLst>
      <p:ext uri="{BB962C8B-B14F-4D97-AF65-F5344CB8AC3E}">
        <p14:creationId xmlns:p14="http://schemas.microsoft.com/office/powerpoint/2010/main" val="253734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mn-ea"/>
                <a:cs typeface="+mn-cs"/>
              </a:rPr>
              <a:t>Here we see the confusion matrices of the two tests, and we can see that the poor performance in for example, the plug of the different test, is simply due to us not having enough manpower to collect the data.</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13</a:t>
            </a:fld>
            <a:endParaRPr lang="en-US"/>
          </a:p>
        </p:txBody>
      </p:sp>
    </p:spTree>
    <p:extLst>
      <p:ext uri="{BB962C8B-B14F-4D97-AF65-F5344CB8AC3E}">
        <p14:creationId xmlns:p14="http://schemas.microsoft.com/office/powerpoint/2010/main" val="321668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panose="020B0502040204020203" pitchFamily="34" charset="0"/>
              </a:rPr>
              <a:t>(Each time you explain a bullet in the text, use your pointer in the table to show the numbers that JUSTIFY that bullet you are talking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thing to note is that augmentations improve the generalization capability of the model. Also, the reason why we did not use a better backbone is that inference is much slower for negligible MAP gain in generalized tests. ResNet-50 FPN is used as the better backbone context. We can see at 12 augmentations it performs slightly better than MobileNet, but it is vastly slower at inference time. Next we will take a look at some of the detection examples</a:t>
            </a:r>
          </a:p>
          <a:p>
            <a:endParaRPr lang="en-US" dirty="0"/>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14</a:t>
            </a:fld>
            <a:endParaRPr lang="en-US"/>
          </a:p>
        </p:txBody>
      </p:sp>
    </p:spTree>
    <p:extLst>
      <p:ext uri="{BB962C8B-B14F-4D97-AF65-F5344CB8AC3E}">
        <p14:creationId xmlns:p14="http://schemas.microsoft.com/office/powerpoint/2010/main" val="322912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examples for the 360 detection</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15</a:t>
            </a:fld>
            <a:endParaRPr lang="en-US"/>
          </a:p>
        </p:txBody>
      </p:sp>
    </p:spTree>
    <p:extLst>
      <p:ext uri="{BB962C8B-B14F-4D97-AF65-F5344CB8AC3E}">
        <p14:creationId xmlns:p14="http://schemas.microsoft.com/office/powerpoint/2010/main" val="404321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examples for depth detection. The detections have red box around them, for the exit it’s a bit hard to see, but it’s there</a:t>
            </a:r>
          </a:p>
        </p:txBody>
      </p:sp>
      <p:sp>
        <p:nvSpPr>
          <p:cNvPr id="4" name="Slide Number Placeholder 3"/>
          <p:cNvSpPr>
            <a:spLocks noGrp="1"/>
          </p:cNvSpPr>
          <p:nvPr>
            <p:ph type="sldNum" sz="quarter" idx="5"/>
          </p:nvPr>
        </p:nvSpPr>
        <p:spPr/>
        <p:txBody>
          <a:bodyPr/>
          <a:lstStyle/>
          <a:p>
            <a:fld id="{F61F7B83-AB05-437C-BD25-2FC84C90973C}" type="slidenum">
              <a:rPr lang="en-US" smtClean="0"/>
              <a:t>16</a:t>
            </a:fld>
            <a:endParaRPr lang="en-US"/>
          </a:p>
        </p:txBody>
      </p:sp>
    </p:spTree>
    <p:extLst>
      <p:ext uri="{BB962C8B-B14F-4D97-AF65-F5344CB8AC3E}">
        <p14:creationId xmlns:p14="http://schemas.microsoft.com/office/powerpoint/2010/main" val="338196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plot for the accuracy of the depth measured by the depth camera verses the true distance up to a range of 5 meters. The X axis is the true distance of the objects from the user and the y axis is the depth measurement. As you can see, it is very accurate.</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17</a:t>
            </a:fld>
            <a:endParaRPr lang="en-US"/>
          </a:p>
        </p:txBody>
      </p:sp>
    </p:spTree>
    <p:extLst>
      <p:ext uri="{BB962C8B-B14F-4D97-AF65-F5344CB8AC3E}">
        <p14:creationId xmlns:p14="http://schemas.microsoft.com/office/powerpoint/2010/main" val="79313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Future work involves Improving generalization capability of the model, Hardware design improvements and more user studies</a:t>
            </a:r>
          </a:p>
          <a:p>
            <a:pPr lvl="1"/>
            <a:r>
              <a:rPr lang="en-US" dirty="0"/>
              <a:t>For the model we need</a:t>
            </a:r>
          </a:p>
          <a:p>
            <a:pPr lvl="1"/>
            <a:r>
              <a:rPr lang="en-US" dirty="0"/>
              <a:t>More style variance in dataset and perhaps Better yet fast architectures and  to Close the gap between “Same” and “Different”</a:t>
            </a:r>
          </a:p>
          <a:p>
            <a:pPr lvl="1"/>
            <a:endParaRPr lang="en-US" dirty="0"/>
          </a:p>
          <a:p>
            <a:pPr lvl="1"/>
            <a:r>
              <a:rPr lang="en-US" dirty="0"/>
              <a:t>As for the hardware design, currently the 360 camera too conspicuous with protrusions above the head of the user, so we would like Use a retractable rod to make the 360 go up and down on demand, we also need to be careful not to hit door tops in entering and leaving rooms</a:t>
            </a:r>
          </a:p>
          <a:p>
            <a:pPr lvl="1"/>
            <a:endParaRPr lang="en-US" dirty="0"/>
          </a:p>
          <a:p>
            <a:pPr lvl="1"/>
            <a:r>
              <a:rPr lang="en-US" dirty="0"/>
              <a:t>Lastly, more user studies needs to be done to understand the ergonomic needs of the target user better.</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18</a:t>
            </a:fld>
            <a:endParaRPr lang="en-US"/>
          </a:p>
        </p:txBody>
      </p:sp>
    </p:spTree>
    <p:extLst>
      <p:ext uri="{BB962C8B-B14F-4D97-AF65-F5344CB8AC3E}">
        <p14:creationId xmlns:p14="http://schemas.microsoft.com/office/powerpoint/2010/main" val="66312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thank the Microsoft Accessibility grant at UC Berkeley for funding this project</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19</a:t>
            </a:fld>
            <a:endParaRPr lang="en-US"/>
          </a:p>
        </p:txBody>
      </p:sp>
    </p:spTree>
    <p:extLst>
      <p:ext uri="{BB962C8B-B14F-4D97-AF65-F5344CB8AC3E}">
        <p14:creationId xmlns:p14="http://schemas.microsoft.com/office/powerpoint/2010/main" val="219907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session will be split into 7 parts –our motivation for this project, our hardware components and design,  the operation pipeline of the system, the object detection model, data collection, experimental results and future work.</a:t>
            </a:r>
          </a:p>
          <a:p>
            <a:endParaRPr lang="en-US" dirty="0"/>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2</a:t>
            </a:fld>
            <a:endParaRPr lang="en-US"/>
          </a:p>
        </p:txBody>
      </p:sp>
    </p:spTree>
    <p:extLst>
      <p:ext uri="{BB962C8B-B14F-4D97-AF65-F5344CB8AC3E}">
        <p14:creationId xmlns:p14="http://schemas.microsoft.com/office/powerpoint/2010/main" val="327691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motivation. Our motivation comes from the 2019 WHO world report on vision, where it stated that at least 2.2 billion people have a vision impairment globally. Even though people with severe vision impairments such as blindness is only a fraction of this number, it is still a huge population to consider. This got us thinking, what can we do for them? Since the advent of smartphones, people have continually had access to powerful, mobile compute devices with cameras and microphones, which provides basic capabilities of sensing the environment, so this is where we start. </a:t>
            </a:r>
          </a:p>
          <a:p>
            <a:endParaRPr lang="en-US" dirty="0"/>
          </a:p>
          <a:p>
            <a:r>
              <a:rPr lang="en-US" dirty="0"/>
              <a:t>The plot on the right is from the World health Organization on the distribution of people with visual impairments. The big circle is the estimated number of people with vision impairments, a number of at least 2.2 billion, and the small circle is the estimated number of people with vision impairment that could have been prevented or has yet to be addressed, at a number of at least 1 billion.</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3</a:t>
            </a:fld>
            <a:endParaRPr lang="en-US"/>
          </a:p>
        </p:txBody>
      </p:sp>
    </p:spTree>
    <p:extLst>
      <p:ext uri="{BB962C8B-B14F-4D97-AF65-F5344CB8AC3E}">
        <p14:creationId xmlns:p14="http://schemas.microsoft.com/office/powerpoint/2010/main" val="273737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and foremost, to have a comprehensive understanding of the environment, just the camera on the phone is not enough. Thus we turn to 360 cameras for the rescue. 360 cameras give us the capability to locate points of interest, POIs surrounding the person. Some smartphones also come with depth sensors, further enabling use to detect distances to these points of interest. Advancement of deep learning networks and tools make it possible for user to run low complexity networks with acceptable accuracy for near-</a:t>
            </a:r>
            <a:r>
              <a:rPr lang="en-US" dirty="0" err="1"/>
              <a:t>realtime</a:t>
            </a:r>
            <a:r>
              <a:rPr lang="en-US" dirty="0"/>
              <a:t> detection on smartphones. Accurate speech to text and text to speech capabilities on smartphones also allow for verbal communication between the visually impaired user and the system.</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4</a:t>
            </a:fld>
            <a:endParaRPr lang="en-US"/>
          </a:p>
        </p:txBody>
      </p:sp>
    </p:spTree>
    <p:extLst>
      <p:ext uri="{BB962C8B-B14F-4D97-AF65-F5344CB8AC3E}">
        <p14:creationId xmlns:p14="http://schemas.microsoft.com/office/powerpoint/2010/main" val="252567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rPr>
              <a:t>(point to each device as you are going through. No need to first explain the bullets and then explain the pictures; point to the exact location of the depth sensor on </a:t>
            </a:r>
            <a:r>
              <a:rPr lang="en-US" sz="1200" dirty="0" err="1">
                <a:latin typeface="Segoe UI" panose="020B0502040204020203" pitchFamily="34" charset="0"/>
              </a:rPr>
              <a:t>Oppo</a:t>
            </a:r>
            <a:r>
              <a:rPr lang="en-US" sz="1200" dirty="0">
                <a:latin typeface="Segoe UI" panose="020B0502040204020203" pitchFamily="34" charset="0"/>
              </a:rPr>
              <a:t> if you can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the hardware components and design. We chose the following hardware for our project. First we have a Ricoh Theta V camera that is a panoramic camera featuring wi-fi and </a:t>
            </a:r>
            <a:r>
              <a:rPr lang="en-US" dirty="0" err="1"/>
              <a:t>usb</a:t>
            </a:r>
            <a:r>
              <a:rPr lang="en-US" dirty="0"/>
              <a:t> development APIs, which enable an app on the phone to take pictures with Theta V and process them locally. Next we have the depth camera, the </a:t>
            </a:r>
            <a:r>
              <a:rPr lang="en-US" dirty="0" err="1"/>
              <a:t>Realsense</a:t>
            </a:r>
            <a:r>
              <a:rPr lang="en-US" dirty="0"/>
              <a:t> D435, an intel product that is also developer friendly and also has APIs and libraries for mobile development. We also tested the </a:t>
            </a:r>
            <a:r>
              <a:rPr lang="en-US" dirty="0" err="1"/>
              <a:t>ToF</a:t>
            </a:r>
            <a:r>
              <a:rPr lang="en-US" dirty="0"/>
              <a:t> camera on the </a:t>
            </a:r>
            <a:r>
              <a:rPr lang="en-US" dirty="0" err="1"/>
              <a:t>Oppo</a:t>
            </a:r>
            <a:r>
              <a:rPr lang="en-US" dirty="0"/>
              <a:t> R17 Pro in substitution of the </a:t>
            </a:r>
            <a:r>
              <a:rPr lang="en-US" dirty="0" err="1"/>
              <a:t>Realsense</a:t>
            </a:r>
            <a:r>
              <a:rPr lang="en-US" dirty="0"/>
              <a:t>, since there would be fewer things to carry around if the phone comes equipped with a depth camera, making it easier for the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5</a:t>
            </a:fld>
            <a:endParaRPr lang="en-US"/>
          </a:p>
        </p:txBody>
      </p:sp>
    </p:spTree>
    <p:extLst>
      <p:ext uri="{BB962C8B-B14F-4D97-AF65-F5344CB8AC3E}">
        <p14:creationId xmlns:p14="http://schemas.microsoft.com/office/powerpoint/2010/main" val="286594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Ergonomics is very important for our system since we need all components to be securely fixed on a mount. The design has evolved overtime from a handheld  device to a backpack mount and finally to a custom designed, 3D printed shoulder ring. For the 360 camera to have a clear view of everything around the user, it needs to be elevated above the head of the user. We initially designed the handheld platform as a debug device for development. And from the user surveys we conducted, a hands-free experience is preferred by the visually impaired user community, and thus we migrated to the second design which uses a backpack as the mount of the 360 camera, depth camera and phone. After further exploration into the ergonomics of such wearable devices, we draw inspiration from project </a:t>
            </a:r>
            <a:r>
              <a:rPr lang="en-US" dirty="0" err="1"/>
              <a:t>blaid</a:t>
            </a:r>
            <a:r>
              <a:rPr lang="en-US" dirty="0"/>
              <a:t> from Toyota and designed a shoulder ring as the mount for the devices, further decreasing the weight of the system, and makes it easier for the users to wear. </a:t>
            </a:r>
            <a:r>
              <a:rPr lang="en-US" altLang="zh-CN" dirty="0"/>
              <a:t>The system responds to user queries about specific objects or Points of interest.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6</a:t>
            </a:fld>
            <a:endParaRPr lang="en-US"/>
          </a:p>
        </p:txBody>
      </p:sp>
    </p:spTree>
    <p:extLst>
      <p:ext uri="{BB962C8B-B14F-4D97-AF65-F5344CB8AC3E}">
        <p14:creationId xmlns:p14="http://schemas.microsoft.com/office/powerpoint/2010/main" val="90722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Now we are going to talk about the system operation </a:t>
            </a:r>
            <a:r>
              <a:rPr lang="en-US" dirty="0" err="1"/>
              <a:t>pipeline.The</a:t>
            </a:r>
            <a:r>
              <a:rPr lang="en-US" dirty="0"/>
              <a:t> operation of the system is simple. The ser clicks on a blue tooth button on a ring around his/her neck.</a:t>
            </a:r>
            <a:r>
              <a:rPr lang="zh-CN" altLang="en-US" dirty="0"/>
              <a:t> </a:t>
            </a:r>
            <a:r>
              <a:rPr lang="en-US" dirty="0"/>
              <a:t>This activates the smartphone to “listen” to what the user is asking for example, elevator, light switch, door, restroom, etc. The Smartphone converts speech to text, and the 360</a:t>
            </a:r>
            <a:r>
              <a:rPr lang="en-US" kern="1200" dirty="0">
                <a:solidFill>
                  <a:srgbClr val="000000"/>
                </a:solidFill>
                <a:effectLst/>
                <a:latin typeface="+mn-ea"/>
                <a:ea typeface="+mn-ea"/>
                <a:cs typeface="+mn-cs"/>
              </a:rPr>
              <a:t>°</a:t>
            </a:r>
            <a:r>
              <a:rPr lang="en-US" dirty="0"/>
              <a:t> camera takes a picture; 360</a:t>
            </a:r>
            <a:r>
              <a:rPr lang="en-US" kern="1200" dirty="0">
                <a:solidFill>
                  <a:srgbClr val="000000"/>
                </a:solidFill>
                <a:effectLst/>
                <a:latin typeface="+mn-ea"/>
                <a:ea typeface="+mn-ea"/>
                <a:cs typeface="+mn-cs"/>
              </a:rPr>
              <a:t>°</a:t>
            </a:r>
            <a:r>
              <a:rPr lang="en-US" dirty="0"/>
              <a:t> picture is divided into 4 rectilinear smaller pictures each covering a 90</a:t>
            </a:r>
            <a:r>
              <a:rPr lang="en-US" sz="1200" dirty="0"/>
              <a:t>°</a:t>
            </a:r>
            <a:r>
              <a:rPr lang="en-US" dirty="0"/>
              <a:t> field of view illustrated on the right, with the blue circle denoting the 360 degree picture, the 4 green lines are the 4 </a:t>
            </a:r>
            <a:r>
              <a:rPr lang="en-US" dirty="0" err="1"/>
              <a:t>rectilinearized</a:t>
            </a:r>
            <a:r>
              <a:rPr lang="en-US" dirty="0"/>
              <a:t> images, and the orange dashed lines show the field of view of each image; The Text from step (3) and pictures from step (4) are fed into object recognition deep networks on the smartphone. The Object detection deep networks finds object of interest. And the Smartphone converts text to speech to report angle and/or distance of the desired object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7</a:t>
            </a:fld>
            <a:endParaRPr lang="en-US"/>
          </a:p>
        </p:txBody>
      </p:sp>
    </p:spTree>
    <p:extLst>
      <p:ext uri="{BB962C8B-B14F-4D97-AF65-F5344CB8AC3E}">
        <p14:creationId xmlns:p14="http://schemas.microsoft.com/office/powerpoint/2010/main" val="396754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modes of operation that can be triggered, and the operation pipeline is as follows:</a:t>
            </a:r>
          </a:p>
          <a:p>
            <a:endParaRPr lang="en-US" dirty="0"/>
          </a:p>
          <a:p>
            <a:r>
              <a:rPr lang="en-US" dirty="0"/>
              <a:t>If the user clicks the Bluetooth trigger once, the system reports back relative locations of the queried object of interest by using clock notation to denote the angle. And by doing a double click, the depth camera is also enabled, reporting back the distance of the requested point of interest if it is within the field of view of the depth camera. This works both with depth enabled smartphones or external depth sensors, such as the </a:t>
            </a:r>
            <a:r>
              <a:rPr lang="en-US" dirty="0" err="1"/>
              <a:t>realsense</a:t>
            </a:r>
            <a:r>
              <a:rPr lang="en-US" dirty="0"/>
              <a:t>.</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8</a:t>
            </a:fld>
            <a:endParaRPr lang="en-US"/>
          </a:p>
        </p:txBody>
      </p:sp>
    </p:spTree>
    <p:extLst>
      <p:ext uri="{BB962C8B-B14F-4D97-AF65-F5344CB8AC3E}">
        <p14:creationId xmlns:p14="http://schemas.microsoft.com/office/powerpoint/2010/main" val="16998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design the system to detect 5 classes of objects to help the visually impaired to navigate indoors. Door, restroom, elevator, outlet plug, exit sign. Next we will talk about the object detection model and some experimental results</a:t>
            </a:r>
          </a:p>
          <a:p>
            <a:endParaRPr lang="en-US" dirty="0"/>
          </a:p>
        </p:txBody>
      </p:sp>
      <p:sp>
        <p:nvSpPr>
          <p:cNvPr id="4" name="Slide Number Placeholder 3"/>
          <p:cNvSpPr>
            <a:spLocks noGrp="1"/>
          </p:cNvSpPr>
          <p:nvPr>
            <p:ph type="sldNum" sz="quarter" idx="5"/>
          </p:nvPr>
        </p:nvSpPr>
        <p:spPr/>
        <p:txBody>
          <a:bodyPr/>
          <a:lstStyle/>
          <a:p>
            <a:fld id="{F61F7B83-AB05-437C-BD25-2FC84C90973C}" type="slidenum">
              <a:rPr lang="en-US" smtClean="0"/>
              <a:t>9</a:t>
            </a:fld>
            <a:endParaRPr lang="en-US"/>
          </a:p>
        </p:txBody>
      </p:sp>
    </p:spTree>
    <p:extLst>
      <p:ext uri="{BB962C8B-B14F-4D97-AF65-F5344CB8AC3E}">
        <p14:creationId xmlns:p14="http://schemas.microsoft.com/office/powerpoint/2010/main" val="413987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6761-1048-487C-95BF-93060D88A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CE0DE3-818E-42A1-B49C-339C027A8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E0C91-024E-4705-B995-44D5D7041DC0}"/>
              </a:ext>
            </a:extLst>
          </p:cNvPr>
          <p:cNvSpPr>
            <a:spLocks noGrp="1"/>
          </p:cNvSpPr>
          <p:nvPr>
            <p:ph type="dt" sz="half" idx="10"/>
          </p:nvPr>
        </p:nvSpPr>
        <p:spPr/>
        <p:txBody>
          <a:bodyPr/>
          <a:lstStyle/>
          <a:p>
            <a:fld id="{1145F09D-A936-489A-8DB6-2B5115209E5A}" type="datetime1">
              <a:rPr lang="en-US" smtClean="0"/>
              <a:t>8/19/2020</a:t>
            </a:fld>
            <a:endParaRPr lang="en-US"/>
          </a:p>
        </p:txBody>
      </p:sp>
      <p:sp>
        <p:nvSpPr>
          <p:cNvPr id="5" name="Footer Placeholder 4">
            <a:extLst>
              <a:ext uri="{FF2B5EF4-FFF2-40B4-BE49-F238E27FC236}">
                <a16:creationId xmlns:a16="http://schemas.microsoft.com/office/drawing/2014/main" id="{FA4FE23C-BB2A-4039-9D87-E49561938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F17B4-D226-47FA-9AA8-98E236615E3A}"/>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147562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AAA2-70A5-4236-98DC-239DA805EF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632B54-F023-4F9B-8349-B638A9125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BDE14-2481-4F39-933F-AEF33BA77F5D}"/>
              </a:ext>
            </a:extLst>
          </p:cNvPr>
          <p:cNvSpPr>
            <a:spLocks noGrp="1"/>
          </p:cNvSpPr>
          <p:nvPr>
            <p:ph type="dt" sz="half" idx="10"/>
          </p:nvPr>
        </p:nvSpPr>
        <p:spPr/>
        <p:txBody>
          <a:bodyPr/>
          <a:lstStyle/>
          <a:p>
            <a:fld id="{8CCA798C-6F7A-4A30-8044-EFFF90527318}" type="datetime1">
              <a:rPr lang="en-US" smtClean="0"/>
              <a:t>8/19/2020</a:t>
            </a:fld>
            <a:endParaRPr lang="en-US"/>
          </a:p>
        </p:txBody>
      </p:sp>
      <p:sp>
        <p:nvSpPr>
          <p:cNvPr id="5" name="Footer Placeholder 4">
            <a:extLst>
              <a:ext uri="{FF2B5EF4-FFF2-40B4-BE49-F238E27FC236}">
                <a16:creationId xmlns:a16="http://schemas.microsoft.com/office/drawing/2014/main" id="{EBD8D3D7-389D-459F-90D6-33A832F34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1CE73-37C4-4A58-9DC6-90C2301F7AB4}"/>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60815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A97DF-A24B-4940-AAE1-D4D19DE8A9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A606A5-423A-4945-B29A-BE1DE6EAF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FE7F-7807-4EAE-93B1-FBAFD9017F40}"/>
              </a:ext>
            </a:extLst>
          </p:cNvPr>
          <p:cNvSpPr>
            <a:spLocks noGrp="1"/>
          </p:cNvSpPr>
          <p:nvPr>
            <p:ph type="dt" sz="half" idx="10"/>
          </p:nvPr>
        </p:nvSpPr>
        <p:spPr/>
        <p:txBody>
          <a:bodyPr/>
          <a:lstStyle/>
          <a:p>
            <a:fld id="{5902AA91-B901-4C9D-836E-33A4D21C90AB}" type="datetime1">
              <a:rPr lang="en-US" smtClean="0"/>
              <a:t>8/19/2020</a:t>
            </a:fld>
            <a:endParaRPr lang="en-US"/>
          </a:p>
        </p:txBody>
      </p:sp>
      <p:sp>
        <p:nvSpPr>
          <p:cNvPr id="5" name="Footer Placeholder 4">
            <a:extLst>
              <a:ext uri="{FF2B5EF4-FFF2-40B4-BE49-F238E27FC236}">
                <a16:creationId xmlns:a16="http://schemas.microsoft.com/office/drawing/2014/main" id="{7A97F02F-43BF-49C3-9E98-F95A1D43F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BFD23-9A83-47CB-8A55-47E77AEDA4F4}"/>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322560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F150-8260-4EAA-8178-D0B718850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64601-E443-452F-B101-1A7394E26F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A525D-E561-41A9-8548-3C54EFCEFCF8}"/>
              </a:ext>
            </a:extLst>
          </p:cNvPr>
          <p:cNvSpPr>
            <a:spLocks noGrp="1"/>
          </p:cNvSpPr>
          <p:nvPr>
            <p:ph type="dt" sz="half" idx="10"/>
          </p:nvPr>
        </p:nvSpPr>
        <p:spPr/>
        <p:txBody>
          <a:bodyPr/>
          <a:lstStyle/>
          <a:p>
            <a:fld id="{72D5F764-B552-4438-BA17-42DD67D50B00}" type="datetime1">
              <a:rPr lang="en-US" smtClean="0"/>
              <a:t>8/19/2020</a:t>
            </a:fld>
            <a:endParaRPr lang="en-US"/>
          </a:p>
        </p:txBody>
      </p:sp>
      <p:sp>
        <p:nvSpPr>
          <p:cNvPr id="5" name="Footer Placeholder 4">
            <a:extLst>
              <a:ext uri="{FF2B5EF4-FFF2-40B4-BE49-F238E27FC236}">
                <a16:creationId xmlns:a16="http://schemas.microsoft.com/office/drawing/2014/main" id="{1E0B2402-F547-4AAA-8BD7-1C241A8D4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67931-94F6-476B-81D1-9F283338C7A6}"/>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257464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2A6A-9C9A-4E0D-A751-A47D6E505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E5F46-8788-454E-A9D0-07C124EEA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E29F5-B6BC-4FB1-97B9-6A94078933F5}"/>
              </a:ext>
            </a:extLst>
          </p:cNvPr>
          <p:cNvSpPr>
            <a:spLocks noGrp="1"/>
          </p:cNvSpPr>
          <p:nvPr>
            <p:ph type="dt" sz="half" idx="10"/>
          </p:nvPr>
        </p:nvSpPr>
        <p:spPr/>
        <p:txBody>
          <a:bodyPr/>
          <a:lstStyle/>
          <a:p>
            <a:fld id="{143B380B-3675-4069-942D-DE18546A3355}" type="datetime1">
              <a:rPr lang="en-US" smtClean="0"/>
              <a:t>8/19/2020</a:t>
            </a:fld>
            <a:endParaRPr lang="en-US"/>
          </a:p>
        </p:txBody>
      </p:sp>
      <p:sp>
        <p:nvSpPr>
          <p:cNvPr id="5" name="Footer Placeholder 4">
            <a:extLst>
              <a:ext uri="{FF2B5EF4-FFF2-40B4-BE49-F238E27FC236}">
                <a16:creationId xmlns:a16="http://schemas.microsoft.com/office/drawing/2014/main" id="{D96E712A-B385-42B2-A1A1-87D13FE3B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3AA52-4153-4394-8369-B1DAAE81515E}"/>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55246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663A-AC4F-4BF5-A1D8-38D457A53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F8C0F3-9227-4168-AA04-7245F6E00A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FE4FD-F3CA-42CF-94B9-2A25E9D9D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CE5D38-8E0B-42FD-8649-29D6F6E54C1B}"/>
              </a:ext>
            </a:extLst>
          </p:cNvPr>
          <p:cNvSpPr>
            <a:spLocks noGrp="1"/>
          </p:cNvSpPr>
          <p:nvPr>
            <p:ph type="dt" sz="half" idx="10"/>
          </p:nvPr>
        </p:nvSpPr>
        <p:spPr/>
        <p:txBody>
          <a:bodyPr/>
          <a:lstStyle/>
          <a:p>
            <a:fld id="{A704E0B9-7FBB-419C-8151-287DED67CBCC}" type="datetime1">
              <a:rPr lang="en-US" smtClean="0"/>
              <a:t>8/19/2020</a:t>
            </a:fld>
            <a:endParaRPr lang="en-US"/>
          </a:p>
        </p:txBody>
      </p:sp>
      <p:sp>
        <p:nvSpPr>
          <p:cNvPr id="6" name="Footer Placeholder 5">
            <a:extLst>
              <a:ext uri="{FF2B5EF4-FFF2-40B4-BE49-F238E27FC236}">
                <a16:creationId xmlns:a16="http://schemas.microsoft.com/office/drawing/2014/main" id="{222AD5D0-ECE0-418D-9EA3-86A0C1929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FB109-D3CC-475B-AA98-B6952953595D}"/>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120909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F6B6-1F23-41A6-99D5-37BD4D02F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AD619-6041-42CB-886B-2B6ABBB7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80E11-6C36-4B56-B390-26B76E4F0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CA8ACB-9EF9-449F-BDBA-39006E35F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857A7-ADE4-46F2-9655-C4F95B4327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4ED99E-8B2D-49BE-9A7B-BC471B395E75}"/>
              </a:ext>
            </a:extLst>
          </p:cNvPr>
          <p:cNvSpPr>
            <a:spLocks noGrp="1"/>
          </p:cNvSpPr>
          <p:nvPr>
            <p:ph type="dt" sz="half" idx="10"/>
          </p:nvPr>
        </p:nvSpPr>
        <p:spPr/>
        <p:txBody>
          <a:bodyPr/>
          <a:lstStyle/>
          <a:p>
            <a:fld id="{EC1536A8-EADB-4DC9-B10E-7B52ACF39CFA}" type="datetime1">
              <a:rPr lang="en-US" smtClean="0"/>
              <a:t>8/19/2020</a:t>
            </a:fld>
            <a:endParaRPr lang="en-US"/>
          </a:p>
        </p:txBody>
      </p:sp>
      <p:sp>
        <p:nvSpPr>
          <p:cNvPr id="8" name="Footer Placeholder 7">
            <a:extLst>
              <a:ext uri="{FF2B5EF4-FFF2-40B4-BE49-F238E27FC236}">
                <a16:creationId xmlns:a16="http://schemas.microsoft.com/office/drawing/2014/main" id="{9622A2AE-1D9F-4F2E-804A-62B9E3D80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4F474F-7BEE-461F-8B6A-0B4DEE7D0967}"/>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324889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BC34-15BD-44A1-81D0-7D3D3750F8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6D5A6-A44B-47D6-B503-8253AB4FCA50}"/>
              </a:ext>
            </a:extLst>
          </p:cNvPr>
          <p:cNvSpPr>
            <a:spLocks noGrp="1"/>
          </p:cNvSpPr>
          <p:nvPr>
            <p:ph type="dt" sz="half" idx="10"/>
          </p:nvPr>
        </p:nvSpPr>
        <p:spPr/>
        <p:txBody>
          <a:bodyPr/>
          <a:lstStyle/>
          <a:p>
            <a:fld id="{93F33308-384F-4257-B362-F1D2E9722E65}" type="datetime1">
              <a:rPr lang="en-US" smtClean="0"/>
              <a:t>8/19/2020</a:t>
            </a:fld>
            <a:endParaRPr lang="en-US"/>
          </a:p>
        </p:txBody>
      </p:sp>
      <p:sp>
        <p:nvSpPr>
          <p:cNvPr id="4" name="Footer Placeholder 3">
            <a:extLst>
              <a:ext uri="{FF2B5EF4-FFF2-40B4-BE49-F238E27FC236}">
                <a16:creationId xmlns:a16="http://schemas.microsoft.com/office/drawing/2014/main" id="{53A9DB37-0E32-4F1D-ADD1-744E53720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1A00C5-7680-4C65-B45C-44ADD585F3F1}"/>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137198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2A563-FBFA-4ABC-9610-BFAE44BD0D51}"/>
              </a:ext>
            </a:extLst>
          </p:cNvPr>
          <p:cNvSpPr>
            <a:spLocks noGrp="1"/>
          </p:cNvSpPr>
          <p:nvPr>
            <p:ph type="dt" sz="half" idx="10"/>
          </p:nvPr>
        </p:nvSpPr>
        <p:spPr/>
        <p:txBody>
          <a:bodyPr/>
          <a:lstStyle/>
          <a:p>
            <a:fld id="{7F2BDBD3-BD00-4096-96BD-575131CE24EA}" type="datetime1">
              <a:rPr lang="en-US" smtClean="0"/>
              <a:t>8/19/2020</a:t>
            </a:fld>
            <a:endParaRPr lang="en-US"/>
          </a:p>
        </p:txBody>
      </p:sp>
      <p:sp>
        <p:nvSpPr>
          <p:cNvPr id="3" name="Footer Placeholder 2">
            <a:extLst>
              <a:ext uri="{FF2B5EF4-FFF2-40B4-BE49-F238E27FC236}">
                <a16:creationId xmlns:a16="http://schemas.microsoft.com/office/drawing/2014/main" id="{F0B38D25-AF25-4283-B265-583B54DA33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87A3F2-C692-4DE4-8960-7FD37B0F66DD}"/>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2251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1317-27A2-46CB-8BC4-9D59DCA31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43867-87D2-4BDA-8184-76DBE6D18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3D6834-AD04-4DF3-81DB-0AB1E5B91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92EC7-5FE4-40AD-BF51-6DA1F6FA164B}"/>
              </a:ext>
            </a:extLst>
          </p:cNvPr>
          <p:cNvSpPr>
            <a:spLocks noGrp="1"/>
          </p:cNvSpPr>
          <p:nvPr>
            <p:ph type="dt" sz="half" idx="10"/>
          </p:nvPr>
        </p:nvSpPr>
        <p:spPr/>
        <p:txBody>
          <a:bodyPr/>
          <a:lstStyle/>
          <a:p>
            <a:fld id="{CC6C5F82-8853-4F95-96F4-1A3B46FCA2B9}" type="datetime1">
              <a:rPr lang="en-US" smtClean="0"/>
              <a:t>8/19/2020</a:t>
            </a:fld>
            <a:endParaRPr lang="en-US"/>
          </a:p>
        </p:txBody>
      </p:sp>
      <p:sp>
        <p:nvSpPr>
          <p:cNvPr id="6" name="Footer Placeholder 5">
            <a:extLst>
              <a:ext uri="{FF2B5EF4-FFF2-40B4-BE49-F238E27FC236}">
                <a16:creationId xmlns:a16="http://schemas.microsoft.com/office/drawing/2014/main" id="{807A8071-17B3-4025-85CA-58935A63C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31205-DF59-4D89-8164-ACB7A376D6F0}"/>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20006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E2AF-D2AD-442F-857D-4B444016A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7BAE7C-92B9-44BD-BE07-3DD0EAB6BB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CDD4D-D9DB-418C-98F0-87CBD472C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4AAED-6F47-468B-9272-6E0CC1B7AAF1}"/>
              </a:ext>
            </a:extLst>
          </p:cNvPr>
          <p:cNvSpPr>
            <a:spLocks noGrp="1"/>
          </p:cNvSpPr>
          <p:nvPr>
            <p:ph type="dt" sz="half" idx="10"/>
          </p:nvPr>
        </p:nvSpPr>
        <p:spPr/>
        <p:txBody>
          <a:bodyPr/>
          <a:lstStyle/>
          <a:p>
            <a:fld id="{FC006BE5-636C-4276-931A-F194A238E61D}" type="datetime1">
              <a:rPr lang="en-US" smtClean="0"/>
              <a:t>8/19/2020</a:t>
            </a:fld>
            <a:endParaRPr lang="en-US"/>
          </a:p>
        </p:txBody>
      </p:sp>
      <p:sp>
        <p:nvSpPr>
          <p:cNvPr id="6" name="Footer Placeholder 5">
            <a:extLst>
              <a:ext uri="{FF2B5EF4-FFF2-40B4-BE49-F238E27FC236}">
                <a16:creationId xmlns:a16="http://schemas.microsoft.com/office/drawing/2014/main" id="{F3E60E01-ABDE-4C1E-85DC-3360E08AF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27F3D-ADE6-4C89-AB86-EA38E1FF5F92}"/>
              </a:ext>
            </a:extLst>
          </p:cNvPr>
          <p:cNvSpPr>
            <a:spLocks noGrp="1"/>
          </p:cNvSpPr>
          <p:nvPr>
            <p:ph type="sldNum" sz="quarter" idx="12"/>
          </p:nvPr>
        </p:nvSpPr>
        <p:spPr/>
        <p:txBody>
          <a:bodyPr/>
          <a:lstStyle/>
          <a:p>
            <a:fld id="{54675797-F2FB-4EAB-A4C6-878A53517D70}" type="slidenum">
              <a:rPr lang="en-US" smtClean="0"/>
              <a:t>‹#›</a:t>
            </a:fld>
            <a:endParaRPr lang="en-US"/>
          </a:p>
        </p:txBody>
      </p:sp>
    </p:spTree>
    <p:extLst>
      <p:ext uri="{BB962C8B-B14F-4D97-AF65-F5344CB8AC3E}">
        <p14:creationId xmlns:p14="http://schemas.microsoft.com/office/powerpoint/2010/main" val="276370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6B8E4-8D5A-4AAE-A822-65C0A2165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171DD1-216B-4900-A71E-41B192529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FF7CC-5250-439A-8A55-ED2DF88F1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C1080-A7AC-4977-AF2A-515C4F7B90E6}" type="datetime1">
              <a:rPr lang="en-US" smtClean="0"/>
              <a:t>8/19/2020</a:t>
            </a:fld>
            <a:endParaRPr lang="en-US"/>
          </a:p>
        </p:txBody>
      </p:sp>
      <p:sp>
        <p:nvSpPr>
          <p:cNvPr id="5" name="Footer Placeholder 4">
            <a:extLst>
              <a:ext uri="{FF2B5EF4-FFF2-40B4-BE49-F238E27FC236}">
                <a16:creationId xmlns:a16="http://schemas.microsoft.com/office/drawing/2014/main" id="{CF077158-5C7B-42EC-B5CC-E0F8871A9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187A1-CFA3-4A3B-A240-98286B8EE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75797-F2FB-4EAB-A4C6-878A53517D70}" type="slidenum">
              <a:rPr lang="en-US" smtClean="0"/>
              <a:t>‹#›</a:t>
            </a:fld>
            <a:endParaRPr lang="en-US"/>
          </a:p>
        </p:txBody>
      </p:sp>
    </p:spTree>
    <p:extLst>
      <p:ext uri="{BB962C8B-B14F-4D97-AF65-F5344CB8AC3E}">
        <p14:creationId xmlns:p14="http://schemas.microsoft.com/office/powerpoint/2010/main" val="81269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omments" Target="../comments/commen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omments" Target="../comments/commen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fif"/></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fif"/><Relationship Id="rId5" Type="http://schemas.openxmlformats.org/officeDocument/2006/relationships/image" Target="../media/image14.jfif"/><Relationship Id="rId4" Type="http://schemas.openxmlformats.org/officeDocument/2006/relationships/image" Target="../media/image13.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BE5A-9C78-4AC8-89D6-9BF49516C007}"/>
              </a:ext>
            </a:extLst>
          </p:cNvPr>
          <p:cNvSpPr>
            <a:spLocks noGrp="1"/>
          </p:cNvSpPr>
          <p:nvPr>
            <p:ph type="ctrTitle"/>
          </p:nvPr>
        </p:nvSpPr>
        <p:spPr/>
        <p:txBody>
          <a:bodyPr>
            <a:normAutofit/>
          </a:bodyPr>
          <a:lstStyle/>
          <a:p>
            <a:r>
              <a:rPr lang="en-US" dirty="0"/>
              <a:t>Indoor Query System For The Visually Impaired</a:t>
            </a:r>
          </a:p>
        </p:txBody>
      </p:sp>
      <p:sp>
        <p:nvSpPr>
          <p:cNvPr id="3" name="Subtitle 2">
            <a:extLst>
              <a:ext uri="{FF2B5EF4-FFF2-40B4-BE49-F238E27FC236}">
                <a16:creationId xmlns:a16="http://schemas.microsoft.com/office/drawing/2014/main" id="{BCB5FFBA-56D3-4F96-A0D2-BD98F74111D2}"/>
              </a:ext>
            </a:extLst>
          </p:cNvPr>
          <p:cNvSpPr>
            <a:spLocks noGrp="1"/>
          </p:cNvSpPr>
          <p:nvPr>
            <p:ph type="subTitle" idx="1"/>
          </p:nvPr>
        </p:nvSpPr>
        <p:spPr/>
        <p:txBody>
          <a:bodyPr/>
          <a:lstStyle/>
          <a:p>
            <a:r>
              <a:rPr lang="en-US" dirty="0"/>
              <a:t>Lizhi Yang, Ilian </a:t>
            </a:r>
            <a:r>
              <a:rPr lang="en-US" dirty="0" err="1"/>
              <a:t>Herzi</a:t>
            </a:r>
            <a:r>
              <a:rPr lang="en-US" dirty="0"/>
              <a:t>, Avideh Zakhor, Anup Hiremath, </a:t>
            </a:r>
            <a:r>
              <a:rPr lang="en-US" dirty="0" err="1"/>
              <a:t>Sahm</a:t>
            </a:r>
            <a:r>
              <a:rPr lang="en-US" dirty="0"/>
              <a:t> </a:t>
            </a:r>
            <a:r>
              <a:rPr lang="en-US" dirty="0" err="1"/>
              <a:t>Bazargan</a:t>
            </a:r>
            <a:r>
              <a:rPr lang="en-US" dirty="0"/>
              <a:t>, Robert Tames-</a:t>
            </a:r>
            <a:r>
              <a:rPr lang="en-US" dirty="0" err="1"/>
              <a:t>Gadam</a:t>
            </a:r>
            <a:endParaRPr lang="en-US" dirty="0"/>
          </a:p>
        </p:txBody>
      </p:sp>
      <p:sp>
        <p:nvSpPr>
          <p:cNvPr id="5" name="Slide Number Placeholder 4"/>
          <p:cNvSpPr>
            <a:spLocks noGrp="1"/>
          </p:cNvSpPr>
          <p:nvPr>
            <p:ph type="sldNum" sz="quarter" idx="12"/>
          </p:nvPr>
        </p:nvSpPr>
        <p:spPr/>
        <p:txBody>
          <a:bodyPr/>
          <a:lstStyle/>
          <a:p>
            <a:fld id="{54675797-F2FB-4EAB-A4C6-878A53517D70}" type="slidenum">
              <a:rPr lang="en-US" smtClean="0"/>
              <a:t>1</a:t>
            </a:fld>
            <a:endParaRPr lang="en-US"/>
          </a:p>
        </p:txBody>
      </p:sp>
    </p:spTree>
    <p:extLst>
      <p:ext uri="{BB962C8B-B14F-4D97-AF65-F5344CB8AC3E}">
        <p14:creationId xmlns:p14="http://schemas.microsoft.com/office/powerpoint/2010/main" val="138016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C846-8CD8-43FF-B3E7-F94311CFEEB5}"/>
              </a:ext>
            </a:extLst>
          </p:cNvPr>
          <p:cNvSpPr>
            <a:spLocks noGrp="1"/>
          </p:cNvSpPr>
          <p:nvPr>
            <p:ph type="title"/>
          </p:nvPr>
        </p:nvSpPr>
        <p:spPr/>
        <p:txBody>
          <a:bodyPr/>
          <a:lstStyle/>
          <a:p>
            <a:r>
              <a:rPr lang="en-US" dirty="0"/>
              <a:t>Object detection model</a:t>
            </a:r>
          </a:p>
        </p:txBody>
      </p:sp>
      <p:sp>
        <p:nvSpPr>
          <p:cNvPr id="3" name="Content Placeholder 2">
            <a:extLst>
              <a:ext uri="{FF2B5EF4-FFF2-40B4-BE49-F238E27FC236}">
                <a16:creationId xmlns:a16="http://schemas.microsoft.com/office/drawing/2014/main" id="{4A240F47-3412-4FD8-9D90-EB33C5B2F6F0}"/>
              </a:ext>
            </a:extLst>
          </p:cNvPr>
          <p:cNvSpPr>
            <a:spLocks noGrp="1"/>
          </p:cNvSpPr>
          <p:nvPr>
            <p:ph idx="1"/>
          </p:nvPr>
        </p:nvSpPr>
        <p:spPr>
          <a:xfrm>
            <a:off x="838200" y="1366888"/>
            <a:ext cx="10595776" cy="4553145"/>
          </a:xfrm>
        </p:spPr>
        <p:txBody>
          <a:bodyPr>
            <a:normAutofit fontScale="92500" lnSpcReduction="10000"/>
          </a:bodyPr>
          <a:lstStyle/>
          <a:p>
            <a:r>
              <a:rPr lang="en-US" sz="2400" dirty="0"/>
              <a:t>Architecture: SSD w/MobileNet V2</a:t>
            </a:r>
          </a:p>
          <a:p>
            <a:r>
              <a:rPr lang="en-US" sz="2400" dirty="0">
                <a:solidFill>
                  <a:srgbClr val="000000"/>
                </a:solidFill>
                <a:latin typeface="Calibri" panose="020F0502020204030204" pitchFamily="34" charset="0"/>
              </a:rPr>
              <a:t>During inference, export the trained model to Tensorflow-Lite to speed up mobile performance</a:t>
            </a:r>
          </a:p>
          <a:p>
            <a:r>
              <a:rPr lang="en-US" sz="2400" dirty="0">
                <a:solidFill>
                  <a:srgbClr val="000000"/>
                </a:solidFill>
                <a:latin typeface="Calibri" panose="020F0502020204030204" pitchFamily="34" charset="0"/>
              </a:rPr>
              <a:t>12 common augmentations were used to improve accuracy</a:t>
            </a:r>
          </a:p>
          <a:p>
            <a:pPr lvl="1"/>
            <a:r>
              <a:rPr lang="en-US" sz="1600" kern="1200" dirty="0">
                <a:solidFill>
                  <a:srgbClr val="000000"/>
                </a:solidFill>
                <a:effectLst/>
                <a:latin typeface="Calibri" panose="020F0502020204030204" pitchFamily="34" charset="0"/>
                <a:ea typeface="+mn-ea"/>
                <a:cs typeface="+mn-cs"/>
              </a:rPr>
              <a:t>Random horizontal flip</a:t>
            </a:r>
            <a:r>
              <a:rPr lang="en-US" sz="1600" dirty="0">
                <a:solidFill>
                  <a:srgbClr val="000000"/>
                </a:solidFill>
                <a:latin typeface="Calibri" panose="020F0502020204030204" pitchFamily="34" charset="0"/>
              </a:rPr>
              <a:t> </a:t>
            </a:r>
          </a:p>
          <a:p>
            <a:pPr lvl="1"/>
            <a:r>
              <a:rPr lang="en-US" sz="1600" kern="1200" dirty="0">
                <a:solidFill>
                  <a:srgbClr val="000000"/>
                </a:solidFill>
                <a:effectLst/>
                <a:latin typeface="Calibri" panose="020F0502020204030204" pitchFamily="34" charset="0"/>
                <a:ea typeface="+mn-ea"/>
                <a:cs typeface="+mn-cs"/>
              </a:rPr>
              <a:t>SSD random crop </a:t>
            </a:r>
          </a:p>
          <a:p>
            <a:pPr lvl="1"/>
            <a:r>
              <a:rPr lang="en-US" sz="1600" dirty="0">
                <a:solidFill>
                  <a:srgbClr val="000000"/>
                </a:solidFill>
                <a:latin typeface="Calibri" panose="020F0502020204030204" pitchFamily="34" charset="0"/>
              </a:rPr>
              <a:t>R</a:t>
            </a:r>
            <a:r>
              <a:rPr lang="en-US" sz="1600" kern="1200" dirty="0">
                <a:solidFill>
                  <a:srgbClr val="000000"/>
                </a:solidFill>
                <a:effectLst/>
                <a:latin typeface="Calibri" panose="020F0502020204030204" pitchFamily="34" charset="0"/>
                <a:ea typeface="+mn-ea"/>
                <a:cs typeface="+mn-cs"/>
              </a:rPr>
              <a:t>andom black patches </a:t>
            </a:r>
          </a:p>
          <a:p>
            <a:pPr lvl="1"/>
            <a:r>
              <a:rPr lang="en-US" sz="1600" dirty="0">
                <a:solidFill>
                  <a:srgbClr val="000000"/>
                </a:solidFill>
                <a:latin typeface="Calibri" panose="020F0502020204030204" pitchFamily="34" charset="0"/>
              </a:rPr>
              <a:t>R</a:t>
            </a:r>
            <a:r>
              <a:rPr lang="en-US" sz="1600" kern="1200" dirty="0">
                <a:solidFill>
                  <a:srgbClr val="000000"/>
                </a:solidFill>
                <a:effectLst/>
                <a:latin typeface="Calibri" panose="020F0502020204030204" pitchFamily="34" charset="0"/>
                <a:ea typeface="+mn-ea"/>
                <a:cs typeface="+mn-cs"/>
              </a:rPr>
              <a:t>andom pixel value scale</a:t>
            </a:r>
          </a:p>
          <a:p>
            <a:pPr lvl="1"/>
            <a:r>
              <a:rPr lang="en-US" sz="1600" dirty="0">
                <a:solidFill>
                  <a:srgbClr val="000000"/>
                </a:solidFill>
                <a:latin typeface="Calibri" panose="020F0502020204030204" pitchFamily="34" charset="0"/>
              </a:rPr>
              <a:t>R</a:t>
            </a:r>
            <a:r>
              <a:rPr lang="en-US" sz="1600" kern="1200" dirty="0">
                <a:solidFill>
                  <a:srgbClr val="000000"/>
                </a:solidFill>
                <a:effectLst/>
                <a:latin typeface="Calibri" panose="020F0502020204030204" pitchFamily="34" charset="0"/>
                <a:ea typeface="+mn-ea"/>
                <a:cs typeface="+mn-cs"/>
              </a:rPr>
              <a:t>andom rgb to gray</a:t>
            </a:r>
          </a:p>
          <a:p>
            <a:pPr lvl="1"/>
            <a:r>
              <a:rPr lang="en-US" sz="1600" kern="1200" dirty="0">
                <a:solidFill>
                  <a:srgbClr val="000000"/>
                </a:solidFill>
                <a:effectLst/>
                <a:latin typeface="Calibri" panose="020F0502020204030204" pitchFamily="34" charset="0"/>
                <a:ea typeface="+mn-ea"/>
                <a:cs typeface="+mn-cs"/>
              </a:rPr>
              <a:t>Random adjust brightness </a:t>
            </a:r>
          </a:p>
          <a:p>
            <a:pPr lvl="1"/>
            <a:r>
              <a:rPr lang="en-US" sz="1600" kern="1200" dirty="0">
                <a:solidFill>
                  <a:srgbClr val="000000"/>
                </a:solidFill>
                <a:effectLst/>
                <a:latin typeface="Calibri" panose="020F0502020204030204" pitchFamily="34" charset="0"/>
                <a:ea typeface="+mn-ea"/>
                <a:cs typeface="+mn-cs"/>
              </a:rPr>
              <a:t>Random adjust contrast </a:t>
            </a:r>
          </a:p>
          <a:p>
            <a:pPr lvl="1"/>
            <a:r>
              <a:rPr lang="en-US" sz="1600" kern="1200" dirty="0">
                <a:solidFill>
                  <a:srgbClr val="000000"/>
                </a:solidFill>
                <a:effectLst/>
                <a:latin typeface="Calibri" panose="020F0502020204030204" pitchFamily="34" charset="0"/>
                <a:ea typeface="+mn-ea"/>
                <a:cs typeface="+mn-cs"/>
              </a:rPr>
              <a:t>Random adjust hue</a:t>
            </a:r>
          </a:p>
          <a:p>
            <a:pPr lvl="1"/>
            <a:r>
              <a:rPr lang="en-US" sz="1600" kern="1200" dirty="0">
                <a:solidFill>
                  <a:srgbClr val="000000"/>
                </a:solidFill>
                <a:effectLst/>
                <a:latin typeface="Calibri" panose="020F0502020204030204" pitchFamily="34" charset="0"/>
                <a:ea typeface="+mn-ea"/>
                <a:cs typeface="+mn-cs"/>
              </a:rPr>
              <a:t>Random adjust saturation </a:t>
            </a:r>
          </a:p>
          <a:p>
            <a:pPr lvl="1"/>
            <a:r>
              <a:rPr lang="en-US" sz="1600" kern="1200" dirty="0">
                <a:solidFill>
                  <a:srgbClr val="000000"/>
                </a:solidFill>
                <a:effectLst/>
                <a:latin typeface="Calibri" panose="020F0502020204030204" pitchFamily="34" charset="0"/>
                <a:ea typeface="+mn-ea"/>
                <a:cs typeface="+mn-cs"/>
              </a:rPr>
              <a:t>Random distort color </a:t>
            </a:r>
          </a:p>
          <a:p>
            <a:pPr lvl="1"/>
            <a:r>
              <a:rPr lang="en-US" sz="1600" kern="1200" dirty="0">
                <a:solidFill>
                  <a:srgbClr val="000000"/>
                </a:solidFill>
                <a:effectLst/>
                <a:latin typeface="Calibri" panose="020F0502020204030204" pitchFamily="34" charset="0"/>
                <a:ea typeface="+mn-ea"/>
                <a:cs typeface="+mn-cs"/>
              </a:rPr>
              <a:t>Random jitter</a:t>
            </a:r>
            <a:r>
              <a:rPr lang="en-US" sz="1600" dirty="0">
                <a:solidFill>
                  <a:srgbClr val="000000"/>
                </a:solidFill>
                <a:latin typeface="Calibri" panose="020F0502020204030204" pitchFamily="34" charset="0"/>
              </a:rPr>
              <a:t> </a:t>
            </a:r>
            <a:r>
              <a:rPr lang="en-US" sz="1600" kern="1200" dirty="0">
                <a:solidFill>
                  <a:srgbClr val="000000"/>
                </a:solidFill>
                <a:effectLst/>
                <a:latin typeface="Calibri" panose="020F0502020204030204" pitchFamily="34" charset="0"/>
                <a:ea typeface="+mn-ea"/>
                <a:cs typeface="+mn-cs"/>
              </a:rPr>
              <a:t>boxes</a:t>
            </a:r>
          </a:p>
          <a:p>
            <a:pPr lvl="1"/>
            <a:r>
              <a:rPr lang="en-US" sz="1600" dirty="0">
                <a:solidFill>
                  <a:srgbClr val="000000"/>
                </a:solidFill>
                <a:latin typeface="Calibri" panose="020F0502020204030204" pitchFamily="34" charset="0"/>
              </a:rPr>
              <a:t>A</a:t>
            </a:r>
            <a:r>
              <a:rPr lang="en-US" sz="1600" kern="1200" dirty="0">
                <a:solidFill>
                  <a:srgbClr val="000000"/>
                </a:solidFill>
                <a:effectLst/>
                <a:latin typeface="Calibri" panose="020F0502020204030204" pitchFamily="34" charset="0"/>
                <a:ea typeface="+mn-ea"/>
                <a:cs typeface="+mn-cs"/>
              </a:rPr>
              <a:t>uto-augment image </a:t>
            </a:r>
          </a:p>
          <a:p>
            <a:endParaRPr lang="en-US" sz="2400" dirty="0"/>
          </a:p>
        </p:txBody>
      </p:sp>
      <p:sp>
        <p:nvSpPr>
          <p:cNvPr id="5" name="TextBox 4">
            <a:extLst>
              <a:ext uri="{FF2B5EF4-FFF2-40B4-BE49-F238E27FC236}">
                <a16:creationId xmlns:a16="http://schemas.microsoft.com/office/drawing/2014/main" id="{65FD076F-CFDD-4F5C-B1FC-268D1EF3AE1E}"/>
              </a:ext>
            </a:extLst>
          </p:cNvPr>
          <p:cNvSpPr txBox="1"/>
          <p:nvPr/>
        </p:nvSpPr>
        <p:spPr>
          <a:xfrm>
            <a:off x="0" y="6139975"/>
            <a:ext cx="12036724" cy="646331"/>
          </a:xfrm>
          <a:prstGeom prst="rect">
            <a:avLst/>
          </a:prstGeom>
        </p:spPr>
        <p:txBody>
          <a:bodyPr wrap="square">
            <a:spAutoFit/>
          </a:bodyPr>
          <a:lstStyle>
            <a:defPPr>
              <a:defRPr lang="en-US"/>
            </a:defPPr>
            <a:lvl1pPr>
              <a:defRPr i="1">
                <a:solidFill>
                  <a:schemeClr val="bg1">
                    <a:lumMod val="50000"/>
                  </a:schemeClr>
                </a:solidFill>
              </a:defRPr>
            </a:lvl1pPr>
          </a:lstStyle>
          <a:p>
            <a:r>
              <a:rPr lang="en-US" dirty="0"/>
              <a:t>Sandler, M., Howard, A.G., Zhu, M., </a:t>
            </a:r>
            <a:r>
              <a:rPr lang="en-US" dirty="0" err="1"/>
              <a:t>Zhmoginov</a:t>
            </a:r>
            <a:r>
              <a:rPr lang="en-US" dirty="0"/>
              <a:t>, A., Chen, L.: Inverted residuals and linear bottlenecks: Mobile networks for classification, detection and segmentation. </a:t>
            </a:r>
            <a:r>
              <a:rPr lang="en-US" dirty="0" err="1"/>
              <a:t>CoRR</a:t>
            </a:r>
            <a:r>
              <a:rPr lang="en-US" dirty="0"/>
              <a:t> abs/1801.04381 (2018)</a:t>
            </a:r>
          </a:p>
        </p:txBody>
      </p:sp>
      <p:sp>
        <p:nvSpPr>
          <p:cNvPr id="4" name="Slide Number Placeholder 3"/>
          <p:cNvSpPr>
            <a:spLocks noGrp="1"/>
          </p:cNvSpPr>
          <p:nvPr>
            <p:ph type="sldNum" sz="quarter" idx="12"/>
          </p:nvPr>
        </p:nvSpPr>
        <p:spPr/>
        <p:txBody>
          <a:bodyPr/>
          <a:lstStyle/>
          <a:p>
            <a:fld id="{54675797-F2FB-4EAB-A4C6-878A53517D70}" type="slidenum">
              <a:rPr lang="en-US" smtClean="0"/>
              <a:t>10</a:t>
            </a:fld>
            <a:endParaRPr lang="en-US"/>
          </a:p>
        </p:txBody>
      </p:sp>
    </p:spTree>
    <p:extLst>
      <p:ext uri="{BB962C8B-B14F-4D97-AF65-F5344CB8AC3E}">
        <p14:creationId xmlns:p14="http://schemas.microsoft.com/office/powerpoint/2010/main" val="129282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a:t>
            </a:r>
          </a:p>
        </p:txBody>
      </p:sp>
      <p:sp>
        <p:nvSpPr>
          <p:cNvPr id="3" name="Content Placeholder 2"/>
          <p:cNvSpPr>
            <a:spLocks noGrp="1"/>
          </p:cNvSpPr>
          <p:nvPr>
            <p:ph idx="1"/>
          </p:nvPr>
        </p:nvSpPr>
        <p:spPr/>
        <p:txBody>
          <a:bodyPr/>
          <a:lstStyle/>
          <a:p>
            <a:r>
              <a:rPr lang="en-US" dirty="0"/>
              <a:t>Need </a:t>
            </a:r>
            <a:r>
              <a:rPr lang="en-US" dirty="0" err="1"/>
              <a:t>rectilinearized</a:t>
            </a:r>
            <a:r>
              <a:rPr lang="en-US" dirty="0"/>
              <a:t> </a:t>
            </a:r>
            <a:r>
              <a:rPr lang="en-US" dirty="0">
                <a:solidFill>
                  <a:srgbClr val="000000"/>
                </a:solidFill>
                <a:latin typeface="Calibri" panose="020F0502020204030204" pitchFamily="34" charset="0"/>
              </a:rPr>
              <a:t>360° pictures, but cannot find any publicly available dataset</a:t>
            </a:r>
            <a:endParaRPr lang="en-US" dirty="0"/>
          </a:p>
          <a:p>
            <a:r>
              <a:rPr lang="en-US" dirty="0"/>
              <a:t>Manually collected </a:t>
            </a:r>
            <a:r>
              <a:rPr lang="en-US" dirty="0">
                <a:solidFill>
                  <a:srgbClr val="000000"/>
                </a:solidFill>
                <a:latin typeface="Calibri" panose="020F0502020204030204" pitchFamily="34" charset="0"/>
              </a:rPr>
              <a:t>360° pictures, </a:t>
            </a:r>
            <a:r>
              <a:rPr lang="en-US" dirty="0" err="1">
                <a:solidFill>
                  <a:srgbClr val="000000"/>
                </a:solidFill>
                <a:latin typeface="Calibri" panose="020F0502020204030204" pitchFamily="34" charset="0"/>
              </a:rPr>
              <a:t>rectilinearize</a:t>
            </a:r>
            <a:r>
              <a:rPr lang="en-US" dirty="0">
                <a:solidFill>
                  <a:srgbClr val="000000"/>
                </a:solidFill>
                <a:latin typeface="Calibri" panose="020F0502020204030204" pitchFamily="34" charset="0"/>
              </a:rPr>
              <a:t> them, and annotate using LabelImg</a:t>
            </a:r>
          </a:p>
          <a:p>
            <a:r>
              <a:rPr lang="en-US" dirty="0">
                <a:solidFill>
                  <a:srgbClr val="000000"/>
                </a:solidFill>
                <a:latin typeface="Calibri" panose="020F0502020204030204" pitchFamily="34" charset="0"/>
              </a:rPr>
              <a:t>We took 300 360° images in three buildings, and after rectilinearization with </a:t>
            </a:r>
            <a:r>
              <a:rPr lang="en-US" dirty="0" err="1">
                <a:solidFill>
                  <a:srgbClr val="000000"/>
                </a:solidFill>
                <a:latin typeface="Calibri" panose="020F0502020204030204" pitchFamily="34" charset="0"/>
              </a:rPr>
              <a:t>openMP</a:t>
            </a:r>
            <a:r>
              <a:rPr lang="en-US" dirty="0">
                <a:solidFill>
                  <a:srgbClr val="000000"/>
                </a:solidFill>
                <a:latin typeface="Calibri" panose="020F0502020204030204" pitchFamily="34" charset="0"/>
              </a:rPr>
              <a:t> and pruning, 518 images 2688 x 1344  are used for training. The </a:t>
            </a:r>
            <a:r>
              <a:rPr lang="en-US" dirty="0" err="1">
                <a:solidFill>
                  <a:srgbClr val="000000"/>
                </a:solidFill>
                <a:latin typeface="Calibri" panose="020F0502020204030204" pitchFamily="34" charset="0"/>
              </a:rPr>
              <a:t>FoV</a:t>
            </a:r>
            <a:r>
              <a:rPr lang="en-US" dirty="0">
                <a:solidFill>
                  <a:srgbClr val="000000"/>
                </a:solidFill>
                <a:latin typeface="Calibri" panose="020F0502020204030204" pitchFamily="34" charset="0"/>
              </a:rPr>
              <a:t> of each </a:t>
            </a:r>
            <a:r>
              <a:rPr lang="en-US" dirty="0" err="1">
                <a:solidFill>
                  <a:srgbClr val="000000"/>
                </a:solidFill>
                <a:latin typeface="Calibri" panose="020F0502020204030204" pitchFamily="34" charset="0"/>
              </a:rPr>
              <a:t>rectilinearized</a:t>
            </a:r>
            <a:r>
              <a:rPr lang="en-US" dirty="0">
                <a:solidFill>
                  <a:srgbClr val="000000"/>
                </a:solidFill>
                <a:latin typeface="Calibri" panose="020F0502020204030204" pitchFamily="34" charset="0"/>
              </a:rPr>
              <a:t> image is 90°.</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54675797-F2FB-4EAB-A4C6-878A53517D70}" type="slidenum">
              <a:rPr lang="en-US" smtClean="0"/>
              <a:t>11</a:t>
            </a:fld>
            <a:endParaRPr lang="en-US"/>
          </a:p>
        </p:txBody>
      </p:sp>
      <p:sp>
        <p:nvSpPr>
          <p:cNvPr id="6" name="TextBox 5">
            <a:extLst>
              <a:ext uri="{FF2B5EF4-FFF2-40B4-BE49-F238E27FC236}">
                <a16:creationId xmlns:a16="http://schemas.microsoft.com/office/drawing/2014/main" id="{31D2DC11-4DDD-4BB0-BD69-0C0415E13EC1}"/>
              </a:ext>
            </a:extLst>
          </p:cNvPr>
          <p:cNvSpPr txBox="1"/>
          <p:nvPr/>
        </p:nvSpPr>
        <p:spPr>
          <a:xfrm>
            <a:off x="0" y="5934670"/>
            <a:ext cx="11121656" cy="923330"/>
          </a:xfrm>
          <a:prstGeom prst="rect">
            <a:avLst/>
          </a:prstGeom>
          <a:noFill/>
        </p:spPr>
        <p:txBody>
          <a:bodyPr wrap="square">
            <a:spAutoFit/>
          </a:bodyPr>
          <a:lstStyle/>
          <a:p>
            <a:r>
              <a:rPr lang="en-US" i="1" dirty="0" err="1">
                <a:solidFill>
                  <a:schemeClr val="bg1">
                    <a:lumMod val="50000"/>
                  </a:schemeClr>
                </a:solidFill>
              </a:rPr>
              <a:t>Tzutalin</a:t>
            </a:r>
            <a:r>
              <a:rPr lang="en-US" i="1" dirty="0">
                <a:solidFill>
                  <a:schemeClr val="bg1">
                    <a:lumMod val="50000"/>
                  </a:schemeClr>
                </a:solidFill>
              </a:rPr>
              <a:t>: LabelImg (2015)</a:t>
            </a:r>
          </a:p>
          <a:p>
            <a:endParaRPr lang="en-US" i="1" dirty="0">
              <a:solidFill>
                <a:schemeClr val="bg1">
                  <a:lumMod val="50000"/>
                </a:schemeClr>
              </a:solidFill>
            </a:endParaRPr>
          </a:p>
          <a:p>
            <a:r>
              <a:rPr lang="en-US" i="1" dirty="0" err="1">
                <a:solidFill>
                  <a:schemeClr val="bg1">
                    <a:lumMod val="50000"/>
                  </a:schemeClr>
                </a:solidFill>
              </a:rPr>
              <a:t>Moulon</a:t>
            </a:r>
            <a:r>
              <a:rPr lang="en-US" i="1" dirty="0">
                <a:solidFill>
                  <a:schemeClr val="bg1">
                    <a:lumMod val="50000"/>
                  </a:schemeClr>
                </a:solidFill>
              </a:rPr>
              <a:t>, P., </a:t>
            </a:r>
            <a:r>
              <a:rPr lang="en-US" i="1" dirty="0" err="1">
                <a:solidFill>
                  <a:schemeClr val="bg1">
                    <a:lumMod val="50000"/>
                  </a:schemeClr>
                </a:solidFill>
              </a:rPr>
              <a:t>Monasse</a:t>
            </a:r>
            <a:r>
              <a:rPr lang="en-US" i="1" dirty="0">
                <a:solidFill>
                  <a:schemeClr val="bg1">
                    <a:lumMod val="50000"/>
                  </a:schemeClr>
                </a:solidFill>
              </a:rPr>
              <a:t>, P., Perrot, R., </a:t>
            </a:r>
            <a:r>
              <a:rPr lang="en-US" i="1" dirty="0" err="1">
                <a:solidFill>
                  <a:schemeClr val="bg1">
                    <a:lumMod val="50000"/>
                  </a:schemeClr>
                </a:solidFill>
              </a:rPr>
              <a:t>Marlet</a:t>
            </a:r>
            <a:r>
              <a:rPr lang="en-US" i="1" dirty="0">
                <a:solidFill>
                  <a:schemeClr val="bg1">
                    <a:lumMod val="50000"/>
                  </a:schemeClr>
                </a:solidFill>
              </a:rPr>
              <a:t>, R.: </a:t>
            </a:r>
            <a:r>
              <a:rPr lang="en-US" i="1" dirty="0" err="1">
                <a:solidFill>
                  <a:schemeClr val="bg1">
                    <a:lumMod val="50000"/>
                  </a:schemeClr>
                </a:solidFill>
              </a:rPr>
              <a:t>Openmvg</a:t>
            </a:r>
            <a:r>
              <a:rPr lang="en-US" i="1" dirty="0">
                <a:solidFill>
                  <a:schemeClr val="bg1">
                    <a:lumMod val="50000"/>
                  </a:schemeClr>
                </a:solidFill>
              </a:rPr>
              <a:t>: Open multiple view geometry pp. 60–74 (2016)</a:t>
            </a:r>
          </a:p>
        </p:txBody>
      </p:sp>
    </p:spTree>
    <p:extLst>
      <p:ext uri="{BB962C8B-B14F-4D97-AF65-F5344CB8AC3E}">
        <p14:creationId xmlns:p14="http://schemas.microsoft.com/office/powerpoint/2010/main" val="182171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precision and recall</a:t>
            </a:r>
          </a:p>
        </p:txBody>
      </p:sp>
      <p:pic>
        <p:nvPicPr>
          <p:cNvPr id="4" name="Content Placeholder 3" descr="Precision and recall table">
            <a:extLst>
              <a:ext uri="{FF2B5EF4-FFF2-40B4-BE49-F238E27FC236}">
                <a16:creationId xmlns:a16="http://schemas.microsoft.com/office/drawing/2014/main" id="{ACAC3DFF-F66A-47E3-B7FB-117D78720E92}"/>
              </a:ext>
            </a:extLst>
          </p:cNvPr>
          <p:cNvPicPr>
            <a:picLocks noGrp="1" noChangeAspect="1"/>
          </p:cNvPicPr>
          <p:nvPr>
            <p:ph idx="1"/>
          </p:nvPr>
        </p:nvPicPr>
        <p:blipFill rotWithShape="1">
          <a:blip r:embed="rId3"/>
          <a:srcRect l="4447" t="68914" r="3406" b="-547"/>
          <a:stretch/>
        </p:blipFill>
        <p:spPr>
          <a:xfrm>
            <a:off x="0" y="1397483"/>
            <a:ext cx="12192000" cy="3977109"/>
          </a:xfrm>
          <a:prstGeom prst="rect">
            <a:avLst/>
          </a:prstGeom>
        </p:spPr>
      </p:pic>
      <p:sp>
        <p:nvSpPr>
          <p:cNvPr id="6" name="TextBox 5"/>
          <p:cNvSpPr txBox="1"/>
          <p:nvPr/>
        </p:nvSpPr>
        <p:spPr>
          <a:xfrm>
            <a:off x="1027413" y="5156965"/>
            <a:ext cx="10137173" cy="1569660"/>
          </a:xfrm>
          <a:prstGeom prst="rect">
            <a:avLst/>
          </a:prstGeom>
          <a:noFill/>
        </p:spPr>
        <p:txBody>
          <a:bodyPr wrap="square" rtlCol="0">
            <a:spAutoFit/>
          </a:bodyPr>
          <a:lstStyle/>
          <a:p>
            <a:r>
              <a:rPr lang="en-US" sz="2400" dirty="0"/>
              <a:t>Same: Test pictures are from the </a:t>
            </a:r>
            <a:r>
              <a:rPr lang="en-US" sz="2400" b="1" i="1" dirty="0"/>
              <a:t>same</a:t>
            </a:r>
            <a:r>
              <a:rPr lang="en-US" sz="2400" dirty="0"/>
              <a:t> building as training data (Cory Hall, Soda Hall, SDJ Hall)</a:t>
            </a:r>
          </a:p>
          <a:p>
            <a:r>
              <a:rPr lang="en-US" sz="2400" dirty="0"/>
              <a:t>Different: Test pictures are from a </a:t>
            </a:r>
            <a:r>
              <a:rPr lang="en-US" sz="2400" b="1" i="1" dirty="0"/>
              <a:t>different</a:t>
            </a:r>
            <a:r>
              <a:rPr lang="en-US" sz="2400" dirty="0"/>
              <a:t> building from the training data (Stanley Hall). </a:t>
            </a:r>
          </a:p>
        </p:txBody>
      </p:sp>
      <p:sp>
        <p:nvSpPr>
          <p:cNvPr id="7" name="Oval 6">
            <a:extLst>
              <a:ext uri="{C183D7F6-B498-43B3-948B-1728B52AA6E4}">
                <adec:decorative xmlns:adec="http://schemas.microsoft.com/office/drawing/2017/decorative" val="1"/>
              </a:ext>
            </a:extLst>
          </p:cNvPr>
          <p:cNvSpPr/>
          <p:nvPr/>
        </p:nvSpPr>
        <p:spPr>
          <a:xfrm>
            <a:off x="2576423" y="2007080"/>
            <a:ext cx="1160690" cy="4260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C183D7F6-B498-43B3-948B-1728B52AA6E4}">
                <adec:decorative xmlns:adec="http://schemas.microsoft.com/office/drawing/2017/decorative" val="1"/>
              </a:ext>
            </a:extLst>
          </p:cNvPr>
          <p:cNvSpPr/>
          <p:nvPr/>
        </p:nvSpPr>
        <p:spPr>
          <a:xfrm>
            <a:off x="7085162" y="1961072"/>
            <a:ext cx="1547003" cy="472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4675797-F2FB-4EAB-A4C6-878A53517D70}" type="slidenum">
              <a:rPr lang="en-US" smtClean="0"/>
              <a:t>12</a:t>
            </a:fld>
            <a:endParaRPr lang="en-US" dirty="0"/>
          </a:p>
        </p:txBody>
      </p:sp>
    </p:spTree>
    <p:extLst>
      <p:ext uri="{BB962C8B-B14F-4D97-AF65-F5344CB8AC3E}">
        <p14:creationId xmlns:p14="http://schemas.microsoft.com/office/powerpoint/2010/main" val="385835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46" y="-88099"/>
            <a:ext cx="10515600" cy="1325563"/>
          </a:xfrm>
        </p:spPr>
        <p:txBody>
          <a:bodyPr/>
          <a:lstStyle/>
          <a:p>
            <a:r>
              <a:rPr lang="en-US" dirty="0"/>
              <a:t>Confusion Matrices:</a:t>
            </a:r>
          </a:p>
        </p:txBody>
      </p:sp>
      <p:grpSp>
        <p:nvGrpSpPr>
          <p:cNvPr id="12" name="Group 11" descr="Confusion matrices">
            <a:extLst>
              <a:ext uri="{FF2B5EF4-FFF2-40B4-BE49-F238E27FC236}">
                <a16:creationId xmlns:a16="http://schemas.microsoft.com/office/drawing/2014/main" id="{CAB346C6-4FD9-4706-B645-CF71CF326866}"/>
              </a:ext>
            </a:extLst>
          </p:cNvPr>
          <p:cNvGrpSpPr/>
          <p:nvPr/>
        </p:nvGrpSpPr>
        <p:grpSpPr>
          <a:xfrm>
            <a:off x="311508" y="741707"/>
            <a:ext cx="11568984" cy="6174188"/>
            <a:chOff x="-669850" y="805506"/>
            <a:chExt cx="11568984" cy="6174188"/>
          </a:xfrm>
        </p:grpSpPr>
        <p:pic>
          <p:nvPicPr>
            <p:cNvPr id="3" name="Content Placeholder 3">
              <a:extLst>
                <a:ext uri="{FF2B5EF4-FFF2-40B4-BE49-F238E27FC236}">
                  <a16:creationId xmlns:a16="http://schemas.microsoft.com/office/drawing/2014/main" id="{ACAC3DFF-F66A-47E3-B7FB-117D78720E92}"/>
                </a:ext>
              </a:extLst>
            </p:cNvPr>
            <p:cNvPicPr>
              <a:picLocks noChangeAspect="1"/>
            </p:cNvPicPr>
            <p:nvPr/>
          </p:nvPicPr>
          <p:blipFill rotWithShape="1">
            <a:blip r:embed="rId3"/>
            <a:srcRect t="13969" b="30149"/>
            <a:stretch/>
          </p:blipFill>
          <p:spPr>
            <a:xfrm>
              <a:off x="-669850" y="805506"/>
              <a:ext cx="11568984" cy="6174188"/>
            </a:xfrm>
            <a:prstGeom prst="rect">
              <a:avLst/>
            </a:prstGeom>
          </p:spPr>
        </p:pic>
        <p:sp>
          <p:nvSpPr>
            <p:cNvPr id="4" name="Oval 3"/>
            <p:cNvSpPr/>
            <p:nvPr/>
          </p:nvSpPr>
          <p:spPr>
            <a:xfrm>
              <a:off x="2138963" y="1268644"/>
              <a:ext cx="1101829" cy="436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77935" y="4046531"/>
              <a:ext cx="1343770" cy="436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54675797-F2FB-4EAB-A4C6-878A53517D70}" type="slidenum">
              <a:rPr lang="en-US" smtClean="0"/>
              <a:t>13</a:t>
            </a:fld>
            <a:endParaRPr lang="en-US"/>
          </a:p>
        </p:txBody>
      </p:sp>
      <p:graphicFrame>
        <p:nvGraphicFramePr>
          <p:cNvPr id="8" name="Table 8">
            <a:extLst>
              <a:ext uri="{FF2B5EF4-FFF2-40B4-BE49-F238E27FC236}">
                <a16:creationId xmlns:a16="http://schemas.microsoft.com/office/drawing/2014/main" id="{1187165B-5FDA-4EAE-98A9-386756787E18}"/>
              </a:ext>
            </a:extLst>
          </p:cNvPr>
          <p:cNvGraphicFramePr>
            <a:graphicFrameLocks noGrp="1"/>
          </p:cNvGraphicFramePr>
          <p:nvPr>
            <p:extLst>
              <p:ext uri="{D42A27DB-BD31-4B8C-83A1-F6EECF244321}">
                <p14:modId xmlns:p14="http://schemas.microsoft.com/office/powerpoint/2010/main" val="3829430759"/>
              </p:ext>
            </p:extLst>
          </p:nvPr>
        </p:nvGraphicFramePr>
        <p:xfrm>
          <a:off x="10090265" y="1258009"/>
          <a:ext cx="821902" cy="2087880"/>
        </p:xfrm>
        <a:graphic>
          <a:graphicData uri="http://schemas.openxmlformats.org/drawingml/2006/table">
            <a:tbl>
              <a:tblPr firstRow="1" bandRow="1">
                <a:tableStyleId>{073A0DAA-6AF3-43AB-8588-CEC1D06C72B9}</a:tableStyleId>
              </a:tblPr>
              <a:tblGrid>
                <a:gridCol w="821902">
                  <a:extLst>
                    <a:ext uri="{9D8B030D-6E8A-4147-A177-3AD203B41FA5}">
                      <a16:colId xmlns:a16="http://schemas.microsoft.com/office/drawing/2014/main" val="2779661936"/>
                    </a:ext>
                  </a:extLst>
                </a:gridCol>
              </a:tblGrid>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6637"/>
                  </a:ext>
                </a:extLst>
              </a:tr>
              <a:tr h="296113">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451757"/>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048629"/>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542321"/>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806106"/>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266248"/>
                  </a:ext>
                </a:extLst>
              </a:tr>
            </a:tbl>
          </a:graphicData>
        </a:graphic>
      </p:graphicFrame>
      <p:graphicFrame>
        <p:nvGraphicFramePr>
          <p:cNvPr id="10" name="Table 8">
            <a:extLst>
              <a:ext uri="{FF2B5EF4-FFF2-40B4-BE49-F238E27FC236}">
                <a16:creationId xmlns:a16="http://schemas.microsoft.com/office/drawing/2014/main" id="{E0E39471-4261-45E7-A1FE-5FB6D6700C55}"/>
              </a:ext>
            </a:extLst>
          </p:cNvPr>
          <p:cNvGraphicFramePr>
            <a:graphicFrameLocks noGrp="1"/>
          </p:cNvGraphicFramePr>
          <p:nvPr>
            <p:extLst>
              <p:ext uri="{D42A27DB-BD31-4B8C-83A1-F6EECF244321}">
                <p14:modId xmlns:p14="http://schemas.microsoft.com/office/powerpoint/2010/main" val="2879381308"/>
              </p:ext>
            </p:extLst>
          </p:nvPr>
        </p:nvGraphicFramePr>
        <p:xfrm>
          <a:off x="10242664" y="4057163"/>
          <a:ext cx="821902" cy="2087880"/>
        </p:xfrm>
        <a:graphic>
          <a:graphicData uri="http://schemas.openxmlformats.org/drawingml/2006/table">
            <a:tbl>
              <a:tblPr firstRow="1" bandRow="1">
                <a:tableStyleId>{073A0DAA-6AF3-43AB-8588-CEC1D06C72B9}</a:tableStyleId>
              </a:tblPr>
              <a:tblGrid>
                <a:gridCol w="821902">
                  <a:extLst>
                    <a:ext uri="{9D8B030D-6E8A-4147-A177-3AD203B41FA5}">
                      <a16:colId xmlns:a16="http://schemas.microsoft.com/office/drawing/2014/main" val="2779661936"/>
                    </a:ext>
                  </a:extLst>
                </a:gridCol>
              </a:tblGrid>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6637"/>
                  </a:ext>
                </a:extLst>
              </a:tr>
              <a:tr h="296113">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451757"/>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048629"/>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542321"/>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806106"/>
                  </a:ext>
                </a:extLst>
              </a:tr>
              <a:tr h="350520">
                <a:tc>
                  <a:txBody>
                    <a:bodyPr/>
                    <a:lstStyle/>
                    <a:p>
                      <a:pPr algn="ctr"/>
                      <a:r>
                        <a:rPr lang="en-US" sz="16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266248"/>
                  </a:ext>
                </a:extLst>
              </a:tr>
            </a:tbl>
          </a:graphicData>
        </a:graphic>
      </p:graphicFrame>
    </p:spTree>
    <p:extLst>
      <p:ext uri="{BB962C8B-B14F-4D97-AF65-F5344CB8AC3E}">
        <p14:creationId xmlns:p14="http://schemas.microsoft.com/office/powerpoint/2010/main" val="351024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C846-8CD8-43FF-B3E7-F94311CFEEB5}"/>
              </a:ext>
            </a:extLst>
          </p:cNvPr>
          <p:cNvSpPr>
            <a:spLocks noGrp="1"/>
          </p:cNvSpPr>
          <p:nvPr>
            <p:ph type="title"/>
          </p:nvPr>
        </p:nvSpPr>
        <p:spPr/>
        <p:txBody>
          <a:bodyPr/>
          <a:lstStyle/>
          <a:p>
            <a:r>
              <a:rPr lang="en-US" dirty="0"/>
              <a:t>Augmentations improve performance</a:t>
            </a:r>
          </a:p>
        </p:txBody>
      </p:sp>
      <p:sp>
        <p:nvSpPr>
          <p:cNvPr id="3" name="Content Placeholder 2">
            <a:extLst>
              <a:ext uri="{FF2B5EF4-FFF2-40B4-BE49-F238E27FC236}">
                <a16:creationId xmlns:a16="http://schemas.microsoft.com/office/drawing/2014/main" id="{4A240F47-3412-4FD8-9D90-EB33C5B2F6F0}"/>
              </a:ext>
            </a:extLst>
          </p:cNvPr>
          <p:cNvSpPr>
            <a:spLocks noGrp="1"/>
          </p:cNvSpPr>
          <p:nvPr>
            <p:ph idx="1"/>
          </p:nvPr>
        </p:nvSpPr>
        <p:spPr>
          <a:xfrm>
            <a:off x="237545" y="1541308"/>
            <a:ext cx="11716910" cy="4351338"/>
          </a:xfrm>
        </p:spPr>
        <p:txBody>
          <a:bodyPr/>
          <a:lstStyle/>
          <a:p>
            <a:r>
              <a:rPr lang="en-US" dirty="0"/>
              <a:t>More data augmentations improve the generalization capability of the model</a:t>
            </a:r>
          </a:p>
          <a:p>
            <a:r>
              <a:rPr lang="en-US" dirty="0"/>
              <a:t>Why not better backbone?</a:t>
            </a:r>
          </a:p>
          <a:p>
            <a:pPr lvl="1"/>
            <a:r>
              <a:rPr lang="en-US" dirty="0"/>
              <a:t>Slow inference for negligible MAP  gain in generalized tests</a:t>
            </a:r>
          </a:p>
          <a:p>
            <a:endParaRPr lang="en-US" dirty="0"/>
          </a:p>
        </p:txBody>
      </p:sp>
      <p:pic>
        <p:nvPicPr>
          <p:cNvPr id="6" name="Picture 5" descr="Comparison with better backbone and less augmentations ">
            <a:extLst>
              <a:ext uri="{FF2B5EF4-FFF2-40B4-BE49-F238E27FC236}">
                <a16:creationId xmlns:a16="http://schemas.microsoft.com/office/drawing/2014/main" id="{C165679B-6E1C-4083-88E1-8FE9EFC03D07}"/>
              </a:ext>
            </a:extLst>
          </p:cNvPr>
          <p:cNvPicPr>
            <a:picLocks noChangeAspect="1"/>
          </p:cNvPicPr>
          <p:nvPr/>
        </p:nvPicPr>
        <p:blipFill rotWithShape="1">
          <a:blip r:embed="rId3"/>
          <a:srcRect t="20997" r="4982" b="1212"/>
          <a:stretch/>
        </p:blipFill>
        <p:spPr>
          <a:xfrm>
            <a:off x="0" y="3673503"/>
            <a:ext cx="12192000" cy="3395326"/>
          </a:xfrm>
          <a:prstGeom prst="rect">
            <a:avLst/>
          </a:prstGeom>
        </p:spPr>
      </p:pic>
      <p:sp>
        <p:nvSpPr>
          <p:cNvPr id="4" name="Slide Number Placeholder 3"/>
          <p:cNvSpPr>
            <a:spLocks noGrp="1"/>
          </p:cNvSpPr>
          <p:nvPr>
            <p:ph type="sldNum" sz="quarter" idx="12"/>
          </p:nvPr>
        </p:nvSpPr>
        <p:spPr/>
        <p:txBody>
          <a:bodyPr/>
          <a:lstStyle/>
          <a:p>
            <a:fld id="{54675797-F2FB-4EAB-A4C6-878A53517D70}" type="slidenum">
              <a:rPr lang="en-US" smtClean="0"/>
              <a:t>14</a:t>
            </a:fld>
            <a:endParaRPr lang="en-US"/>
          </a:p>
        </p:txBody>
      </p:sp>
    </p:spTree>
    <p:extLst>
      <p:ext uri="{BB962C8B-B14F-4D97-AF65-F5344CB8AC3E}">
        <p14:creationId xmlns:p14="http://schemas.microsoft.com/office/powerpoint/2010/main" val="119042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Example panoramic detections">
            <a:extLst>
              <a:ext uri="{FF2B5EF4-FFF2-40B4-BE49-F238E27FC236}">
                <a16:creationId xmlns:a16="http://schemas.microsoft.com/office/drawing/2014/main" id="{C155FCE4-20B0-43E9-9FE7-B34A713CEB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524" r="23796"/>
          <a:stretch/>
        </p:blipFill>
        <p:spPr>
          <a:xfrm>
            <a:off x="20" y="1282"/>
            <a:ext cx="12191980" cy="6856718"/>
          </a:xfrm>
          <a:prstGeom prst="rect">
            <a:avLst/>
          </a:prstGeom>
        </p:spPr>
      </p:pic>
      <p:sp>
        <p:nvSpPr>
          <p:cNvPr id="2" name="TextBox 1"/>
          <p:cNvSpPr txBox="1"/>
          <p:nvPr/>
        </p:nvSpPr>
        <p:spPr>
          <a:xfrm>
            <a:off x="3739457" y="106514"/>
            <a:ext cx="4713085" cy="769441"/>
          </a:xfrm>
          <a:prstGeom prst="rect">
            <a:avLst/>
          </a:prstGeom>
          <a:noFill/>
        </p:spPr>
        <p:txBody>
          <a:bodyPr wrap="none" rtlCol="0">
            <a:spAutoFit/>
          </a:bodyPr>
          <a:lstStyle/>
          <a:p>
            <a:r>
              <a:rPr lang="en-US" sz="4400" dirty="0">
                <a:solidFill>
                  <a:srgbClr val="FF0000"/>
                </a:solidFill>
              </a:rPr>
              <a:t>Example Detections</a:t>
            </a:r>
          </a:p>
        </p:txBody>
      </p:sp>
      <p:sp>
        <p:nvSpPr>
          <p:cNvPr id="3" name="Slide Number Placeholder 2"/>
          <p:cNvSpPr>
            <a:spLocks noGrp="1"/>
          </p:cNvSpPr>
          <p:nvPr>
            <p:ph type="sldNum" sz="quarter" idx="12"/>
          </p:nvPr>
        </p:nvSpPr>
        <p:spPr/>
        <p:txBody>
          <a:bodyPr/>
          <a:lstStyle/>
          <a:p>
            <a:fld id="{54675797-F2FB-4EAB-A4C6-878A53517D70}" type="slidenum">
              <a:rPr lang="en-US" smtClean="0"/>
              <a:t>15</a:t>
            </a:fld>
            <a:endParaRPr lang="en-US"/>
          </a:p>
        </p:txBody>
      </p:sp>
    </p:spTree>
    <p:extLst>
      <p:ext uri="{BB962C8B-B14F-4D97-AF65-F5344CB8AC3E}">
        <p14:creationId xmlns:p14="http://schemas.microsoft.com/office/powerpoint/2010/main" val="192593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 name="Picture 29" descr="Example depth detection of elevator">
            <a:extLst>
              <a:ext uri="{FF2B5EF4-FFF2-40B4-BE49-F238E27FC236}">
                <a16:creationId xmlns:a16="http://schemas.microsoft.com/office/drawing/2014/main" id="{1E6E9BD9-15F7-47FC-8129-C7CCFAF47888}"/>
              </a:ext>
            </a:extLst>
          </p:cNvPr>
          <p:cNvPicPr>
            <a:picLocks noChangeAspect="1"/>
          </p:cNvPicPr>
          <p:nvPr/>
        </p:nvPicPr>
        <p:blipFill>
          <a:blip r:embed="rId3"/>
          <a:stretch>
            <a:fillRect/>
          </a:stretch>
        </p:blipFill>
        <p:spPr>
          <a:xfrm>
            <a:off x="7216131" y="1461157"/>
            <a:ext cx="3710538" cy="4033194"/>
          </a:xfrm>
          <a:prstGeom prst="rect">
            <a:avLst/>
          </a:prstGeom>
        </p:spPr>
      </p:pic>
      <p:sp>
        <p:nvSpPr>
          <p:cNvPr id="2" name="TextBox 1"/>
          <p:cNvSpPr txBox="1"/>
          <p:nvPr/>
        </p:nvSpPr>
        <p:spPr>
          <a:xfrm>
            <a:off x="2313830" y="341905"/>
            <a:ext cx="8160183" cy="523220"/>
          </a:xfrm>
          <a:prstGeom prst="rect">
            <a:avLst/>
          </a:prstGeom>
          <a:noFill/>
        </p:spPr>
        <p:txBody>
          <a:bodyPr wrap="none" rtlCol="0">
            <a:spAutoFit/>
          </a:bodyPr>
          <a:lstStyle/>
          <a:p>
            <a:r>
              <a:rPr lang="en-US" sz="2800" dirty="0"/>
              <a:t>Detection Examples with a Depth Enabled Smartphone</a:t>
            </a:r>
          </a:p>
        </p:txBody>
      </p:sp>
      <p:sp>
        <p:nvSpPr>
          <p:cNvPr id="4" name="TextBox 3"/>
          <p:cNvSpPr txBox="1"/>
          <p:nvPr/>
        </p:nvSpPr>
        <p:spPr>
          <a:xfrm>
            <a:off x="7216131" y="5537497"/>
            <a:ext cx="3710539" cy="830997"/>
          </a:xfrm>
          <a:prstGeom prst="rect">
            <a:avLst/>
          </a:prstGeom>
          <a:noFill/>
        </p:spPr>
        <p:txBody>
          <a:bodyPr wrap="square" rtlCol="0">
            <a:spAutoFit/>
          </a:bodyPr>
          <a:lstStyle/>
          <a:p>
            <a:r>
              <a:rPr lang="en-US" sz="2400" dirty="0"/>
              <a:t>There is an Elevator in front of you at 2.8 meters away</a:t>
            </a:r>
          </a:p>
        </p:txBody>
      </p:sp>
      <p:pic>
        <p:nvPicPr>
          <p:cNvPr id="31" name="Picture 30" descr="Example depth detection of exit">
            <a:extLst>
              <a:ext uri="{FF2B5EF4-FFF2-40B4-BE49-F238E27FC236}">
                <a16:creationId xmlns:a16="http://schemas.microsoft.com/office/drawing/2014/main" id="{D5ACECF0-5A0D-4810-BBBD-26041530244D}"/>
              </a:ext>
            </a:extLst>
          </p:cNvPr>
          <p:cNvPicPr>
            <a:picLocks noChangeAspect="1"/>
          </p:cNvPicPr>
          <p:nvPr/>
        </p:nvPicPr>
        <p:blipFill>
          <a:blip r:embed="rId4"/>
          <a:stretch>
            <a:fillRect/>
          </a:stretch>
        </p:blipFill>
        <p:spPr>
          <a:xfrm>
            <a:off x="963006" y="1447524"/>
            <a:ext cx="3517119" cy="3962951"/>
          </a:xfrm>
          <a:prstGeom prst="rect">
            <a:avLst/>
          </a:prstGeom>
        </p:spPr>
      </p:pic>
      <p:sp>
        <p:nvSpPr>
          <p:cNvPr id="3" name="TextBox 2">
            <a:extLst>
              <a:ext uri="{FF2B5EF4-FFF2-40B4-BE49-F238E27FC236}">
                <a16:creationId xmlns:a16="http://schemas.microsoft.com/office/drawing/2014/main" id="{DA305C11-7867-4473-BACE-63D9FE4F7D0F}"/>
              </a:ext>
            </a:extLst>
          </p:cNvPr>
          <p:cNvSpPr txBox="1"/>
          <p:nvPr/>
        </p:nvSpPr>
        <p:spPr>
          <a:xfrm>
            <a:off x="963006" y="5418480"/>
            <a:ext cx="3517119" cy="830997"/>
          </a:xfrm>
          <a:prstGeom prst="rect">
            <a:avLst/>
          </a:prstGeom>
          <a:noFill/>
        </p:spPr>
        <p:txBody>
          <a:bodyPr wrap="square" rtlCol="0">
            <a:spAutoFit/>
          </a:bodyPr>
          <a:lstStyle/>
          <a:p>
            <a:r>
              <a:rPr lang="en-US" sz="2400" dirty="0"/>
              <a:t>There is an </a:t>
            </a:r>
            <a:r>
              <a:rPr lang="en-US" altLang="zh-CN" sz="2400" dirty="0"/>
              <a:t>exit </a:t>
            </a:r>
            <a:r>
              <a:rPr lang="en-US" sz="2400" dirty="0"/>
              <a:t>in front of you at 3 meters away</a:t>
            </a:r>
          </a:p>
        </p:txBody>
      </p:sp>
      <p:sp>
        <p:nvSpPr>
          <p:cNvPr id="5" name="Slide Number Placeholder 4"/>
          <p:cNvSpPr>
            <a:spLocks noGrp="1"/>
          </p:cNvSpPr>
          <p:nvPr>
            <p:ph type="sldNum" sz="quarter" idx="12"/>
          </p:nvPr>
        </p:nvSpPr>
        <p:spPr/>
        <p:txBody>
          <a:bodyPr/>
          <a:lstStyle/>
          <a:p>
            <a:fld id="{54675797-F2FB-4EAB-A4C6-878A53517D70}" type="slidenum">
              <a:rPr lang="en-US" smtClean="0"/>
              <a:t>16</a:t>
            </a:fld>
            <a:endParaRPr lang="en-US"/>
          </a:p>
        </p:txBody>
      </p:sp>
    </p:spTree>
    <p:extLst>
      <p:ext uri="{BB962C8B-B14F-4D97-AF65-F5344CB8AC3E}">
        <p14:creationId xmlns:p14="http://schemas.microsoft.com/office/powerpoint/2010/main" val="405907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92" y="191108"/>
            <a:ext cx="10515600" cy="1325563"/>
          </a:xfrm>
        </p:spPr>
        <p:txBody>
          <a:bodyPr/>
          <a:lstStyle/>
          <a:p>
            <a:r>
              <a:rPr lang="en-US" dirty="0"/>
              <a:t>Distance Estimation Accuracy</a:t>
            </a:r>
          </a:p>
        </p:txBody>
      </p:sp>
      <p:pic>
        <p:nvPicPr>
          <p:cNvPr id="3" name="Content Placeholder 15" descr="Distance estimation accuracy plot">
            <a:extLst>
              <a:ext uri="{FF2B5EF4-FFF2-40B4-BE49-F238E27FC236}">
                <a16:creationId xmlns:a16="http://schemas.microsoft.com/office/drawing/2014/main" id="{7458E0C1-653A-4B23-A60F-B545F1E70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359" y="1152525"/>
            <a:ext cx="7504963" cy="5666244"/>
          </a:xfrm>
          <a:prstGeom prst="rect">
            <a:avLst/>
          </a:prstGeom>
        </p:spPr>
      </p:pic>
      <p:sp>
        <p:nvSpPr>
          <p:cNvPr id="4" name="Slide Number Placeholder 3"/>
          <p:cNvSpPr>
            <a:spLocks noGrp="1"/>
          </p:cNvSpPr>
          <p:nvPr>
            <p:ph type="sldNum" sz="quarter" idx="12"/>
          </p:nvPr>
        </p:nvSpPr>
        <p:spPr/>
        <p:txBody>
          <a:bodyPr/>
          <a:lstStyle/>
          <a:p>
            <a:fld id="{54675797-F2FB-4EAB-A4C6-878A53517D70}" type="slidenum">
              <a:rPr lang="en-US" smtClean="0"/>
              <a:t>17</a:t>
            </a:fld>
            <a:endParaRPr lang="en-US"/>
          </a:p>
        </p:txBody>
      </p:sp>
    </p:spTree>
    <p:extLst>
      <p:ext uri="{BB962C8B-B14F-4D97-AF65-F5344CB8AC3E}">
        <p14:creationId xmlns:p14="http://schemas.microsoft.com/office/powerpoint/2010/main" val="304410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C846-8CD8-43FF-B3E7-F94311CFEEB5}"/>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4A240F47-3412-4FD8-9D90-EB33C5B2F6F0}"/>
              </a:ext>
            </a:extLst>
          </p:cNvPr>
          <p:cNvSpPr>
            <a:spLocks noGrp="1"/>
          </p:cNvSpPr>
          <p:nvPr>
            <p:ph idx="1"/>
          </p:nvPr>
        </p:nvSpPr>
        <p:spPr>
          <a:xfrm>
            <a:off x="838199" y="1367624"/>
            <a:ext cx="10606177" cy="5287618"/>
          </a:xfrm>
        </p:spPr>
        <p:txBody>
          <a:bodyPr>
            <a:normAutofit/>
          </a:bodyPr>
          <a:lstStyle/>
          <a:p>
            <a:r>
              <a:rPr lang="en-US" dirty="0"/>
              <a:t>Improve generalization capability of the model</a:t>
            </a:r>
          </a:p>
          <a:p>
            <a:pPr lvl="1"/>
            <a:r>
              <a:rPr lang="en-US" dirty="0"/>
              <a:t>Better yet fast architectures</a:t>
            </a:r>
          </a:p>
          <a:p>
            <a:pPr lvl="1"/>
            <a:r>
              <a:rPr lang="en-US" dirty="0"/>
              <a:t>More style variance in dataset</a:t>
            </a:r>
          </a:p>
          <a:p>
            <a:pPr lvl="1"/>
            <a:r>
              <a:rPr lang="en-US" dirty="0"/>
              <a:t>Close the gap between “Same” and “Different”</a:t>
            </a:r>
          </a:p>
          <a:p>
            <a:pPr lvl="1"/>
            <a:endParaRPr lang="en-US" dirty="0"/>
          </a:p>
          <a:p>
            <a:r>
              <a:rPr lang="en-US" dirty="0"/>
              <a:t>Hardware design improvements</a:t>
            </a:r>
          </a:p>
          <a:p>
            <a:pPr lvl="1"/>
            <a:r>
              <a:rPr lang="en-US" dirty="0"/>
              <a:t>360 camera too conspicuous with protrusions above the head of the user</a:t>
            </a:r>
          </a:p>
          <a:p>
            <a:pPr lvl="1"/>
            <a:r>
              <a:rPr lang="en-US" dirty="0"/>
              <a:t>Use a retractable rod to make the 360 go up and down on demand</a:t>
            </a:r>
          </a:p>
          <a:p>
            <a:pPr lvl="1"/>
            <a:r>
              <a:rPr lang="en-US" dirty="0"/>
              <a:t>Need to be careful not to hit door tops in entering and leaving rooms</a:t>
            </a:r>
          </a:p>
          <a:p>
            <a:pPr lvl="1"/>
            <a:endParaRPr lang="en-US" dirty="0"/>
          </a:p>
          <a:p>
            <a:r>
              <a:rPr lang="en-US" dirty="0"/>
              <a:t>Conduct more user studies for better understanding of ergonomics needs</a:t>
            </a:r>
          </a:p>
        </p:txBody>
      </p:sp>
      <p:sp>
        <p:nvSpPr>
          <p:cNvPr id="4" name="Slide Number Placeholder 3"/>
          <p:cNvSpPr>
            <a:spLocks noGrp="1"/>
          </p:cNvSpPr>
          <p:nvPr>
            <p:ph type="sldNum" sz="quarter" idx="12"/>
          </p:nvPr>
        </p:nvSpPr>
        <p:spPr/>
        <p:txBody>
          <a:bodyPr/>
          <a:lstStyle/>
          <a:p>
            <a:fld id="{54675797-F2FB-4EAB-A4C6-878A53517D70}" type="slidenum">
              <a:rPr lang="en-US" smtClean="0"/>
              <a:t>18</a:t>
            </a:fld>
            <a:endParaRPr lang="en-US"/>
          </a:p>
        </p:txBody>
      </p:sp>
    </p:spTree>
    <p:extLst>
      <p:ext uri="{BB962C8B-B14F-4D97-AF65-F5344CB8AC3E}">
        <p14:creationId xmlns:p14="http://schemas.microsoft.com/office/powerpoint/2010/main" val="307406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5D01-C359-4983-B872-C6BDB26624EF}"/>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C17331F4-4481-4C99-A794-AD61BC51F061}"/>
              </a:ext>
            </a:extLst>
          </p:cNvPr>
          <p:cNvSpPr>
            <a:spLocks noGrp="1"/>
          </p:cNvSpPr>
          <p:nvPr>
            <p:ph idx="1"/>
          </p:nvPr>
        </p:nvSpPr>
        <p:spPr/>
        <p:txBody>
          <a:bodyPr/>
          <a:lstStyle/>
          <a:p>
            <a:pPr marL="0" indent="0">
              <a:buNone/>
            </a:pPr>
            <a:r>
              <a:rPr lang="en-US" dirty="0"/>
              <a:t>Thanks for Microsoft Accessibility grant at UC Berkeley for funding this project.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4675797-F2FB-4EAB-A4C6-878A53517D70}" type="slidenum">
              <a:rPr lang="en-US" smtClean="0"/>
              <a:t>19</a:t>
            </a:fld>
            <a:endParaRPr lang="en-US"/>
          </a:p>
        </p:txBody>
      </p:sp>
    </p:spTree>
    <p:extLst>
      <p:ext uri="{BB962C8B-B14F-4D97-AF65-F5344CB8AC3E}">
        <p14:creationId xmlns:p14="http://schemas.microsoft.com/office/powerpoint/2010/main" val="126579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4D36-4E06-421C-B27F-133E42DD605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034C613-4DB4-4BFB-83E2-1942EE511EED}"/>
              </a:ext>
            </a:extLst>
          </p:cNvPr>
          <p:cNvSpPr>
            <a:spLocks noGrp="1"/>
          </p:cNvSpPr>
          <p:nvPr>
            <p:ph idx="1"/>
          </p:nvPr>
        </p:nvSpPr>
        <p:spPr/>
        <p:txBody>
          <a:bodyPr/>
          <a:lstStyle/>
          <a:p>
            <a:r>
              <a:rPr lang="en-US" dirty="0"/>
              <a:t>Motivation</a:t>
            </a:r>
          </a:p>
          <a:p>
            <a:r>
              <a:rPr lang="en-US" dirty="0"/>
              <a:t>Hardware Design</a:t>
            </a:r>
          </a:p>
          <a:p>
            <a:r>
              <a:rPr lang="en-US" dirty="0"/>
              <a:t>System Operation</a:t>
            </a:r>
          </a:p>
          <a:p>
            <a:r>
              <a:rPr lang="en-US" dirty="0"/>
              <a:t>Object Detection Model</a:t>
            </a:r>
          </a:p>
          <a:p>
            <a:r>
              <a:rPr lang="en-US" dirty="0"/>
              <a:t>Data Collection</a:t>
            </a:r>
          </a:p>
          <a:p>
            <a:r>
              <a:rPr lang="en-US" dirty="0"/>
              <a:t>Experimental Results</a:t>
            </a:r>
          </a:p>
          <a:p>
            <a:r>
              <a:rPr lang="en-US" dirty="0"/>
              <a:t>Future Work</a:t>
            </a:r>
          </a:p>
        </p:txBody>
      </p:sp>
      <p:sp>
        <p:nvSpPr>
          <p:cNvPr id="4" name="Slide Number Placeholder 3"/>
          <p:cNvSpPr>
            <a:spLocks noGrp="1"/>
          </p:cNvSpPr>
          <p:nvPr>
            <p:ph type="sldNum" sz="quarter" idx="12"/>
          </p:nvPr>
        </p:nvSpPr>
        <p:spPr/>
        <p:txBody>
          <a:bodyPr/>
          <a:lstStyle/>
          <a:p>
            <a:fld id="{54675797-F2FB-4EAB-A4C6-878A53517D70}" type="slidenum">
              <a:rPr lang="en-US" smtClean="0"/>
              <a:t>2</a:t>
            </a:fld>
            <a:endParaRPr lang="en-US"/>
          </a:p>
        </p:txBody>
      </p:sp>
    </p:spTree>
    <p:extLst>
      <p:ext uri="{BB962C8B-B14F-4D97-AF65-F5344CB8AC3E}">
        <p14:creationId xmlns:p14="http://schemas.microsoft.com/office/powerpoint/2010/main" val="410017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plot from the World health Organization on the distribution of people with visual impairments. The big circle is the estimated number of people with vision impairments, a number of at least 2.2 billion, and the small circle is the estimated number of people with vision impairment that could have been prevented or has yet to be addressed, at a number of at least 1 billion.">
            <a:extLst>
              <a:ext uri="{FF2B5EF4-FFF2-40B4-BE49-F238E27FC236}">
                <a16:creationId xmlns:a16="http://schemas.microsoft.com/office/drawing/2014/main" id="{8D65A247-BABD-413A-812D-A60B8BB1915A}"/>
              </a:ext>
            </a:extLst>
          </p:cNvPr>
          <p:cNvPicPr>
            <a:picLocks noChangeAspect="1"/>
          </p:cNvPicPr>
          <p:nvPr/>
        </p:nvPicPr>
        <p:blipFill>
          <a:blip r:embed="rId3"/>
          <a:stretch>
            <a:fillRect/>
          </a:stretch>
        </p:blipFill>
        <p:spPr>
          <a:xfrm>
            <a:off x="5851797" y="1520624"/>
            <a:ext cx="6189126" cy="4189562"/>
          </a:xfrm>
          <a:prstGeom prst="rect">
            <a:avLst/>
          </a:prstGeom>
        </p:spPr>
      </p:pic>
      <p:sp>
        <p:nvSpPr>
          <p:cNvPr id="2" name="Title 1">
            <a:extLst>
              <a:ext uri="{FF2B5EF4-FFF2-40B4-BE49-F238E27FC236}">
                <a16:creationId xmlns:a16="http://schemas.microsoft.com/office/drawing/2014/main" id="{86FF8DF6-4172-4476-8ADF-651EC5DF9F21}"/>
              </a:ext>
            </a:extLst>
          </p:cNvPr>
          <p:cNvSpPr>
            <a:spLocks noGrp="1"/>
          </p:cNvSpPr>
          <p:nvPr>
            <p:ph type="title"/>
          </p:nvPr>
        </p:nvSpPr>
        <p:spPr/>
        <p:txBody>
          <a:bodyPr/>
          <a:lstStyle/>
          <a:p>
            <a:r>
              <a:rPr lang="en-US"/>
              <a:t>Motivation</a:t>
            </a:r>
            <a:endParaRPr lang="en-US" dirty="0"/>
          </a:p>
        </p:txBody>
      </p:sp>
      <p:sp>
        <p:nvSpPr>
          <p:cNvPr id="3" name="Content Placeholder 2">
            <a:extLst>
              <a:ext uri="{FF2B5EF4-FFF2-40B4-BE49-F238E27FC236}">
                <a16:creationId xmlns:a16="http://schemas.microsoft.com/office/drawing/2014/main" id="{3EB880F3-16C1-4927-B558-0D34C837658C}"/>
              </a:ext>
            </a:extLst>
          </p:cNvPr>
          <p:cNvSpPr>
            <a:spLocks noGrp="1"/>
          </p:cNvSpPr>
          <p:nvPr>
            <p:ph idx="1"/>
          </p:nvPr>
        </p:nvSpPr>
        <p:spPr>
          <a:xfrm>
            <a:off x="322006" y="1690688"/>
            <a:ext cx="5681229" cy="4351338"/>
          </a:xfrm>
        </p:spPr>
        <p:txBody>
          <a:bodyPr>
            <a:normAutofit/>
          </a:bodyPr>
          <a:lstStyle/>
          <a:p>
            <a:r>
              <a:rPr lang="en-US" dirty="0"/>
              <a:t>According to the 2019 WHO World Report on Vision, at least 2.2 billion people have a vision impairment globally.</a:t>
            </a:r>
          </a:p>
          <a:p>
            <a:pPr marL="0" indent="0">
              <a:buNone/>
            </a:pPr>
            <a:endParaRPr lang="en-US" dirty="0"/>
          </a:p>
          <a:p>
            <a:r>
              <a:rPr lang="en-US" dirty="0"/>
              <a:t>Goal: Design a visual query system for the visually impaired</a:t>
            </a:r>
          </a:p>
        </p:txBody>
      </p:sp>
      <p:sp>
        <p:nvSpPr>
          <p:cNvPr id="6" name="Rectangle 5"/>
          <p:cNvSpPr/>
          <p:nvPr/>
        </p:nvSpPr>
        <p:spPr>
          <a:xfrm>
            <a:off x="389719" y="6265347"/>
            <a:ext cx="8211048" cy="369332"/>
          </a:xfrm>
          <a:prstGeom prst="rect">
            <a:avLst/>
          </a:prstGeom>
        </p:spPr>
        <p:txBody>
          <a:bodyPr wrap="square">
            <a:spAutoFit/>
          </a:bodyPr>
          <a:lstStyle/>
          <a:p>
            <a:r>
              <a:rPr lang="en-US" i="1" dirty="0">
                <a:solidFill>
                  <a:schemeClr val="bg1">
                    <a:lumMod val="50000"/>
                  </a:schemeClr>
                </a:solidFill>
              </a:rPr>
              <a:t>Organization, W.H.: World report on vision. World Health Organization (2019)</a:t>
            </a:r>
          </a:p>
        </p:txBody>
      </p:sp>
      <p:sp>
        <p:nvSpPr>
          <p:cNvPr id="7" name="Slide Number Placeholder 6"/>
          <p:cNvSpPr>
            <a:spLocks noGrp="1"/>
          </p:cNvSpPr>
          <p:nvPr>
            <p:ph type="sldNum" sz="quarter" idx="12"/>
          </p:nvPr>
        </p:nvSpPr>
        <p:spPr/>
        <p:txBody>
          <a:bodyPr/>
          <a:lstStyle/>
          <a:p>
            <a:fld id="{54675797-F2FB-4EAB-A4C6-878A53517D70}" type="slidenum">
              <a:rPr lang="en-US" smtClean="0"/>
              <a:t>3</a:t>
            </a:fld>
            <a:endParaRPr lang="en-US"/>
          </a:p>
        </p:txBody>
      </p:sp>
    </p:spTree>
    <p:extLst>
      <p:ext uri="{BB962C8B-B14F-4D97-AF65-F5344CB8AC3E}">
        <p14:creationId xmlns:p14="http://schemas.microsoft.com/office/powerpoint/2010/main" val="240339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812325" cy="1325563"/>
          </a:xfrm>
        </p:spPr>
        <p:txBody>
          <a:bodyPr/>
          <a:lstStyle/>
          <a:p>
            <a:r>
              <a:rPr lang="en-US" dirty="0"/>
              <a:t>Exploit Recent trends in hardware and Software</a:t>
            </a:r>
          </a:p>
        </p:txBody>
      </p:sp>
      <p:sp>
        <p:nvSpPr>
          <p:cNvPr id="3" name="Content Placeholder 2"/>
          <p:cNvSpPr>
            <a:spLocks noGrp="1"/>
          </p:cNvSpPr>
          <p:nvPr>
            <p:ph idx="1"/>
          </p:nvPr>
        </p:nvSpPr>
        <p:spPr>
          <a:xfrm>
            <a:off x="155575" y="1245179"/>
            <a:ext cx="9099743" cy="4479760"/>
          </a:xfrm>
        </p:spPr>
        <p:txBody>
          <a:bodyPr>
            <a:normAutofit lnSpcReduction="10000"/>
          </a:bodyPr>
          <a:lstStyle/>
          <a:p>
            <a:pPr marL="0" indent="0">
              <a:buNone/>
            </a:pPr>
            <a:endParaRPr lang="en-US" sz="3100" dirty="0"/>
          </a:p>
          <a:p>
            <a:r>
              <a:rPr lang="en-US" sz="3000" dirty="0"/>
              <a:t> Availability of 360° cameras to locate points of interest (POI) surrounding a person</a:t>
            </a:r>
          </a:p>
          <a:p>
            <a:r>
              <a:rPr lang="en-US" sz="3000" dirty="0"/>
              <a:t>Depth enabled smartphones to detect distances to POI</a:t>
            </a:r>
          </a:p>
          <a:p>
            <a:r>
              <a:rPr lang="en-US" sz="3000" dirty="0"/>
              <a:t>Low complexity deep learning networks for automatic object recognition running nearly real time on smartphones</a:t>
            </a:r>
          </a:p>
          <a:p>
            <a:r>
              <a:rPr lang="en-US" sz="3000" dirty="0"/>
              <a:t>Accurate speech to text and text to speech capabilities  on smartphones allows verbal communication between visually impaired and system </a:t>
            </a:r>
          </a:p>
          <a:p>
            <a:pPr marL="0" indent="0">
              <a:buNone/>
            </a:pP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082" y="3496004"/>
            <a:ext cx="2819400"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Amazon.com: Samsung Gear 360 Real 360° High Resolution VR Camer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1124" y="1312235"/>
            <a:ext cx="1436959" cy="2067070"/>
          </a:xfrm>
          <a:prstGeom prst="rect">
            <a:avLst/>
          </a:prstGeom>
        </p:spPr>
      </p:pic>
      <p:sp>
        <p:nvSpPr>
          <p:cNvPr id="4" name="Slide Number Placeholder 3"/>
          <p:cNvSpPr>
            <a:spLocks noGrp="1"/>
          </p:cNvSpPr>
          <p:nvPr>
            <p:ph type="sldNum" sz="quarter" idx="12"/>
          </p:nvPr>
        </p:nvSpPr>
        <p:spPr/>
        <p:txBody>
          <a:bodyPr/>
          <a:lstStyle/>
          <a:p>
            <a:fld id="{54675797-F2FB-4EAB-A4C6-878A53517D70}" type="slidenum">
              <a:rPr lang="en-US" smtClean="0"/>
              <a:t>4</a:t>
            </a:fld>
            <a:endParaRPr lang="en-US"/>
          </a:p>
        </p:txBody>
      </p:sp>
    </p:spTree>
    <p:extLst>
      <p:ext uri="{BB962C8B-B14F-4D97-AF65-F5344CB8AC3E}">
        <p14:creationId xmlns:p14="http://schemas.microsoft.com/office/powerpoint/2010/main" val="109480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icoh Theta V 360° camera&#10;">
            <a:extLst>
              <a:ext uri="{FF2B5EF4-FFF2-40B4-BE49-F238E27FC236}">
                <a16:creationId xmlns:a16="http://schemas.microsoft.com/office/drawing/2014/main" id="{9FB12893-FAE1-495D-ABF8-7132010E404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392471" y="2882900"/>
            <a:ext cx="20701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99E116-B1E0-4D13-9E4B-AF0CE9795C6C}"/>
              </a:ext>
            </a:extLst>
          </p:cNvPr>
          <p:cNvSpPr>
            <a:spLocks noGrp="1"/>
          </p:cNvSpPr>
          <p:nvPr>
            <p:ph type="title"/>
          </p:nvPr>
        </p:nvSpPr>
        <p:spPr/>
        <p:txBody>
          <a:bodyPr/>
          <a:lstStyle/>
          <a:p>
            <a:r>
              <a:rPr lang="en-US" dirty="0"/>
              <a:t>Hardware components</a:t>
            </a:r>
          </a:p>
        </p:txBody>
      </p:sp>
      <p:sp>
        <p:nvSpPr>
          <p:cNvPr id="3" name="Content Placeholder 2">
            <a:extLst>
              <a:ext uri="{FF2B5EF4-FFF2-40B4-BE49-F238E27FC236}">
                <a16:creationId xmlns:a16="http://schemas.microsoft.com/office/drawing/2014/main" id="{873C687A-F9A6-4296-BCC1-4ABA1BB4043B}"/>
              </a:ext>
            </a:extLst>
          </p:cNvPr>
          <p:cNvSpPr>
            <a:spLocks noGrp="1"/>
          </p:cNvSpPr>
          <p:nvPr>
            <p:ph idx="1"/>
          </p:nvPr>
        </p:nvSpPr>
        <p:spPr>
          <a:xfrm>
            <a:off x="838199" y="1825625"/>
            <a:ext cx="11144865" cy="4351338"/>
          </a:xfrm>
        </p:spPr>
        <p:txBody>
          <a:bodyPr>
            <a:noAutofit/>
          </a:bodyPr>
          <a:lstStyle/>
          <a:p>
            <a:r>
              <a:rPr lang="en-US" sz="2400" dirty="0"/>
              <a:t>Core of the system: Smartphone and 360° camera, e.g. Theta V from Ricoh</a:t>
            </a:r>
          </a:p>
          <a:p>
            <a:r>
              <a:rPr lang="en-US" sz="2400" dirty="0"/>
              <a:t>Depth camera: Intel RealSense D435 / </a:t>
            </a:r>
            <a:r>
              <a:rPr lang="en-US" sz="2400" dirty="0" err="1"/>
              <a:t>ToF</a:t>
            </a:r>
            <a:r>
              <a:rPr lang="en-US" sz="2400" dirty="0"/>
              <a:t> camera</a:t>
            </a:r>
          </a:p>
          <a:p>
            <a:r>
              <a:rPr lang="en-US" sz="2400" dirty="0"/>
              <a:t>New smartphones with depth sensing e.g. OPPO R17 Pro, or Samsung Galaxy 10</a:t>
            </a:r>
          </a:p>
        </p:txBody>
      </p:sp>
      <p:pic>
        <p:nvPicPr>
          <p:cNvPr id="4" name="Picture 3" descr="Oppo R17 Pro">
            <a:extLst>
              <a:ext uri="{FF2B5EF4-FFF2-40B4-BE49-F238E27FC236}">
                <a16:creationId xmlns:a16="http://schemas.microsoft.com/office/drawing/2014/main" id="{74960F15-3936-4EF0-BEBC-8712D4969D8C}"/>
              </a:ext>
            </a:extLst>
          </p:cNvPr>
          <p:cNvPicPr>
            <a:picLocks noChangeAspect="1"/>
          </p:cNvPicPr>
          <p:nvPr/>
        </p:nvPicPr>
        <p:blipFill>
          <a:blip r:embed="rId4"/>
          <a:stretch>
            <a:fillRect/>
          </a:stretch>
        </p:blipFill>
        <p:spPr>
          <a:xfrm>
            <a:off x="5162127" y="3201404"/>
            <a:ext cx="1867746" cy="3074657"/>
          </a:xfrm>
          <a:prstGeom prst="rect">
            <a:avLst/>
          </a:prstGeom>
        </p:spPr>
      </p:pic>
      <p:pic>
        <p:nvPicPr>
          <p:cNvPr id="1030" name="Picture 6" descr="Intel RealSense Depth Camera D435">
            <a:extLst>
              <a:ext uri="{FF2B5EF4-FFF2-40B4-BE49-F238E27FC236}">
                <a16:creationId xmlns:a16="http://schemas.microsoft.com/office/drawing/2014/main" id="{185FA306-8C20-4533-B17C-09D9C21442D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978826" y="3380754"/>
            <a:ext cx="2875935" cy="28759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49202" y="6256689"/>
            <a:ext cx="1605889" cy="369332"/>
          </a:xfrm>
          <a:prstGeom prst="rect">
            <a:avLst/>
          </a:prstGeom>
          <a:noFill/>
        </p:spPr>
        <p:txBody>
          <a:bodyPr wrap="none" rtlCol="0">
            <a:spAutoFit/>
          </a:bodyPr>
          <a:lstStyle/>
          <a:p>
            <a:r>
              <a:rPr lang="en-US" dirty="0"/>
              <a:t>Intel RealSense</a:t>
            </a:r>
          </a:p>
        </p:txBody>
      </p:sp>
      <p:sp>
        <p:nvSpPr>
          <p:cNvPr id="7" name="TextBox 6"/>
          <p:cNvSpPr txBox="1"/>
          <p:nvPr/>
        </p:nvSpPr>
        <p:spPr>
          <a:xfrm>
            <a:off x="5545684" y="6311900"/>
            <a:ext cx="1484189" cy="369332"/>
          </a:xfrm>
          <a:prstGeom prst="rect">
            <a:avLst/>
          </a:prstGeom>
          <a:noFill/>
        </p:spPr>
        <p:txBody>
          <a:bodyPr wrap="none" rtlCol="0">
            <a:spAutoFit/>
          </a:bodyPr>
          <a:lstStyle/>
          <a:p>
            <a:r>
              <a:rPr lang="en-US" dirty="0" err="1"/>
              <a:t>Oppo</a:t>
            </a:r>
            <a:r>
              <a:rPr lang="en-US" dirty="0"/>
              <a:t> R17 Pro</a:t>
            </a:r>
          </a:p>
        </p:txBody>
      </p:sp>
      <p:sp>
        <p:nvSpPr>
          <p:cNvPr id="8" name="TextBox 7"/>
          <p:cNvSpPr txBox="1"/>
          <p:nvPr/>
        </p:nvSpPr>
        <p:spPr>
          <a:xfrm>
            <a:off x="532072" y="6298303"/>
            <a:ext cx="2699970" cy="369332"/>
          </a:xfrm>
          <a:prstGeom prst="rect">
            <a:avLst/>
          </a:prstGeom>
          <a:noFill/>
        </p:spPr>
        <p:txBody>
          <a:bodyPr wrap="none" rtlCol="0">
            <a:spAutoFit/>
          </a:bodyPr>
          <a:lstStyle/>
          <a:p>
            <a:r>
              <a:rPr lang="en-US" dirty="0"/>
              <a:t>Ricoh Theta V 360° camera</a:t>
            </a:r>
          </a:p>
        </p:txBody>
      </p:sp>
      <p:sp>
        <p:nvSpPr>
          <p:cNvPr id="5" name="Slide Number Placeholder 4"/>
          <p:cNvSpPr>
            <a:spLocks noGrp="1"/>
          </p:cNvSpPr>
          <p:nvPr>
            <p:ph type="sldNum" sz="quarter" idx="12"/>
          </p:nvPr>
        </p:nvSpPr>
        <p:spPr/>
        <p:txBody>
          <a:bodyPr/>
          <a:lstStyle/>
          <a:p>
            <a:fld id="{54675797-F2FB-4EAB-A4C6-878A53517D70}" type="slidenum">
              <a:rPr lang="en-US" smtClean="0"/>
              <a:t>5</a:t>
            </a:fld>
            <a:endParaRPr lang="en-US"/>
          </a:p>
        </p:txBody>
      </p:sp>
    </p:spTree>
    <p:extLst>
      <p:ext uri="{BB962C8B-B14F-4D97-AF65-F5344CB8AC3E}">
        <p14:creationId xmlns:p14="http://schemas.microsoft.com/office/powerpoint/2010/main" val="99711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B79C-0AEB-43F7-998C-825AA74D1820}"/>
              </a:ext>
            </a:extLst>
          </p:cNvPr>
          <p:cNvSpPr>
            <a:spLocks noGrp="1"/>
          </p:cNvSpPr>
          <p:nvPr>
            <p:ph type="title"/>
          </p:nvPr>
        </p:nvSpPr>
        <p:spPr>
          <a:xfrm>
            <a:off x="838200" y="79499"/>
            <a:ext cx="10515600" cy="1325563"/>
          </a:xfrm>
        </p:spPr>
        <p:txBody>
          <a:bodyPr/>
          <a:lstStyle/>
          <a:p>
            <a:r>
              <a:rPr lang="en-US" dirty="0"/>
              <a:t>System design:</a:t>
            </a:r>
          </a:p>
        </p:txBody>
      </p:sp>
      <p:sp>
        <p:nvSpPr>
          <p:cNvPr id="3" name="Content Placeholder 2">
            <a:extLst>
              <a:ext uri="{FF2B5EF4-FFF2-40B4-BE49-F238E27FC236}">
                <a16:creationId xmlns:a16="http://schemas.microsoft.com/office/drawing/2014/main" id="{21325712-3E09-4494-AEE8-4613282C692D}"/>
              </a:ext>
            </a:extLst>
          </p:cNvPr>
          <p:cNvSpPr>
            <a:spLocks noGrp="1"/>
          </p:cNvSpPr>
          <p:nvPr>
            <p:ph idx="1"/>
          </p:nvPr>
        </p:nvSpPr>
        <p:spPr>
          <a:xfrm>
            <a:off x="838200" y="1257008"/>
            <a:ext cx="11852787" cy="4351338"/>
          </a:xfrm>
        </p:spPr>
        <p:txBody>
          <a:bodyPr>
            <a:normAutofit/>
          </a:bodyPr>
          <a:lstStyle/>
          <a:p>
            <a:r>
              <a:rPr lang="en-US" sz="2400" dirty="0"/>
              <a:t>Three visual query systems: handheld, backpack, shoulder ring</a:t>
            </a:r>
          </a:p>
          <a:p>
            <a:r>
              <a:rPr lang="en-US" sz="2400" dirty="0"/>
              <a:t>System responds to user queries about specific objects or POI</a:t>
            </a:r>
          </a:p>
          <a:p>
            <a:r>
              <a:rPr lang="en-US" sz="2400" dirty="0"/>
              <a:t>Ergonomics:</a:t>
            </a:r>
          </a:p>
          <a:p>
            <a:pPr lvl="1"/>
            <a:r>
              <a:rPr lang="en-US" sz="2000" dirty="0"/>
              <a:t>Elevate the 360° camera needs to be elevated above the head of the user</a:t>
            </a:r>
          </a:p>
          <a:p>
            <a:pPr lvl="1"/>
            <a:r>
              <a:rPr lang="en-US" altLang="zh-CN" sz="2000" dirty="0"/>
              <a:t>Hand-free is preferred by the visually impaired user community </a:t>
            </a:r>
            <a:endParaRPr lang="en-US" sz="2000" dirty="0"/>
          </a:p>
        </p:txBody>
      </p:sp>
      <p:pic>
        <p:nvPicPr>
          <p:cNvPr id="5" name="Picture 4" descr="Design migration of the device, first handheld debugging platform, then backpack mounted system, then custom designed, 3d mounted system">
            <a:extLst>
              <a:ext uri="{FF2B5EF4-FFF2-40B4-BE49-F238E27FC236}">
                <a16:creationId xmlns:a16="http://schemas.microsoft.com/office/drawing/2014/main" id="{428C5B57-8373-4D38-AF6C-CE33FBDC4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584" y="3617343"/>
            <a:ext cx="10080216" cy="3636104"/>
          </a:xfrm>
          <a:prstGeom prst="rect">
            <a:avLst/>
          </a:prstGeom>
        </p:spPr>
      </p:pic>
      <p:cxnSp>
        <p:nvCxnSpPr>
          <p:cNvPr id="7" name="Straight Arrow Connector 6">
            <a:extLst>
              <a:ext uri="{FF2B5EF4-FFF2-40B4-BE49-F238E27FC236}">
                <a16:creationId xmlns:a16="http://schemas.microsoft.com/office/drawing/2014/main" id="{8D7F1160-13B8-4B18-9E06-259F09A74329}"/>
              </a:ext>
              <a:ext uri="{C183D7F6-B498-43B3-948B-1728B52AA6E4}">
                <adec:decorative xmlns:adec="http://schemas.microsoft.com/office/drawing/2017/decorative" val="1"/>
              </a:ext>
            </a:extLst>
          </p:cNvPr>
          <p:cNvCxnSpPr/>
          <p:nvPr/>
        </p:nvCxnSpPr>
        <p:spPr>
          <a:xfrm>
            <a:off x="5003321" y="5308121"/>
            <a:ext cx="50608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49B956B-E6E5-4722-BE3E-7034135B190D}"/>
              </a:ext>
              <a:ext uri="{C183D7F6-B498-43B3-948B-1728B52AA6E4}">
                <adec:decorative xmlns:adec="http://schemas.microsoft.com/office/drawing/2017/decorative" val="1"/>
              </a:ext>
            </a:extLst>
          </p:cNvPr>
          <p:cNvCxnSpPr/>
          <p:nvPr/>
        </p:nvCxnSpPr>
        <p:spPr>
          <a:xfrm>
            <a:off x="8301487" y="5308121"/>
            <a:ext cx="50608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2647334" y="3248011"/>
            <a:ext cx="8706465" cy="369332"/>
          </a:xfrm>
          <a:prstGeom prst="rect">
            <a:avLst/>
          </a:prstGeom>
          <a:noFill/>
        </p:spPr>
        <p:txBody>
          <a:bodyPr wrap="square" rtlCol="0">
            <a:spAutoFit/>
          </a:bodyPr>
          <a:lstStyle/>
          <a:p>
            <a:r>
              <a:rPr lang="en-US" b="1" i="1" dirty="0"/>
              <a:t>Handheld</a:t>
            </a:r>
            <a:r>
              <a:rPr lang="en-US" dirty="0"/>
              <a:t>                                                       </a:t>
            </a:r>
            <a:r>
              <a:rPr lang="en-US" b="1" i="1" dirty="0"/>
              <a:t>Backpack                                             Ring</a:t>
            </a:r>
          </a:p>
        </p:txBody>
      </p:sp>
      <p:sp>
        <p:nvSpPr>
          <p:cNvPr id="6" name="Slide Number Placeholder 5"/>
          <p:cNvSpPr>
            <a:spLocks noGrp="1"/>
          </p:cNvSpPr>
          <p:nvPr>
            <p:ph type="sldNum" sz="quarter" idx="12"/>
          </p:nvPr>
        </p:nvSpPr>
        <p:spPr/>
        <p:txBody>
          <a:bodyPr/>
          <a:lstStyle/>
          <a:p>
            <a:fld id="{54675797-F2FB-4EAB-A4C6-878A53517D70}" type="slidenum">
              <a:rPr lang="en-US" smtClean="0"/>
              <a:t>6</a:t>
            </a:fld>
            <a:endParaRPr lang="en-US"/>
          </a:p>
        </p:txBody>
      </p:sp>
    </p:spTree>
    <p:extLst>
      <p:ext uri="{BB962C8B-B14F-4D97-AF65-F5344CB8AC3E}">
        <p14:creationId xmlns:p14="http://schemas.microsoft.com/office/powerpoint/2010/main" val="146231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Operation and user interface</a:t>
            </a:r>
          </a:p>
        </p:txBody>
      </p:sp>
      <p:sp>
        <p:nvSpPr>
          <p:cNvPr id="3" name="Content Placeholder 2"/>
          <p:cNvSpPr>
            <a:spLocks noGrp="1"/>
          </p:cNvSpPr>
          <p:nvPr>
            <p:ph idx="1"/>
          </p:nvPr>
        </p:nvSpPr>
        <p:spPr>
          <a:xfrm>
            <a:off x="108043" y="1486235"/>
            <a:ext cx="8502557" cy="4351338"/>
          </a:xfrm>
        </p:spPr>
        <p:txBody>
          <a:bodyPr>
            <a:normAutofit fontScale="85000" lnSpcReduction="20000"/>
          </a:bodyPr>
          <a:lstStyle/>
          <a:p>
            <a:pPr marL="514350" indent="-514350">
              <a:buFont typeface="+mj-lt"/>
              <a:buAutoNum type="arabicPeriod"/>
            </a:pPr>
            <a:r>
              <a:rPr lang="en-US" dirty="0"/>
              <a:t>User clicks on a blue tooth button on a ring around his/her neck</a:t>
            </a:r>
          </a:p>
          <a:p>
            <a:pPr marL="514350" indent="-514350">
              <a:buFont typeface="+mj-lt"/>
              <a:buAutoNum type="arabicPeriod"/>
            </a:pPr>
            <a:r>
              <a:rPr lang="en-US" dirty="0"/>
              <a:t>This activates the smartphone to “listen” to what the user is asking for example: </a:t>
            </a:r>
          </a:p>
          <a:p>
            <a:pPr marL="457200" lvl="1" indent="0">
              <a:buNone/>
            </a:pPr>
            <a:r>
              <a:rPr lang="en-US" dirty="0"/>
              <a:t>          elevator, light switch, door, restroom, </a:t>
            </a:r>
            <a:r>
              <a:rPr lang="en-US" dirty="0" err="1"/>
              <a:t>etc</a:t>
            </a:r>
            <a:endParaRPr lang="en-US" dirty="0"/>
          </a:p>
          <a:p>
            <a:pPr marL="514350" indent="-514350">
              <a:buFont typeface="+mj-lt"/>
              <a:buAutoNum type="arabicPeriod"/>
            </a:pPr>
            <a:r>
              <a:rPr lang="en-US" dirty="0"/>
              <a:t>Smartphone converts speech to text</a:t>
            </a:r>
          </a:p>
          <a:p>
            <a:pPr marL="514350" indent="-514350">
              <a:buFont typeface="+mj-lt"/>
              <a:buAutoNum type="arabicPeriod"/>
            </a:pPr>
            <a:r>
              <a:rPr lang="en-US" dirty="0"/>
              <a:t>360</a:t>
            </a:r>
            <a:r>
              <a:rPr lang="en-US" kern="1200" dirty="0">
                <a:solidFill>
                  <a:srgbClr val="000000"/>
                </a:solidFill>
                <a:effectLst/>
                <a:latin typeface="+mn-ea"/>
                <a:ea typeface="+mn-ea"/>
                <a:cs typeface="+mn-cs"/>
              </a:rPr>
              <a:t>°</a:t>
            </a:r>
            <a:r>
              <a:rPr lang="en-US" dirty="0"/>
              <a:t> camera takes a picture; 360</a:t>
            </a:r>
            <a:r>
              <a:rPr lang="en-US" kern="1200" dirty="0">
                <a:solidFill>
                  <a:srgbClr val="000000"/>
                </a:solidFill>
                <a:effectLst/>
                <a:latin typeface="+mn-ea"/>
                <a:ea typeface="+mn-ea"/>
                <a:cs typeface="+mn-cs"/>
              </a:rPr>
              <a:t>°</a:t>
            </a:r>
            <a:r>
              <a:rPr lang="en-US" dirty="0"/>
              <a:t> picture is divided into 4 rectilinear smaller pictures each covering a 90</a:t>
            </a:r>
            <a:r>
              <a:rPr lang="en-US" sz="2800" dirty="0"/>
              <a:t>°</a:t>
            </a:r>
            <a:r>
              <a:rPr lang="en-US" dirty="0"/>
              <a:t> field of view; </a:t>
            </a:r>
          </a:p>
          <a:p>
            <a:pPr marL="514350" indent="-514350">
              <a:buFont typeface="+mj-lt"/>
              <a:buAutoNum type="arabicPeriod"/>
            </a:pPr>
            <a:r>
              <a:rPr lang="en-US" dirty="0"/>
              <a:t>Text from (3) and pictures from (4) are fed into object recognition deep networks on the smartphone. </a:t>
            </a:r>
          </a:p>
          <a:p>
            <a:pPr marL="514350" indent="-514350">
              <a:buFont typeface="+mj-lt"/>
              <a:buAutoNum type="arabicPeriod"/>
            </a:pPr>
            <a:r>
              <a:rPr lang="en-US" dirty="0"/>
              <a:t>Object detection deep networks finds object of interest. </a:t>
            </a:r>
          </a:p>
          <a:p>
            <a:pPr marL="514350" indent="-514350">
              <a:buFont typeface="+mj-lt"/>
              <a:buAutoNum type="arabicPeriod"/>
            </a:pPr>
            <a:r>
              <a:rPr lang="en-US" dirty="0"/>
              <a:t>Smartphone converts text to speech to report angle and/or distance of the desired object</a:t>
            </a:r>
          </a:p>
          <a:p>
            <a:endParaRPr lang="en-US"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0805" y="7937"/>
            <a:ext cx="2311195" cy="17376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o, seriously, why are you holding your phone like that? • Th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No, seriously, why are you holding your phone like that? • Th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4727"/>
          <a:stretch/>
        </p:blipFill>
        <p:spPr>
          <a:xfrm>
            <a:off x="9696450" y="1786721"/>
            <a:ext cx="2495550" cy="1743075"/>
          </a:xfrm>
          <a:prstGeom prst="rect">
            <a:avLst/>
          </a:prstGeom>
        </p:spPr>
      </p:pic>
      <p:sp>
        <p:nvSpPr>
          <p:cNvPr id="8" name="AutoShape 8" descr="The limits and challenges of deep learning – TechTalk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31" t="-829" r="4945" b="829"/>
          <a:stretch/>
        </p:blipFill>
        <p:spPr>
          <a:xfrm>
            <a:off x="9572625" y="3515978"/>
            <a:ext cx="2619375" cy="1666875"/>
          </a:xfrm>
          <a:prstGeom prst="rect">
            <a:avLst/>
          </a:prstGeom>
        </p:spPr>
      </p:pic>
      <p:sp>
        <p:nvSpPr>
          <p:cNvPr id="13" name="TextBox 12">
            <a:extLst>
              <a:ext uri="{FF2B5EF4-FFF2-40B4-BE49-F238E27FC236}">
                <a16:creationId xmlns:a16="http://schemas.microsoft.com/office/drawing/2014/main" id="{752AB086-941F-4DDE-B7B0-67927849DB59}"/>
              </a:ext>
            </a:extLst>
          </p:cNvPr>
          <p:cNvSpPr txBox="1"/>
          <p:nvPr/>
        </p:nvSpPr>
        <p:spPr>
          <a:xfrm>
            <a:off x="155575" y="5872068"/>
            <a:ext cx="9540875" cy="923330"/>
          </a:xfrm>
          <a:prstGeom prst="rect">
            <a:avLst/>
          </a:prstGeom>
        </p:spPr>
        <p:txBody>
          <a:bodyPr wrap="square">
            <a:spAutoFit/>
          </a:bodyPr>
          <a:lstStyle>
            <a:defPPr>
              <a:defRPr lang="en-US"/>
            </a:defPPr>
            <a:lvl1pPr>
              <a:defRPr i="1">
                <a:solidFill>
                  <a:schemeClr val="bg1">
                    <a:lumMod val="50000"/>
                  </a:schemeClr>
                </a:solidFill>
              </a:defRPr>
            </a:lvl1pPr>
            <a:lvl2pPr lvl="1">
              <a:defRPr sz="1400"/>
            </a:lvl2pPr>
          </a:lstStyle>
          <a:p>
            <a:r>
              <a:rPr lang="en-US" dirty="0"/>
              <a:t>Povey, D., Ghoshal, A., </a:t>
            </a:r>
            <a:r>
              <a:rPr lang="en-US" dirty="0" err="1"/>
              <a:t>Boulianne</a:t>
            </a:r>
            <a:r>
              <a:rPr lang="en-US" dirty="0"/>
              <a:t>, G., </a:t>
            </a:r>
            <a:r>
              <a:rPr lang="en-US" dirty="0" err="1"/>
              <a:t>Burget</a:t>
            </a:r>
            <a:r>
              <a:rPr lang="en-US" dirty="0"/>
              <a:t>, L., </a:t>
            </a:r>
            <a:r>
              <a:rPr lang="en-US" dirty="0" err="1"/>
              <a:t>Glembek</a:t>
            </a:r>
            <a:r>
              <a:rPr lang="en-US" dirty="0"/>
              <a:t>, O., Goel, N.K., Han-</a:t>
            </a:r>
            <a:r>
              <a:rPr lang="en-US" dirty="0" err="1"/>
              <a:t>nemann</a:t>
            </a:r>
            <a:r>
              <a:rPr lang="en-US" dirty="0"/>
              <a:t>, M., </a:t>
            </a:r>
            <a:r>
              <a:rPr lang="en-US" dirty="0" err="1"/>
              <a:t>Motl</a:t>
            </a:r>
            <a:r>
              <a:rPr lang="en-US" dirty="0"/>
              <a:t> ́</a:t>
            </a:r>
            <a:r>
              <a:rPr lang="en-US" dirty="0" err="1"/>
              <a:t>ıcek</a:t>
            </a:r>
            <a:r>
              <a:rPr lang="en-US" dirty="0"/>
              <a:t>, P., Qian, Y., Schwarz, P., </a:t>
            </a:r>
            <a:r>
              <a:rPr lang="en-US" dirty="0" err="1"/>
              <a:t>Silovsk</a:t>
            </a:r>
            <a:r>
              <a:rPr lang="en-US" dirty="0"/>
              <a:t> ́y, J., Stemmer, G., </a:t>
            </a:r>
            <a:r>
              <a:rPr lang="en-US" dirty="0" err="1"/>
              <a:t>Vesel</a:t>
            </a:r>
            <a:r>
              <a:rPr lang="en-US" dirty="0"/>
              <a:t> ́</a:t>
            </a:r>
            <a:r>
              <a:rPr lang="en-US" dirty="0" err="1"/>
              <a:t>y,K</a:t>
            </a:r>
            <a:r>
              <a:rPr lang="en-US" dirty="0"/>
              <a:t>.: The </a:t>
            </a:r>
            <a:r>
              <a:rPr lang="en-US" dirty="0" err="1"/>
              <a:t>kaldi</a:t>
            </a:r>
            <a:r>
              <a:rPr lang="en-US" dirty="0"/>
              <a:t> speech recognition toolkit (2011)</a:t>
            </a:r>
          </a:p>
        </p:txBody>
      </p:sp>
      <p:pic>
        <p:nvPicPr>
          <p:cNvPr id="9" name="Picture 2">
            <a:extLst>
              <a:ext uri="{FF2B5EF4-FFF2-40B4-BE49-F238E27FC236}">
                <a16:creationId xmlns:a16="http://schemas.microsoft.com/office/drawing/2014/main" id="{F4670334-A1F8-410D-BAAA-1158B32F0798}"/>
              </a:ext>
              <a:ext uri="{C183D7F6-B498-43B3-948B-1728B52AA6E4}">
                <adec:decorative xmlns:adec="http://schemas.microsoft.com/office/drawing/2017/decorative" val="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842900" y="5259053"/>
            <a:ext cx="2349099" cy="15989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4675797-F2FB-4EAB-A4C6-878A53517D70}" type="slidenum">
              <a:rPr lang="en-US" smtClean="0"/>
              <a:t>7</a:t>
            </a:fld>
            <a:endParaRPr lang="en-US"/>
          </a:p>
        </p:txBody>
      </p:sp>
      <p:sp>
        <p:nvSpPr>
          <p:cNvPr id="12" name="Oval 11">
            <a:extLst>
              <a:ext uri="{FF2B5EF4-FFF2-40B4-BE49-F238E27FC236}">
                <a16:creationId xmlns:a16="http://schemas.microsoft.com/office/drawing/2014/main" id="{A2706AA7-654F-4F16-B7ED-87017468E174}"/>
              </a:ext>
            </a:extLst>
          </p:cNvPr>
          <p:cNvSpPr/>
          <p:nvPr/>
        </p:nvSpPr>
        <p:spPr>
          <a:xfrm>
            <a:off x="8256682" y="3454956"/>
            <a:ext cx="1243796" cy="124379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9C5EBD-668D-42E0-AF75-EACE0D77A216}"/>
              </a:ext>
            </a:extLst>
          </p:cNvPr>
          <p:cNvSpPr/>
          <p:nvPr/>
        </p:nvSpPr>
        <p:spPr>
          <a:xfrm>
            <a:off x="8243582" y="3451423"/>
            <a:ext cx="1254030" cy="125403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706A969-755F-4307-B852-19866947E3C7}"/>
              </a:ext>
            </a:extLst>
          </p:cNvPr>
          <p:cNvCxnSpPr/>
          <p:nvPr/>
        </p:nvCxnSpPr>
        <p:spPr>
          <a:xfrm>
            <a:off x="8243582" y="3451423"/>
            <a:ext cx="1254030" cy="1247329"/>
          </a:xfrm>
          <a:prstGeom prst="line">
            <a:avLst/>
          </a:prstGeom>
          <a:ln w="19050">
            <a:prstDash val="dash"/>
          </a:ln>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34B79268-8C47-4DF2-9CF2-83C83BE14B4D}"/>
              </a:ext>
            </a:extLst>
          </p:cNvPr>
          <p:cNvCxnSpPr>
            <a:cxnSpLocks/>
          </p:cNvCxnSpPr>
          <p:nvPr/>
        </p:nvCxnSpPr>
        <p:spPr>
          <a:xfrm flipH="1">
            <a:off x="8231515" y="3451423"/>
            <a:ext cx="1279197" cy="1244982"/>
          </a:xfrm>
          <a:prstGeom prst="line">
            <a:avLst/>
          </a:prstGeom>
          <a:ln w="19050">
            <a:prstDash val="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2861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A72C-B964-4EB1-9499-337A21B74088}"/>
              </a:ext>
            </a:extLst>
          </p:cNvPr>
          <p:cNvSpPr>
            <a:spLocks noGrp="1"/>
          </p:cNvSpPr>
          <p:nvPr>
            <p:ph type="title"/>
          </p:nvPr>
        </p:nvSpPr>
        <p:spPr/>
        <p:txBody>
          <a:bodyPr/>
          <a:lstStyle/>
          <a:p>
            <a:r>
              <a:rPr lang="en-US" dirty="0"/>
              <a:t>System Operation (cont’d)</a:t>
            </a:r>
          </a:p>
        </p:txBody>
      </p:sp>
      <p:sp>
        <p:nvSpPr>
          <p:cNvPr id="3" name="Content Placeholder 2">
            <a:extLst>
              <a:ext uri="{FF2B5EF4-FFF2-40B4-BE49-F238E27FC236}">
                <a16:creationId xmlns:a16="http://schemas.microsoft.com/office/drawing/2014/main" id="{111468DE-BC24-4948-B50A-E8E3D6799070}"/>
              </a:ext>
            </a:extLst>
          </p:cNvPr>
          <p:cNvSpPr>
            <a:spLocks noGrp="1"/>
          </p:cNvSpPr>
          <p:nvPr>
            <p:ph idx="1"/>
          </p:nvPr>
        </p:nvSpPr>
        <p:spPr>
          <a:xfrm>
            <a:off x="830360" y="1506971"/>
            <a:ext cx="11361639" cy="4351338"/>
          </a:xfrm>
        </p:spPr>
        <p:txBody>
          <a:bodyPr/>
          <a:lstStyle/>
          <a:p>
            <a:pPr marL="0" indent="0">
              <a:buNone/>
            </a:pPr>
            <a:r>
              <a:rPr lang="en-US" dirty="0"/>
              <a:t>Two modes of operation both triggered by Bluetooth:</a:t>
            </a:r>
          </a:p>
          <a:p>
            <a:r>
              <a:rPr lang="en-US" dirty="0"/>
              <a:t>Single click:  system reports back relative location of object of interest by using clock notation to denote the “angle” </a:t>
            </a:r>
            <a:endParaRPr lang="en-US" sz="2600" kern="1200" dirty="0">
              <a:solidFill>
                <a:srgbClr val="000000"/>
              </a:solidFill>
              <a:effectLst/>
              <a:latin typeface="Calibri" panose="020F0502020204030204" pitchFamily="34" charset="0"/>
              <a:ea typeface="+mn-ea"/>
              <a:cs typeface="+mn-cs"/>
            </a:endParaRPr>
          </a:p>
          <a:p>
            <a:r>
              <a:rPr lang="en-US" dirty="0">
                <a:solidFill>
                  <a:srgbClr val="000000"/>
                </a:solidFill>
                <a:latin typeface="Calibri" panose="020F0502020204030204" pitchFamily="34" charset="0"/>
              </a:rPr>
              <a:t>Double click: invokes depth camera; </a:t>
            </a:r>
          </a:p>
          <a:p>
            <a:pPr lvl="1"/>
            <a:r>
              <a:rPr lang="en-US" sz="2200" dirty="0">
                <a:solidFill>
                  <a:srgbClr val="000000"/>
                </a:solidFill>
                <a:latin typeface="Calibri" panose="020F0502020204030204" pitchFamily="34" charset="0"/>
              </a:rPr>
              <a:t>system reports back distance of the requested POI if within field of view of depth camera: </a:t>
            </a:r>
          </a:p>
          <a:p>
            <a:pPr lvl="1"/>
            <a:r>
              <a:rPr lang="en-US" sz="2200" dirty="0">
                <a:solidFill>
                  <a:srgbClr val="000000"/>
                </a:solidFill>
                <a:latin typeface="Calibri" panose="020F0502020204030204" pitchFamily="34" charset="0"/>
              </a:rPr>
              <a:t>Works with depth enabled smartphones or external depth sensor. </a:t>
            </a:r>
            <a:endParaRPr lang="en-US" dirty="0"/>
          </a:p>
        </p:txBody>
      </p:sp>
      <p:grpSp>
        <p:nvGrpSpPr>
          <p:cNvPr id="41" name="Group 40" descr="Illustration of pipeline&#10;&#10;There are two modes of operation that can be triggered, and the operation pipeline is as follows:&#10;If the user clicks the Bluetooth trigger once, the system reports back relative locations of the queried object of interest by using clock notation to denote the angle. And by doing a double click, the depth camera is enabled, reporting back the distance of the requested point of interest if it is within the field of view of the depth camera. This works both with depth enabled smartphones or external depth sensors, such as the realsense.&#10;&#10;">
            <a:extLst>
              <a:ext uri="{FF2B5EF4-FFF2-40B4-BE49-F238E27FC236}">
                <a16:creationId xmlns:a16="http://schemas.microsoft.com/office/drawing/2014/main" id="{8C236D4E-46AA-47E6-9623-FF0B44614CF9}"/>
              </a:ext>
            </a:extLst>
          </p:cNvPr>
          <p:cNvGrpSpPr/>
          <p:nvPr/>
        </p:nvGrpSpPr>
        <p:grpSpPr>
          <a:xfrm>
            <a:off x="471576" y="4426365"/>
            <a:ext cx="11053316" cy="2332936"/>
            <a:chOff x="92014" y="4355411"/>
            <a:chExt cx="11053316" cy="2332936"/>
          </a:xfrm>
        </p:grpSpPr>
        <p:sp>
          <p:nvSpPr>
            <p:cNvPr id="4" name="Rectangle: Rounded Corners 3">
              <a:extLst>
                <a:ext uri="{FF2B5EF4-FFF2-40B4-BE49-F238E27FC236}">
                  <a16:creationId xmlns:a16="http://schemas.microsoft.com/office/drawing/2014/main" id="{CD72FBE5-7AB5-4E87-A1A9-6EE826047F86}"/>
                </a:ext>
              </a:extLst>
            </p:cNvPr>
            <p:cNvSpPr/>
            <p:nvPr/>
          </p:nvSpPr>
          <p:spPr>
            <a:xfrm>
              <a:off x="92014" y="5089585"/>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query</a:t>
              </a:r>
            </a:p>
          </p:txBody>
        </p:sp>
        <p:sp>
          <p:nvSpPr>
            <p:cNvPr id="5" name="Left Brace 4">
              <a:extLst>
                <a:ext uri="{FF2B5EF4-FFF2-40B4-BE49-F238E27FC236}">
                  <a16:creationId xmlns:a16="http://schemas.microsoft.com/office/drawing/2014/main" id="{2918E61E-0787-4EA2-A340-63E50257B9FB}"/>
                </a:ext>
              </a:extLst>
            </p:cNvPr>
            <p:cNvSpPr/>
            <p:nvPr/>
          </p:nvSpPr>
          <p:spPr>
            <a:xfrm>
              <a:off x="1014323" y="4836543"/>
              <a:ext cx="383156" cy="140898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C3B0367-A760-4985-B153-376208EA3FF4}"/>
                </a:ext>
              </a:extLst>
            </p:cNvPr>
            <p:cNvCxnSpPr>
              <a:cxnSpLocks/>
              <a:stCxn id="5" idx="0"/>
            </p:cNvCxnSpPr>
            <p:nvPr/>
          </p:nvCxnSpPr>
          <p:spPr>
            <a:xfrm>
              <a:off x="1397478" y="4836543"/>
              <a:ext cx="914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58EF34AC-B5CA-432A-BBAD-33823660F491}"/>
                </a:ext>
              </a:extLst>
            </p:cNvPr>
            <p:cNvCxnSpPr/>
            <p:nvPr/>
          </p:nvCxnSpPr>
          <p:spPr>
            <a:xfrm>
              <a:off x="1397478" y="6245525"/>
              <a:ext cx="914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9CD36ED-26E3-4248-9420-8A19F853B006}"/>
                </a:ext>
              </a:extLst>
            </p:cNvPr>
            <p:cNvSpPr txBox="1"/>
            <p:nvPr/>
          </p:nvSpPr>
          <p:spPr>
            <a:xfrm>
              <a:off x="1117483" y="4506540"/>
              <a:ext cx="1200970" cy="369332"/>
            </a:xfrm>
            <a:prstGeom prst="rect">
              <a:avLst/>
            </a:prstGeom>
            <a:noFill/>
          </p:spPr>
          <p:txBody>
            <a:bodyPr wrap="none" rtlCol="0">
              <a:spAutoFit/>
            </a:bodyPr>
            <a:lstStyle/>
            <a:p>
              <a:r>
                <a:rPr lang="en-US" dirty="0"/>
                <a:t>Single click</a:t>
              </a:r>
            </a:p>
          </p:txBody>
        </p:sp>
        <p:sp>
          <p:nvSpPr>
            <p:cNvPr id="11" name="TextBox 10">
              <a:extLst>
                <a:ext uri="{FF2B5EF4-FFF2-40B4-BE49-F238E27FC236}">
                  <a16:creationId xmlns:a16="http://schemas.microsoft.com/office/drawing/2014/main" id="{FF51A68B-8CA0-4FB8-A399-B6A11FCCDB2B}"/>
                </a:ext>
              </a:extLst>
            </p:cNvPr>
            <p:cNvSpPr txBox="1"/>
            <p:nvPr/>
          </p:nvSpPr>
          <p:spPr>
            <a:xfrm>
              <a:off x="1046670" y="6176963"/>
              <a:ext cx="1319592" cy="369332"/>
            </a:xfrm>
            <a:prstGeom prst="rect">
              <a:avLst/>
            </a:prstGeom>
            <a:noFill/>
          </p:spPr>
          <p:txBody>
            <a:bodyPr wrap="none" rtlCol="0">
              <a:spAutoFit/>
            </a:bodyPr>
            <a:lstStyle/>
            <a:p>
              <a:r>
                <a:rPr lang="en-US" dirty="0"/>
                <a:t>Double click</a:t>
              </a:r>
            </a:p>
          </p:txBody>
        </p:sp>
        <p:sp>
          <p:nvSpPr>
            <p:cNvPr id="14" name="Rectangle: Rounded Corners 13">
              <a:extLst>
                <a:ext uri="{FF2B5EF4-FFF2-40B4-BE49-F238E27FC236}">
                  <a16:creationId xmlns:a16="http://schemas.microsoft.com/office/drawing/2014/main" id="{8F1A93C5-F209-4932-ADF2-4A1116E6450D}"/>
                </a:ext>
              </a:extLst>
            </p:cNvPr>
            <p:cNvSpPr/>
            <p:nvPr/>
          </p:nvSpPr>
          <p:spPr>
            <a:xfrm>
              <a:off x="2311878" y="4379343"/>
              <a:ext cx="10351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1200" dirty="0">
                  <a:solidFill>
                    <a:schemeClr val="bg1"/>
                  </a:solidFill>
                  <a:effectLst/>
                  <a:latin typeface="Calibri" panose="020F0502020204030204" pitchFamily="34" charset="0"/>
                </a:rPr>
                <a:t>360° camera</a:t>
              </a:r>
              <a:endParaRPr lang="en-US" dirty="0">
                <a:solidFill>
                  <a:schemeClr val="bg1"/>
                </a:solidFill>
              </a:endParaRPr>
            </a:p>
          </p:txBody>
        </p:sp>
        <p:cxnSp>
          <p:nvCxnSpPr>
            <p:cNvPr id="17" name="Straight Arrow Connector 16">
              <a:extLst>
                <a:ext uri="{FF2B5EF4-FFF2-40B4-BE49-F238E27FC236}">
                  <a16:creationId xmlns:a16="http://schemas.microsoft.com/office/drawing/2014/main" id="{0468A28F-43DD-40F3-BCD3-18A8D9CA9A46}"/>
                </a:ext>
              </a:extLst>
            </p:cNvPr>
            <p:cNvCxnSpPr>
              <a:cxnSpLocks/>
            </p:cNvCxnSpPr>
            <p:nvPr/>
          </p:nvCxnSpPr>
          <p:spPr>
            <a:xfrm>
              <a:off x="4226943" y="6231147"/>
              <a:ext cx="5486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E2CC3277-F3EB-44B7-8019-55EC4ABE4F28}"/>
                </a:ext>
              </a:extLst>
            </p:cNvPr>
            <p:cNvCxnSpPr>
              <a:cxnSpLocks/>
            </p:cNvCxnSpPr>
            <p:nvPr/>
          </p:nvCxnSpPr>
          <p:spPr>
            <a:xfrm>
              <a:off x="3341298" y="4825041"/>
              <a:ext cx="5029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Rectangle: Rounded Corners 19">
              <a:extLst>
                <a:ext uri="{FF2B5EF4-FFF2-40B4-BE49-F238E27FC236}">
                  <a16:creationId xmlns:a16="http://schemas.microsoft.com/office/drawing/2014/main" id="{04CF79E9-1246-478F-8FD9-9084007FD700}"/>
                </a:ext>
              </a:extLst>
            </p:cNvPr>
            <p:cNvSpPr/>
            <p:nvPr/>
          </p:nvSpPr>
          <p:spPr>
            <a:xfrm>
              <a:off x="2306126" y="5719763"/>
              <a:ext cx="19239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1200" dirty="0">
                  <a:solidFill>
                    <a:schemeClr val="bg1"/>
                  </a:solidFill>
                  <a:effectLst/>
                  <a:latin typeface="Calibri" panose="020F0502020204030204" pitchFamily="34" charset="0"/>
                </a:rPr>
                <a:t>Depth camera &amp; front RGB image</a:t>
              </a:r>
              <a:endParaRPr lang="en-US" dirty="0">
                <a:solidFill>
                  <a:schemeClr val="bg1"/>
                </a:solidFill>
              </a:endParaRPr>
            </a:p>
          </p:txBody>
        </p:sp>
        <p:sp>
          <p:nvSpPr>
            <p:cNvPr id="23" name="Rectangle: Rounded Corners 22">
              <a:extLst>
                <a:ext uri="{FF2B5EF4-FFF2-40B4-BE49-F238E27FC236}">
                  <a16:creationId xmlns:a16="http://schemas.microsoft.com/office/drawing/2014/main" id="{F6ED8320-619F-43C1-96EC-68FCC1319F96}"/>
                </a:ext>
              </a:extLst>
            </p:cNvPr>
            <p:cNvSpPr/>
            <p:nvPr/>
          </p:nvSpPr>
          <p:spPr>
            <a:xfrm>
              <a:off x="3830122" y="4379343"/>
              <a:ext cx="27719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Rectilinearization</a:t>
              </a:r>
            </a:p>
          </p:txBody>
        </p:sp>
        <p:sp>
          <p:nvSpPr>
            <p:cNvPr id="25" name="Rectangle: Rounded Corners 24">
              <a:extLst>
                <a:ext uri="{FF2B5EF4-FFF2-40B4-BE49-F238E27FC236}">
                  <a16:creationId xmlns:a16="http://schemas.microsoft.com/office/drawing/2014/main" id="{E7ACDB60-BC75-4871-82F0-0E1D0FE83A20}"/>
                </a:ext>
              </a:extLst>
            </p:cNvPr>
            <p:cNvSpPr/>
            <p:nvPr/>
          </p:nvSpPr>
          <p:spPr>
            <a:xfrm>
              <a:off x="4779821" y="5742078"/>
              <a:ext cx="18575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Depth map / RGB registration</a:t>
              </a:r>
            </a:p>
          </p:txBody>
        </p:sp>
        <p:sp>
          <p:nvSpPr>
            <p:cNvPr id="26" name="Right Brace 25">
              <a:extLst>
                <a:ext uri="{FF2B5EF4-FFF2-40B4-BE49-F238E27FC236}">
                  <a16:creationId xmlns:a16="http://schemas.microsoft.com/office/drawing/2014/main" id="{BF293B5A-4BDE-4193-966D-4EB78D5A5ADF}"/>
                </a:ext>
              </a:extLst>
            </p:cNvPr>
            <p:cNvSpPr/>
            <p:nvPr/>
          </p:nvSpPr>
          <p:spPr>
            <a:xfrm>
              <a:off x="6561822" y="4825041"/>
              <a:ext cx="310555" cy="1420484"/>
            </a:xfrm>
            <a:prstGeom prst="rightBrace">
              <a:avLst>
                <a:gd name="adj1" fmla="val 8333"/>
                <a:gd name="adj2" fmla="val 4959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054D1819-20F1-4E98-8B2F-C6296B23C2AE}"/>
                </a:ext>
              </a:extLst>
            </p:cNvPr>
            <p:cNvSpPr/>
            <p:nvPr/>
          </p:nvSpPr>
          <p:spPr>
            <a:xfrm>
              <a:off x="7001912" y="5045121"/>
              <a:ext cx="18575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Object detection model</a:t>
              </a:r>
            </a:p>
          </p:txBody>
        </p:sp>
        <p:cxnSp>
          <p:nvCxnSpPr>
            <p:cNvPr id="29" name="Straight Arrow Connector 28">
              <a:extLst>
                <a:ext uri="{FF2B5EF4-FFF2-40B4-BE49-F238E27FC236}">
                  <a16:creationId xmlns:a16="http://schemas.microsoft.com/office/drawing/2014/main" id="{B55ADB43-C387-45D0-B729-03662D30A20D}"/>
                </a:ext>
              </a:extLst>
            </p:cNvPr>
            <p:cNvCxnSpPr>
              <a:cxnSpLocks/>
            </p:cNvCxnSpPr>
            <p:nvPr/>
          </p:nvCxnSpPr>
          <p:spPr>
            <a:xfrm>
              <a:off x="6910472" y="5535283"/>
              <a:ext cx="91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Left Brace 31">
              <a:extLst>
                <a:ext uri="{FF2B5EF4-FFF2-40B4-BE49-F238E27FC236}">
                  <a16:creationId xmlns:a16="http://schemas.microsoft.com/office/drawing/2014/main" id="{73271FEE-A359-4300-BB1E-07B06200279F}"/>
                </a:ext>
              </a:extLst>
            </p:cNvPr>
            <p:cNvSpPr/>
            <p:nvPr/>
          </p:nvSpPr>
          <p:spPr>
            <a:xfrm>
              <a:off x="8872266" y="4812611"/>
              <a:ext cx="191221" cy="140898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A54C23B6-38B6-4B21-8C4B-9049DA297A27}"/>
                </a:ext>
              </a:extLst>
            </p:cNvPr>
            <p:cNvCxnSpPr>
              <a:cxnSpLocks/>
            </p:cNvCxnSpPr>
            <p:nvPr/>
          </p:nvCxnSpPr>
          <p:spPr>
            <a:xfrm>
              <a:off x="9054854" y="4812611"/>
              <a:ext cx="2329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FAB38A90-12EE-4F51-AF32-C1F137556E6D}"/>
                </a:ext>
              </a:extLst>
            </p:cNvPr>
            <p:cNvCxnSpPr>
              <a:cxnSpLocks/>
            </p:cNvCxnSpPr>
            <p:nvPr/>
          </p:nvCxnSpPr>
          <p:spPr>
            <a:xfrm>
              <a:off x="9046226" y="6224468"/>
              <a:ext cx="2329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Rectangle: Rounded Corners 37">
              <a:extLst>
                <a:ext uri="{FF2B5EF4-FFF2-40B4-BE49-F238E27FC236}">
                  <a16:creationId xmlns:a16="http://schemas.microsoft.com/office/drawing/2014/main" id="{8C2C3930-71F4-45E6-90D6-4C6B89604395}"/>
                </a:ext>
              </a:extLst>
            </p:cNvPr>
            <p:cNvSpPr/>
            <p:nvPr/>
          </p:nvSpPr>
          <p:spPr>
            <a:xfrm>
              <a:off x="9287774" y="4355411"/>
              <a:ext cx="18575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Report specific queried object of interest</a:t>
              </a:r>
            </a:p>
          </p:txBody>
        </p:sp>
        <p:sp>
          <p:nvSpPr>
            <p:cNvPr id="40" name="Rectangle: Rounded Corners 39">
              <a:extLst>
                <a:ext uri="{FF2B5EF4-FFF2-40B4-BE49-F238E27FC236}">
                  <a16:creationId xmlns:a16="http://schemas.microsoft.com/office/drawing/2014/main" id="{A518E2DD-3F61-41C2-94DC-78496FB4F826}"/>
                </a:ext>
              </a:extLst>
            </p:cNvPr>
            <p:cNvSpPr/>
            <p:nvPr/>
          </p:nvSpPr>
          <p:spPr>
            <a:xfrm>
              <a:off x="9279146" y="5773947"/>
              <a:ext cx="18575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Report object of interest and distance</a:t>
              </a:r>
            </a:p>
          </p:txBody>
        </p:sp>
      </p:grpSp>
      <p:sp>
        <p:nvSpPr>
          <p:cNvPr id="6" name="Slide Number Placeholder 5"/>
          <p:cNvSpPr>
            <a:spLocks noGrp="1"/>
          </p:cNvSpPr>
          <p:nvPr>
            <p:ph type="sldNum" sz="quarter" idx="12"/>
          </p:nvPr>
        </p:nvSpPr>
        <p:spPr/>
        <p:txBody>
          <a:bodyPr/>
          <a:lstStyle/>
          <a:p>
            <a:fld id="{54675797-F2FB-4EAB-A4C6-878A53517D70}" type="slidenum">
              <a:rPr lang="en-US" smtClean="0"/>
              <a:t>8</a:t>
            </a:fld>
            <a:endParaRPr lang="en-US"/>
          </a:p>
        </p:txBody>
      </p:sp>
      <p:sp>
        <p:nvSpPr>
          <p:cNvPr id="10" name="Oval 9">
            <a:extLst>
              <a:ext uri="{FF2B5EF4-FFF2-40B4-BE49-F238E27FC236}">
                <a16:creationId xmlns:a16="http://schemas.microsoft.com/office/drawing/2014/main" id="{891319DD-07F3-4B57-A755-CB288EE40652}"/>
              </a:ext>
            </a:extLst>
          </p:cNvPr>
          <p:cNvSpPr/>
          <p:nvPr/>
        </p:nvSpPr>
        <p:spPr>
          <a:xfrm>
            <a:off x="10079393" y="299664"/>
            <a:ext cx="1492898" cy="149289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C76A411-8CBA-4C57-AD7C-A8F90CECD2B8}"/>
              </a:ext>
            </a:extLst>
          </p:cNvPr>
          <p:cNvSpPr/>
          <p:nvPr/>
        </p:nvSpPr>
        <p:spPr>
          <a:xfrm>
            <a:off x="10736426" y="208259"/>
            <a:ext cx="175526" cy="1755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A40604-BE77-4866-8178-62125D98F810}"/>
              </a:ext>
            </a:extLst>
          </p:cNvPr>
          <p:cNvSpPr/>
          <p:nvPr/>
        </p:nvSpPr>
        <p:spPr>
          <a:xfrm>
            <a:off x="10727814" y="952558"/>
            <a:ext cx="175526" cy="17552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E35D83B-93A8-4513-A2C4-0E03811DBE6D}"/>
              </a:ext>
            </a:extLst>
          </p:cNvPr>
          <p:cNvSpPr txBox="1"/>
          <p:nvPr/>
        </p:nvSpPr>
        <p:spPr>
          <a:xfrm>
            <a:off x="7615119" y="156052"/>
            <a:ext cx="2460354" cy="369332"/>
          </a:xfrm>
          <a:prstGeom prst="rect">
            <a:avLst/>
          </a:prstGeom>
          <a:noFill/>
        </p:spPr>
        <p:txBody>
          <a:bodyPr wrap="square" rtlCol="0">
            <a:spAutoFit/>
          </a:bodyPr>
          <a:lstStyle/>
          <a:p>
            <a:r>
              <a:rPr lang="en-US" dirty="0"/>
              <a:t>Object of interest (door)</a:t>
            </a:r>
          </a:p>
        </p:txBody>
      </p:sp>
      <p:sp>
        <p:nvSpPr>
          <p:cNvPr id="21" name="TextBox 20">
            <a:extLst>
              <a:ext uri="{FF2B5EF4-FFF2-40B4-BE49-F238E27FC236}">
                <a16:creationId xmlns:a16="http://schemas.microsoft.com/office/drawing/2014/main" id="{F40D9131-40F5-40E0-8E1E-4681E1AB3519}"/>
              </a:ext>
            </a:extLst>
          </p:cNvPr>
          <p:cNvSpPr txBox="1"/>
          <p:nvPr/>
        </p:nvSpPr>
        <p:spPr>
          <a:xfrm>
            <a:off x="9390371" y="855655"/>
            <a:ext cx="591829" cy="369332"/>
          </a:xfrm>
          <a:prstGeom prst="rect">
            <a:avLst/>
          </a:prstGeom>
          <a:noFill/>
        </p:spPr>
        <p:txBody>
          <a:bodyPr wrap="none" rtlCol="0">
            <a:spAutoFit/>
          </a:bodyPr>
          <a:lstStyle/>
          <a:p>
            <a:r>
              <a:rPr lang="en-US" dirty="0"/>
              <a:t>user</a:t>
            </a:r>
          </a:p>
        </p:txBody>
      </p:sp>
      <p:cxnSp>
        <p:nvCxnSpPr>
          <p:cNvPr id="24" name="Straight Arrow Connector 23">
            <a:extLst>
              <a:ext uri="{FF2B5EF4-FFF2-40B4-BE49-F238E27FC236}">
                <a16:creationId xmlns:a16="http://schemas.microsoft.com/office/drawing/2014/main" id="{20793C35-01EC-422A-8FF6-ABC511049682}"/>
              </a:ext>
            </a:extLst>
          </p:cNvPr>
          <p:cNvCxnSpPr>
            <a:cxnSpLocks/>
            <a:endCxn id="12" idx="1"/>
          </p:cNvCxnSpPr>
          <p:nvPr/>
        </p:nvCxnSpPr>
        <p:spPr>
          <a:xfrm flipV="1">
            <a:off x="9949287" y="233964"/>
            <a:ext cx="812844" cy="11277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D2101D3C-4289-4170-A215-E8CCCBD2277C}"/>
              </a:ext>
            </a:extLst>
          </p:cNvPr>
          <p:cNvCxnSpPr>
            <a:cxnSpLocks/>
            <a:endCxn id="13" idx="2"/>
          </p:cNvCxnSpPr>
          <p:nvPr/>
        </p:nvCxnSpPr>
        <p:spPr>
          <a:xfrm flipV="1">
            <a:off x="9900146" y="1040321"/>
            <a:ext cx="827668" cy="228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1E7A3734-6195-4188-82E7-5FFE5007951F}"/>
              </a:ext>
            </a:extLst>
          </p:cNvPr>
          <p:cNvCxnSpPr>
            <a:stCxn id="12" idx="4"/>
            <a:endCxn id="13" idx="0"/>
          </p:cNvCxnSpPr>
          <p:nvPr/>
        </p:nvCxnSpPr>
        <p:spPr>
          <a:xfrm flipH="1">
            <a:off x="10815577" y="383785"/>
            <a:ext cx="8612" cy="568773"/>
          </a:xfrm>
          <a:prstGeom prst="straightConnector1">
            <a:avLst/>
          </a:prstGeom>
          <a:ln w="19050">
            <a:headEnd type="triangle"/>
            <a:tailEnd type="triangle"/>
          </a:ln>
        </p:spPr>
        <p:style>
          <a:lnRef idx="2">
            <a:schemeClr val="accent4"/>
          </a:lnRef>
          <a:fillRef idx="0">
            <a:schemeClr val="accent4"/>
          </a:fillRef>
          <a:effectRef idx="1">
            <a:schemeClr val="accent4"/>
          </a:effectRef>
          <a:fontRef idx="minor">
            <a:schemeClr val="tx1"/>
          </a:fontRef>
        </p:style>
      </p:cxnSp>
      <p:sp>
        <p:nvSpPr>
          <p:cNvPr id="45" name="TextBox 44">
            <a:extLst>
              <a:ext uri="{FF2B5EF4-FFF2-40B4-BE49-F238E27FC236}">
                <a16:creationId xmlns:a16="http://schemas.microsoft.com/office/drawing/2014/main" id="{60C6BEAB-8524-4C51-8769-716B8D862708}"/>
              </a:ext>
            </a:extLst>
          </p:cNvPr>
          <p:cNvSpPr txBox="1"/>
          <p:nvPr/>
        </p:nvSpPr>
        <p:spPr>
          <a:xfrm>
            <a:off x="10816932" y="479643"/>
            <a:ext cx="486030" cy="369332"/>
          </a:xfrm>
          <a:prstGeom prst="rect">
            <a:avLst/>
          </a:prstGeom>
          <a:noFill/>
        </p:spPr>
        <p:txBody>
          <a:bodyPr wrap="none" rtlCol="0">
            <a:spAutoFit/>
          </a:bodyPr>
          <a:lstStyle/>
          <a:p>
            <a:r>
              <a:rPr lang="en-US" dirty="0"/>
              <a:t>2m</a:t>
            </a:r>
          </a:p>
        </p:txBody>
      </p:sp>
    </p:spTree>
    <p:extLst>
      <p:ext uri="{BB962C8B-B14F-4D97-AF65-F5344CB8AC3E}">
        <p14:creationId xmlns:p14="http://schemas.microsoft.com/office/powerpoint/2010/main" val="416865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	</a:t>
            </a:r>
          </a:p>
        </p:txBody>
      </p:sp>
      <p:sp>
        <p:nvSpPr>
          <p:cNvPr id="3" name="Content Placeholder 2"/>
          <p:cNvSpPr>
            <a:spLocks noGrp="1"/>
          </p:cNvSpPr>
          <p:nvPr>
            <p:ph idx="1"/>
          </p:nvPr>
        </p:nvSpPr>
        <p:spPr>
          <a:xfrm>
            <a:off x="513736" y="1427419"/>
            <a:ext cx="8969477" cy="4351338"/>
          </a:xfrm>
        </p:spPr>
        <p:txBody>
          <a:bodyPr/>
          <a:lstStyle/>
          <a:p>
            <a:r>
              <a:rPr lang="en-US" dirty="0"/>
              <a:t>Five classes of objects chosen to help visually impaired to navigate indoors: </a:t>
            </a:r>
          </a:p>
          <a:p>
            <a:r>
              <a:rPr lang="en-US" dirty="0"/>
              <a:t>door, restroom, elevator, outlet plug, exit sign</a:t>
            </a:r>
          </a:p>
        </p:txBody>
      </p:sp>
      <p:pic>
        <p:nvPicPr>
          <p:cNvPr id="2050" name="Picture 2" descr="door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24" y="3258165"/>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Second Student Caught in Elevator Scare on Beren Campus - Th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elevator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439" y="3877290"/>
            <a:ext cx="2466975" cy="1847850"/>
          </a:xfrm>
          <a:prstGeom prst="rect">
            <a:avLst/>
          </a:prstGeom>
        </p:spPr>
      </p:pic>
      <p:pic>
        <p:nvPicPr>
          <p:cNvPr id="6" name="Picture 5" descr="restroom exam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138" y="4111882"/>
            <a:ext cx="2733675" cy="1666875"/>
          </a:xfrm>
          <a:prstGeom prst="rect">
            <a:avLst/>
          </a:prstGeom>
        </p:spPr>
      </p:pic>
      <p:pic>
        <p:nvPicPr>
          <p:cNvPr id="7" name="Picture 6" descr="plug examp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6462" y="3579186"/>
            <a:ext cx="2143125" cy="2143125"/>
          </a:xfrm>
          <a:prstGeom prst="rect">
            <a:avLst/>
          </a:prstGeom>
        </p:spPr>
      </p:pic>
      <p:pic>
        <p:nvPicPr>
          <p:cNvPr id="9" name="Picture 2" descr="Exit sign example">
            <a:extLst>
              <a:ext uri="{FF2B5EF4-FFF2-40B4-BE49-F238E27FC236}">
                <a16:creationId xmlns:a16="http://schemas.microsoft.com/office/drawing/2014/main" id="{8D295C97-5FD2-48C8-89F4-8E4CD1CCE5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3213" y="1461185"/>
            <a:ext cx="2502308" cy="166716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54675797-F2FB-4EAB-A4C6-878A53517D70}" type="slidenum">
              <a:rPr lang="en-US" smtClean="0"/>
              <a:t>9</a:t>
            </a:fld>
            <a:endParaRPr lang="en-US"/>
          </a:p>
        </p:txBody>
      </p:sp>
    </p:spTree>
    <p:extLst>
      <p:ext uri="{BB962C8B-B14F-4D97-AF65-F5344CB8AC3E}">
        <p14:creationId xmlns:p14="http://schemas.microsoft.com/office/powerpoint/2010/main" val="18937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2687</Words>
  <Application>Microsoft Office PowerPoint</Application>
  <PresentationFormat>Widescreen</PresentationFormat>
  <Paragraphs>208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vt:lpstr>
      <vt:lpstr>Times New Roman</vt:lpstr>
      <vt:lpstr>Office Theme</vt:lpstr>
      <vt:lpstr>Indoor Query System For The Visually Impaired</vt:lpstr>
      <vt:lpstr>Outline</vt:lpstr>
      <vt:lpstr>Motivation</vt:lpstr>
      <vt:lpstr>Exploit Recent trends in hardware and Software</vt:lpstr>
      <vt:lpstr>Hardware components</vt:lpstr>
      <vt:lpstr>System design:</vt:lpstr>
      <vt:lpstr>System Operation and user interface</vt:lpstr>
      <vt:lpstr>System Operation (cont’d)</vt:lpstr>
      <vt:lpstr>Experimental Results </vt:lpstr>
      <vt:lpstr>Object detection model</vt:lpstr>
      <vt:lpstr>Training Data</vt:lpstr>
      <vt:lpstr>Accuracy: precision and recall</vt:lpstr>
      <vt:lpstr>Confusion Matrices:</vt:lpstr>
      <vt:lpstr>Augmentations improve performance</vt:lpstr>
      <vt:lpstr>PowerPoint Presentation</vt:lpstr>
      <vt:lpstr>PowerPoint Presentation</vt:lpstr>
      <vt:lpstr>Distance Estimation Accuracy</vt:lpstr>
      <vt:lpstr>Future Work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Query System For The Visually Impaired</dc:title>
  <dc:creator>office user</dc:creator>
  <cp:lastModifiedBy>office user</cp:lastModifiedBy>
  <cp:revision>61</cp:revision>
  <dcterms:created xsi:type="dcterms:W3CDTF">2020-08-15T18:34:38Z</dcterms:created>
  <dcterms:modified xsi:type="dcterms:W3CDTF">2020-08-19T22:33:06Z</dcterms:modified>
</cp:coreProperties>
</file>