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73" r:id="rId3"/>
    <p:sldId id="274" r:id="rId4"/>
    <p:sldId id="275" r:id="rId5"/>
    <p:sldId id="276" r:id="rId6"/>
    <p:sldId id="277" r:id="rId7"/>
    <p:sldId id="278" r:id="rId8"/>
    <p:sldId id="272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  <p15:guide id="3" pos="76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83D5E"/>
    <a:srgbClr val="C04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70" autoAdjust="0"/>
  </p:normalViewPr>
  <p:slideViewPr>
    <p:cSldViewPr snapToGrid="0">
      <p:cViewPr varScale="1">
        <p:scale>
          <a:sx n="95" d="100"/>
          <a:sy n="95" d="100"/>
        </p:scale>
        <p:origin x="1074" y="108"/>
      </p:cViewPr>
      <p:guideLst>
        <p:guide orient="horz" pos="2160"/>
        <p:guide pos="3772"/>
        <p:guide pos="76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Dyslexia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Hoja1!$A$2:$A$9</c:f>
              <c:strCache>
                <c:ptCount val="8"/>
                <c:pt idx="0">
                  <c:v>Feel anxious when programming</c:v>
                </c:pt>
                <c:pt idx="1">
                  <c:v>Feel anxious</c:v>
                </c:pt>
                <c:pt idx="2">
                  <c:v>Lose concentration when programming (disagree)</c:v>
                </c:pt>
                <c:pt idx="3">
                  <c:v>Lose concentration when studying</c:v>
                </c:pt>
                <c:pt idx="4">
                  <c:v>Suffer episodes of irritability</c:v>
                </c:pt>
                <c:pt idx="5">
                  <c:v>Suffer mood changes</c:v>
                </c:pt>
                <c:pt idx="6">
                  <c:v>Consider to be introvert (disagree)</c:v>
                </c:pt>
                <c:pt idx="7">
                  <c:v>Suffer from distorted vision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70</c:v>
                </c:pt>
                <c:pt idx="1">
                  <c:v>60</c:v>
                </c:pt>
                <c:pt idx="2">
                  <c:v>80</c:v>
                </c:pt>
                <c:pt idx="3">
                  <c:v>60</c:v>
                </c:pt>
                <c:pt idx="4">
                  <c:v>40</c:v>
                </c:pt>
                <c:pt idx="5">
                  <c:v>40</c:v>
                </c:pt>
                <c:pt idx="6">
                  <c:v>90</c:v>
                </c:pt>
                <c:pt idx="7">
                  <c:v>30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dyslexia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Hoja1!$A$2:$A$9</c:f>
              <c:strCache>
                <c:ptCount val="8"/>
                <c:pt idx="0">
                  <c:v>Feel anxious when programming</c:v>
                </c:pt>
                <c:pt idx="1">
                  <c:v>Feel anxious</c:v>
                </c:pt>
                <c:pt idx="2">
                  <c:v>Lose concentration when programming (disagree)</c:v>
                </c:pt>
                <c:pt idx="3">
                  <c:v>Lose concentration when studying</c:v>
                </c:pt>
                <c:pt idx="4">
                  <c:v>Suffer episodes of irritability</c:v>
                </c:pt>
                <c:pt idx="5">
                  <c:v>Suffer mood changes</c:v>
                </c:pt>
                <c:pt idx="6">
                  <c:v>Consider to be introvert (disagree)</c:v>
                </c:pt>
                <c:pt idx="7">
                  <c:v>Suffer from distorted vision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  <c:pt idx="0">
                  <c:v>29.6</c:v>
                </c:pt>
                <c:pt idx="1">
                  <c:v>23.4</c:v>
                </c:pt>
                <c:pt idx="2">
                  <c:v>68.3</c:v>
                </c:pt>
                <c:pt idx="3">
                  <c:v>50.3</c:v>
                </c:pt>
                <c:pt idx="4">
                  <c:v>19.3</c:v>
                </c:pt>
                <c:pt idx="5">
                  <c:v>22.1</c:v>
                </c:pt>
                <c:pt idx="6">
                  <c:v>67.599999999999994</c:v>
                </c:pt>
                <c:pt idx="7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65595408"/>
        <c:axId val="265600112"/>
      </c:barChart>
      <c:catAx>
        <c:axId val="265595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5600112"/>
        <c:crosses val="autoZero"/>
        <c:auto val="1"/>
        <c:lblAlgn val="ctr"/>
        <c:lblOffset val="100"/>
        <c:noMultiLvlLbl val="0"/>
      </c:catAx>
      <c:valAx>
        <c:axId val="26560011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559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Dyslexia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Have used visual programming</c:v>
                </c:pt>
                <c:pt idx="1">
                  <c:v>Feel more comfortable in visual programming</c:v>
                </c:pt>
                <c:pt idx="2">
                  <c:v>Feel faster in visual programming</c:v>
                </c:pt>
                <c:pt idx="3">
                  <c:v>Make more mistakes in non-visual programming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30</c:v>
                </c:pt>
                <c:pt idx="1">
                  <c:v>66.7</c:v>
                </c:pt>
                <c:pt idx="2">
                  <c:v>66.7</c:v>
                </c:pt>
                <c:pt idx="3">
                  <c:v>66.7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dyslexia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Have used visual programming</c:v>
                </c:pt>
                <c:pt idx="1">
                  <c:v>Feel more comfortable in visual programming</c:v>
                </c:pt>
                <c:pt idx="2">
                  <c:v>Feel faster in visual programming</c:v>
                </c:pt>
                <c:pt idx="3">
                  <c:v>Make more mistakes in non-visual programming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20</c:v>
                </c:pt>
                <c:pt idx="1">
                  <c:v>34.4</c:v>
                </c:pt>
                <c:pt idx="2">
                  <c:v>48.2</c:v>
                </c:pt>
                <c:pt idx="3">
                  <c:v>37.9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65595016"/>
        <c:axId val="265594232"/>
      </c:barChart>
      <c:catAx>
        <c:axId val="265595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5594232"/>
        <c:crosses val="autoZero"/>
        <c:auto val="1"/>
        <c:lblAlgn val="ctr"/>
        <c:lblOffset val="100"/>
        <c:noMultiLvlLbl val="0"/>
      </c:catAx>
      <c:valAx>
        <c:axId val="2655942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5595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8A929-99A8-4A90-B271-42BE78DD6F0F}" type="datetimeFigureOut">
              <a:rPr lang="es-ES" smtClean="0"/>
              <a:t>14/07/2016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170C8-2EE3-40DE-83DA-23F913F041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65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 anxious when programming: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70% dyslexia, 29,6% no dyslexia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 anxious: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 dyslexia, 23,4% no dyslexia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lose concentration when programming: 80%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dyslexia,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68,3% no dyslexia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Lose concentration when studying: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 dyslexia,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50,3% no dyslexia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Suffer episodes of irritability: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 dyslexia, 19,3% no dyslexia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Suffer mood changes: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 dyslexia, 22,1% no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dyslexia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consider to be introvert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 dyslexia,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67,6% no dyslexia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Suffer from distorted vision: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30% dyslexia, 1,4</a:t>
            </a:r>
            <a:r>
              <a:rPr lang="en-US" dirty="0" smtClean="0"/>
              <a:t> % no dyslexia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70C8-2EE3-40DE-83DA-23F913F041E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163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70C8-2EE3-40DE-83DA-23F913F041E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32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-94268" y="-65988"/>
            <a:ext cx="12386821" cy="1263192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vert="horz" lIns="91440" tIns="45720" rIns="91440" bIns="45720" rtlCol="0" anchor="b">
            <a:normAutofit fontScale="975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endParaRPr lang="es-ES" sz="6000" b="1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3346515"/>
            <a:ext cx="10515600" cy="2024523"/>
          </a:xfrm>
          <a:solidFill>
            <a:srgbClr val="FFFFFF">
              <a:alpha val="89804"/>
            </a:srgbClr>
          </a:solidFill>
        </p:spPr>
        <p:txBody>
          <a:bodyPr vert="horz" lIns="91440" tIns="45720" rIns="91440" bIns="45720" rtlCol="0" anchor="ctr" anchorCtr="0">
            <a:normAutofit fontScale="90000"/>
          </a:bodyPr>
          <a:lstStyle>
            <a:lvl1pPr>
              <a:defRPr lang="es-ES" sz="600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5590095"/>
            <a:ext cx="10515600" cy="987355"/>
          </a:xfrm>
          <a:solidFill>
            <a:srgbClr val="FFFFFF">
              <a:alpha val="8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s-ES" sz="2400"/>
            </a:lvl1pPr>
          </a:lstStyle>
          <a:p>
            <a:pPr marL="0" lvl="0" indent="0" algn="ctr">
              <a:buNone/>
            </a:pPr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277F-7EE9-4C7E-A2AF-B2F749DBCD8A}" type="datetimeFigureOut">
              <a:rPr lang="es-ES" smtClean="0"/>
              <a:t>14/07/2016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BE5C-3DE2-4BAE-AF93-02C6577942B3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5 Imagen" descr="Universidad Politécnica de Madrid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45214" y="117820"/>
            <a:ext cx="1143412" cy="90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"/>
          <a:stretch/>
        </p:blipFill>
        <p:spPr bwMode="auto">
          <a:xfrm>
            <a:off x="237068" y="110067"/>
            <a:ext cx="9144000" cy="9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5"/>
          <a:srcRect l="15735" r="11913"/>
          <a:stretch/>
        </p:blipFill>
        <p:spPr>
          <a:xfrm>
            <a:off x="9239491" y="135614"/>
            <a:ext cx="159731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2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277F-7EE9-4C7E-A2AF-B2F749DBCD8A}" type="datetimeFigureOut">
              <a:rPr lang="es-ES" smtClean="0"/>
              <a:t>14/07/2016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BE5C-3DE2-4BAE-AF93-02C6577942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7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277F-7EE9-4C7E-A2AF-B2F749DBCD8A}" type="datetimeFigureOut">
              <a:rPr lang="es-ES" smtClean="0"/>
              <a:t>14/07/2016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BE5C-3DE2-4BAE-AF93-02C6577942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56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277F-7EE9-4C7E-A2AF-B2F749DBCD8A}" type="datetimeFigureOut">
              <a:rPr lang="es-ES" smtClean="0"/>
              <a:t>14/07/2016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BE5C-3DE2-4BAE-AF93-02C6577942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943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277F-7EE9-4C7E-A2AF-B2F749DBCD8A}" type="datetimeFigureOut">
              <a:rPr lang="es-ES" smtClean="0"/>
              <a:t>14/07/2016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BE5C-3DE2-4BAE-AF93-02C6577942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03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9383" y="1413933"/>
            <a:ext cx="5181600" cy="476303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84718" y="1413933"/>
            <a:ext cx="5181600" cy="476303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277F-7EE9-4C7E-A2AF-B2F749DBCD8A}" type="datetimeFigureOut">
              <a:rPr lang="es-ES" smtClean="0"/>
              <a:t>14/07/2016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BE5C-3DE2-4BAE-AF93-02C6577942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14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277F-7EE9-4C7E-A2AF-B2F749DBCD8A}" type="datetimeFigureOut">
              <a:rPr lang="es-ES" smtClean="0"/>
              <a:t>14/07/2016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BE5C-3DE2-4BAE-AF93-02C6577942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59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277F-7EE9-4C7E-A2AF-B2F749DBCD8A}" type="datetimeFigureOut">
              <a:rPr lang="es-ES" smtClean="0"/>
              <a:t>14/07/2016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BE5C-3DE2-4BAE-AF93-02C6577942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35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277F-7EE9-4C7E-A2AF-B2F749DBCD8A}" type="datetimeFigureOut">
              <a:rPr lang="es-ES" smtClean="0"/>
              <a:t>14/07/2016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BE5C-3DE2-4BAE-AF93-02C6577942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15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277F-7EE9-4C7E-A2AF-B2F749DBCD8A}" type="datetimeFigureOut">
              <a:rPr lang="es-ES" smtClean="0"/>
              <a:t>14/07/2016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BE5C-3DE2-4BAE-AF93-02C6577942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64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277F-7EE9-4C7E-A2AF-B2F749DBCD8A}" type="datetimeFigureOut">
              <a:rPr lang="es-ES" smtClean="0"/>
              <a:t>14/07/2016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BE5C-3DE2-4BAE-AF93-02C6577942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00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1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60867" y="1"/>
            <a:ext cx="9456577" cy="1122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338035"/>
            <a:ext cx="10515600" cy="4838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C277F-7EE9-4C7E-A2AF-B2F749DBCD8A}" type="datetimeFigureOut">
              <a:rPr lang="es-ES" smtClean="0"/>
              <a:t>14/07/2016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BE5C-3DE2-4BAE-AF93-02C6577942B3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5 Imagen" descr="Universidad Politécnica de Madrid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1177338" y="215672"/>
            <a:ext cx="877908" cy="69101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14"/>
          <a:srcRect l="15735" r="11913"/>
          <a:stretch/>
        </p:blipFill>
        <p:spPr>
          <a:xfrm>
            <a:off x="9762729" y="215672"/>
            <a:ext cx="127785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1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lIns="180000" rIns="180000">
            <a:normAutofit/>
          </a:bodyPr>
          <a:lstStyle/>
          <a:p>
            <a:pPr algn="l"/>
            <a:r>
              <a:rPr lang="en-US" dirty="0">
                <a:solidFill>
                  <a:srgbClr val="183D5E"/>
                </a:solidFill>
              </a:rPr>
              <a:t>Characterization of Programmers </a:t>
            </a:r>
            <a:r>
              <a:rPr lang="en-US" dirty="0" smtClean="0">
                <a:solidFill>
                  <a:srgbClr val="183D5E"/>
                </a:solidFill>
              </a:rPr>
              <a:t>with </a:t>
            </a:r>
            <a:r>
              <a:rPr lang="en-US" dirty="0">
                <a:solidFill>
                  <a:srgbClr val="183D5E"/>
                </a:solidFill>
              </a:rPr>
              <a:t>Dyslexia</a:t>
            </a:r>
            <a:endParaRPr lang="es-ES" dirty="0">
              <a:solidFill>
                <a:srgbClr val="183D5E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 lIns="180000" rIns="180000" anchor="ctr">
            <a:normAutofit/>
          </a:bodyPr>
          <a:lstStyle/>
          <a:p>
            <a:pPr marL="0" indent="0">
              <a:buNone/>
            </a:pPr>
            <a:r>
              <a:rPr lang="es-ES" b="1" dirty="0" smtClean="0"/>
              <a:t>José L. Fuertes, Loïc Martínez</a:t>
            </a:r>
            <a:r>
              <a:rPr lang="es-ES" dirty="0" smtClean="0"/>
              <a:t>. Universidad Politécnica de Madrid. </a:t>
            </a:r>
            <a:r>
              <a:rPr lang="es-ES" dirty="0" err="1" smtClean="0"/>
              <a:t>Spain</a:t>
            </a:r>
            <a:endParaRPr lang="es-ES" dirty="0" smtClean="0"/>
          </a:p>
          <a:p>
            <a:pPr marL="0" indent="0">
              <a:buNone/>
            </a:pPr>
            <a:r>
              <a:rPr lang="es-ES" b="1" dirty="0"/>
              <a:t>Luis Fernando </a:t>
            </a:r>
            <a:r>
              <a:rPr lang="es-ES" b="1" dirty="0" smtClean="0"/>
              <a:t>González.</a:t>
            </a:r>
            <a:r>
              <a:rPr lang="es-ES" dirty="0" smtClean="0"/>
              <a:t> Politécnico </a:t>
            </a:r>
            <a:r>
              <a:rPr lang="es-ES" dirty="0"/>
              <a:t>Colombiano Jaime Isaza </a:t>
            </a:r>
            <a:r>
              <a:rPr lang="es-ES" dirty="0" smtClean="0"/>
              <a:t>Cadavid. Colombia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30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814348" y="1413933"/>
            <a:ext cx="6206837" cy="47630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Dyslexia</a:t>
            </a:r>
            <a:r>
              <a:rPr lang="en-GB" dirty="0" smtClean="0"/>
              <a:t> may affect:</a:t>
            </a:r>
          </a:p>
          <a:p>
            <a:pPr lvl="1"/>
            <a:r>
              <a:rPr lang="en-US" dirty="0" smtClean="0"/>
              <a:t>reading comprehension,</a:t>
            </a:r>
          </a:p>
          <a:p>
            <a:pPr lvl="1"/>
            <a:r>
              <a:rPr lang="en-US" dirty="0" smtClean="0"/>
              <a:t>word recognition,</a:t>
            </a:r>
          </a:p>
          <a:p>
            <a:pPr lvl="1"/>
            <a:r>
              <a:rPr lang="en-US" dirty="0" smtClean="0"/>
              <a:t>oral reading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/>
              <a:t>of </a:t>
            </a:r>
            <a:r>
              <a:rPr lang="en-US" dirty="0" smtClean="0"/>
              <a:t>reading…</a:t>
            </a:r>
          </a:p>
          <a:p>
            <a:pPr lvl="1"/>
            <a:r>
              <a:rPr lang="en-US" dirty="0" smtClean="0"/>
              <a:t>… and writing</a:t>
            </a:r>
          </a:p>
          <a:p>
            <a:pPr marL="0" indent="0">
              <a:buNone/>
            </a:pPr>
            <a:r>
              <a:rPr lang="en-GB" dirty="0" smtClean="0"/>
              <a:t>… maybe important for </a:t>
            </a:r>
            <a:r>
              <a:rPr lang="en-GB" b="1" dirty="0" smtClean="0"/>
              <a:t>programming</a:t>
            </a:r>
          </a:p>
          <a:p>
            <a:pPr marL="0" indent="0">
              <a:buNone/>
            </a:pPr>
            <a:r>
              <a:rPr lang="en-GB" b="1" dirty="0" smtClean="0"/>
              <a:t>But we need to know </a:t>
            </a:r>
          </a:p>
          <a:p>
            <a:pPr lvl="1"/>
            <a:r>
              <a:rPr lang="en-GB" dirty="0" smtClean="0"/>
              <a:t>Literature review</a:t>
            </a:r>
          </a:p>
          <a:p>
            <a:pPr lvl="1"/>
            <a:r>
              <a:rPr lang="en-GB" dirty="0" smtClean="0"/>
              <a:t>Survey</a:t>
            </a:r>
            <a:endParaRPr lang="en-GB" dirty="0"/>
          </a:p>
        </p:txBody>
      </p:sp>
      <p:pic>
        <p:nvPicPr>
          <p:cNvPr id="1026" name="Picture 2" descr="The word &quot;dyslexia&quot; sourrounded by other letters. In the word, letters 'y' and 'e' are mirrored. " title="Representation of dyslex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338388"/>
            <a:ext cx="51816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27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 review</a:t>
            </a:r>
            <a:endParaRPr lang="en-GB" dirty="0"/>
          </a:p>
        </p:txBody>
      </p:sp>
      <p:pic>
        <p:nvPicPr>
          <p:cNvPr id="5" name="Marcador de contenido 4" descr="A pile of old books" title="Books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87" y="1414463"/>
            <a:ext cx="315267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88050" y="1413933"/>
            <a:ext cx="6084888" cy="4763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Problems</a:t>
            </a:r>
            <a:r>
              <a:rPr lang="en-GB" dirty="0" smtClean="0"/>
              <a:t> to:</a:t>
            </a:r>
          </a:p>
          <a:p>
            <a:r>
              <a:rPr lang="en-US" dirty="0" smtClean="0"/>
              <a:t>remember </a:t>
            </a:r>
            <a:r>
              <a:rPr lang="en-US" dirty="0"/>
              <a:t>code details</a:t>
            </a:r>
            <a:r>
              <a:rPr lang="en-US" dirty="0" smtClean="0"/>
              <a:t>,</a:t>
            </a:r>
          </a:p>
          <a:p>
            <a:r>
              <a:rPr lang="en-US" dirty="0" smtClean="0"/>
              <a:t>stick </a:t>
            </a:r>
            <a:r>
              <a:rPr lang="en-US" dirty="0"/>
              <a:t>to </a:t>
            </a:r>
            <a:r>
              <a:rPr lang="en-US" dirty="0" smtClean="0"/>
              <a:t>good code layout,</a:t>
            </a:r>
          </a:p>
          <a:p>
            <a:r>
              <a:rPr lang="en-US" dirty="0" smtClean="0"/>
              <a:t>define </a:t>
            </a:r>
            <a:r>
              <a:rPr lang="en-US" dirty="0"/>
              <a:t>variables </a:t>
            </a:r>
            <a:r>
              <a:rPr lang="en-US" dirty="0" smtClean="0"/>
              <a:t>correctly,</a:t>
            </a:r>
          </a:p>
          <a:p>
            <a:r>
              <a:rPr lang="en-US" dirty="0" smtClean="0"/>
              <a:t>coding </a:t>
            </a:r>
            <a:r>
              <a:rPr lang="en-US" dirty="0"/>
              <a:t>and </a:t>
            </a:r>
            <a:r>
              <a:rPr lang="en-US" dirty="0" smtClean="0"/>
              <a:t>debugging</a:t>
            </a:r>
            <a:endParaRPr lang="en-GB" dirty="0"/>
          </a:p>
          <a:p>
            <a:pPr marL="0" indent="0">
              <a:spcBef>
                <a:spcPts val="2400"/>
              </a:spcBef>
              <a:buNone/>
            </a:pPr>
            <a:r>
              <a:rPr lang="en-GB" b="1" dirty="0" smtClean="0"/>
              <a:t>But great capacity for analysis!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GB" dirty="0" smtClean="0"/>
              <a:t>They may be better with </a:t>
            </a:r>
            <a:r>
              <a:rPr lang="en-GB" b="1" dirty="0" smtClean="0"/>
              <a:t>visual tools</a:t>
            </a:r>
            <a:endParaRPr lang="en-GB" b="1" dirty="0"/>
          </a:p>
          <a:p>
            <a:pPr marL="0" indent="0">
              <a:spcBef>
                <a:spcPts val="2400"/>
              </a:spcBef>
              <a:buNone/>
            </a:pPr>
            <a:r>
              <a:rPr lang="en-GB" sz="2400" dirty="0" smtClean="0"/>
              <a:t>Dixon (2007)</a:t>
            </a:r>
            <a:r>
              <a:rPr lang="de-DE" sz="2400" dirty="0" smtClean="0"/>
              <a:t>, Stienen-Duran &amp; George (</a:t>
            </a:r>
            <a:r>
              <a:rPr lang="de-DE" sz="2400" dirty="0"/>
              <a:t>2014)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95454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Survey</a:t>
            </a:r>
            <a:endParaRPr lang="en-GB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88049" y="1413933"/>
            <a:ext cx="6084889" cy="47630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Spanish-speaking computer programmers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155 replies:</a:t>
            </a:r>
          </a:p>
          <a:p>
            <a:pPr lvl="1"/>
            <a:r>
              <a:rPr lang="en-US" dirty="0" smtClean="0"/>
              <a:t>Age 20-44 (average 22)</a:t>
            </a:r>
          </a:p>
          <a:p>
            <a:pPr lvl="1"/>
            <a:r>
              <a:rPr lang="en-US" dirty="0" smtClean="0"/>
              <a:t>82% male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10 (6.5%) with dyslexia</a:t>
            </a:r>
          </a:p>
          <a:p>
            <a:pPr marL="457200" lvl="1" indent="0">
              <a:buNone/>
            </a:pPr>
            <a:r>
              <a:rPr lang="en-US" dirty="0" smtClean="0"/>
              <a:t>… but only 20% (n=2) have been diagnosed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8" name="Marcador de contenido 17" descr="A forest, with question marks painted on several tree trunks" title="Questions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2067958"/>
            <a:ext cx="5181600" cy="3455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945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Survey results: behaviour</a:t>
            </a:r>
            <a:endParaRPr lang="en-GB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88049" y="1413933"/>
            <a:ext cx="6084889" cy="47630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Programmers with dyslexia:</a:t>
            </a:r>
          </a:p>
          <a:p>
            <a:r>
              <a:rPr lang="en-GB" dirty="0" smtClean="0"/>
              <a:t>Feel </a:t>
            </a:r>
            <a:r>
              <a:rPr lang="en-GB" b="1" dirty="0" smtClean="0"/>
              <a:t>anxious </a:t>
            </a:r>
            <a:r>
              <a:rPr lang="en-GB" dirty="0" smtClean="0"/>
              <a:t>when programming</a:t>
            </a:r>
          </a:p>
          <a:p>
            <a:pPr lvl="1"/>
            <a:r>
              <a:rPr lang="en-GB" dirty="0" smtClean="0"/>
              <a:t>… and more anxious in general</a:t>
            </a:r>
          </a:p>
          <a:p>
            <a:r>
              <a:rPr lang="en-GB" b="1" dirty="0" smtClean="0"/>
              <a:t>Don’t lose concentration </a:t>
            </a:r>
            <a:r>
              <a:rPr lang="en-GB" dirty="0" smtClean="0"/>
              <a:t>when programming</a:t>
            </a:r>
          </a:p>
          <a:p>
            <a:pPr lvl="1"/>
            <a:r>
              <a:rPr lang="en-GB" dirty="0" smtClean="0"/>
              <a:t>… but lose concentration when studying</a:t>
            </a:r>
          </a:p>
          <a:p>
            <a:r>
              <a:rPr lang="en-GB" dirty="0" smtClean="0"/>
              <a:t>Seem to be </a:t>
            </a:r>
            <a:r>
              <a:rPr lang="en-GB" b="1" dirty="0" smtClean="0"/>
              <a:t>more irritable </a:t>
            </a:r>
            <a:r>
              <a:rPr lang="en-GB" dirty="0" smtClean="0"/>
              <a:t>and having </a:t>
            </a:r>
            <a:r>
              <a:rPr lang="en-GB" b="1" dirty="0" smtClean="0"/>
              <a:t>mood changes</a:t>
            </a:r>
          </a:p>
          <a:p>
            <a:r>
              <a:rPr lang="en-GB" dirty="0" smtClean="0"/>
              <a:t>Don’t feel </a:t>
            </a:r>
            <a:r>
              <a:rPr lang="en-GB" b="1" dirty="0" smtClean="0"/>
              <a:t>introvert</a:t>
            </a:r>
          </a:p>
          <a:p>
            <a:r>
              <a:rPr lang="en-GB" dirty="0" smtClean="0"/>
              <a:t>Suffer more from </a:t>
            </a:r>
            <a:r>
              <a:rPr lang="en-GB" b="1" dirty="0" smtClean="0"/>
              <a:t>distorted vision</a:t>
            </a:r>
          </a:p>
        </p:txBody>
      </p:sp>
      <p:graphicFrame>
        <p:nvGraphicFramePr>
          <p:cNvPr id="9" name="Marcador de contenido 8" descr="Feel anxious when programming: 70% dyslexia, 29,6% no dyslexia&#10;Feel anxious: 60% dyslexia, 23,4% no dyslexia&#10;Don’t lose concentration when programming: 80% dyslexia, 68,3% no dyslexia&#10;Lose concentration when studying: 60% dyslexia, 50,3% no dyslexia&#10;Suffer episodes of irritability: 40% dyslexia, 19,3% no dyslexia&#10;Suffer mood changes: 40% dyslexia, 22,1% no dyslexia&#10;Don’t consider to be introvert 90% dyslexia, 67,6% no dyslexia&#10;Suffer from distorted vision: 30% dyslexia, 1,4 % no dyslexia&#10;" title="Relevant differences in behaviour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786553"/>
              </p:ext>
            </p:extLst>
          </p:nvPr>
        </p:nvGraphicFramePr>
        <p:xfrm>
          <a:off x="479425" y="1414463"/>
          <a:ext cx="51816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57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867" y="1"/>
            <a:ext cx="9967871" cy="1122361"/>
          </a:xfrm>
        </p:spPr>
        <p:txBody>
          <a:bodyPr/>
          <a:lstStyle/>
          <a:p>
            <a:r>
              <a:rPr lang="en-GB" sz="5400" dirty="0" smtClean="0"/>
              <a:t>Survey results: visual programming</a:t>
            </a:r>
            <a:endParaRPr lang="en-GB" sz="54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88050" y="1413933"/>
            <a:ext cx="6084888" cy="4763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Few have used visual </a:t>
            </a:r>
            <a:r>
              <a:rPr lang="en-GB" dirty="0" smtClean="0"/>
              <a:t>programming languages</a:t>
            </a:r>
          </a:p>
          <a:p>
            <a:pPr lvl="1"/>
            <a:r>
              <a:rPr lang="en-GB" dirty="0" smtClean="0"/>
              <a:t>But more if dyslexia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Programmers with dyslexia</a:t>
            </a:r>
          </a:p>
          <a:p>
            <a:r>
              <a:rPr lang="en-GB" b="1" dirty="0" smtClean="0"/>
              <a:t>Prefer, feel more comfortable and make less mistakes</a:t>
            </a:r>
            <a:r>
              <a:rPr lang="en-GB" dirty="0" smtClean="0"/>
              <a:t> with visual programming</a:t>
            </a:r>
          </a:p>
          <a:p>
            <a:endParaRPr lang="en-GB" dirty="0"/>
          </a:p>
        </p:txBody>
      </p:sp>
      <p:graphicFrame>
        <p:nvGraphicFramePr>
          <p:cNvPr id="5" name="Marcador de contenido 8" descr="Feel anxious when programming: 70% dyslexia, 29,6% no dyslexia&#10;Feel anxious: 60% dyslexia, 23,4% no dyslexia&#10;Don’t lose concentration when programming: 80% dyslexia, 68,3% no dyslexia&#10;Lose concentration when studying: 60% dyslexia, 50,3% no dyslexia&#10;Suffer episodes of irritability: 40% dyslexia, 19,3% no dyslexia&#10;Suffer mood changes: 40% dyslexia, 22,1% no dyslexia&#10;Don’t consider to be introvert 90% dyslexia, 67,6% no dyslexia&#10;Suffer from distorted vision: 30% dyslexia, 1,4 % no dyslexia&#10;" title="Relevant differences in behaviour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0800219"/>
              </p:ext>
            </p:extLst>
          </p:nvPr>
        </p:nvGraphicFramePr>
        <p:xfrm>
          <a:off x="479425" y="1414463"/>
          <a:ext cx="51816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202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and future work</a:t>
            </a:r>
            <a:endParaRPr lang="en-GB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887570" y="1413933"/>
            <a:ext cx="6084888" cy="47630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Limited survey (Spanish-only, few persons with dyslexia)</a:t>
            </a:r>
          </a:p>
          <a:p>
            <a:pPr lvl="1"/>
            <a:r>
              <a:rPr lang="en-GB" dirty="0" smtClean="0"/>
              <a:t>We plan to gather more data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Preference for visual programming seems real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Research idea: to </a:t>
            </a:r>
            <a:r>
              <a:rPr lang="en-GB" b="1" dirty="0" smtClean="0"/>
              <a:t>combine visual and textual programming</a:t>
            </a:r>
          </a:p>
          <a:p>
            <a:pPr lvl="1"/>
            <a:r>
              <a:rPr lang="en-GB" dirty="0" smtClean="0"/>
              <a:t>To enable cooperation of programmers with and without dyslexia</a:t>
            </a:r>
            <a:endParaRPr lang="en-GB" dirty="0"/>
          </a:p>
        </p:txBody>
      </p:sp>
      <p:pic>
        <p:nvPicPr>
          <p:cNvPr id="5" name="Marcador de contenido 4" descr="A man in a ladder and looking to the horizon using binoculars" title="Looking to the future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1887157"/>
            <a:ext cx="5181600" cy="381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178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GB" dirty="0" smtClean="0">
                <a:solidFill>
                  <a:srgbClr val="183D5E"/>
                </a:solidFill>
              </a:rPr>
              <a:t>Thank you!!</a:t>
            </a:r>
            <a:endParaRPr lang="en-GB" dirty="0">
              <a:solidFill>
                <a:srgbClr val="183D5E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lIns="180000" rIns="180000"/>
          <a:lstStyle/>
          <a:p>
            <a:pPr marL="0" indent="0">
              <a:buNone/>
            </a:pPr>
            <a:r>
              <a:rPr lang="es-ES" dirty="0" smtClean="0"/>
              <a:t>loic@fi.upm.es								           @</a:t>
            </a:r>
            <a:r>
              <a:rPr lang="es-ES" dirty="0" err="1" smtClean="0"/>
              <a:t>loicmn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082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370</Words>
  <Application>Microsoft Office PowerPoint</Application>
  <PresentationFormat>Panorámica</PresentationFormat>
  <Paragraphs>67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Characterization of Programmers with Dyslexia</vt:lpstr>
      <vt:lpstr>Introduction</vt:lpstr>
      <vt:lpstr>Literature review</vt:lpstr>
      <vt:lpstr>Survey</vt:lpstr>
      <vt:lpstr>Survey results: behaviour</vt:lpstr>
      <vt:lpstr>Survey results: visual programming</vt:lpstr>
      <vt:lpstr>Conclusions and future work</vt:lpstr>
      <vt:lpstr>Thank you!!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Requisitos europeos de accesibilidad en aplicaciones móviles</dc:title>
  <dc:creator>Loïc A. Martínez Normand</dc:creator>
  <cp:lastModifiedBy>Loïc Martínez Normand</cp:lastModifiedBy>
  <cp:revision>108</cp:revision>
  <dcterms:created xsi:type="dcterms:W3CDTF">2014-05-14T11:26:47Z</dcterms:created>
  <dcterms:modified xsi:type="dcterms:W3CDTF">2016-07-14T10:41:34Z</dcterms:modified>
</cp:coreProperties>
</file>