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75" r:id="rId4"/>
    <p:sldId id="258" r:id="rId5"/>
    <p:sldId id="277" r:id="rId6"/>
    <p:sldId id="278" r:id="rId7"/>
    <p:sldId id="279" r:id="rId8"/>
    <p:sldId id="260" r:id="rId9"/>
    <p:sldId id="281" r:id="rId10"/>
    <p:sldId id="283" r:id="rId11"/>
    <p:sldId id="292" r:id="rId12"/>
    <p:sldId id="289" r:id="rId13"/>
    <p:sldId id="269" r:id="rId14"/>
    <p:sldId id="270" r:id="rId15"/>
    <p:sldId id="271" r:id="rId16"/>
    <p:sldId id="290" r:id="rId17"/>
    <p:sldId id="273" r:id="rId18"/>
    <p:sldId id="274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79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4A4BD-DAB9-4839-8458-31B43A6ADE4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BB398-B76C-4FD8-AC4B-C0E6A13B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6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06DE-BA06-4E2C-9A9D-879EFB72C4CA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8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C32E-F2F2-4050-82A1-D691E8AF0274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09D1-CEF6-4C27-B8BF-BAC4677DD971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92B-9386-40DE-9D67-F606FAECE5EA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9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D2AA-3981-4D12-B07F-EB9EA8D10D62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4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EA68-30E6-455A-8B6A-9A63CE4EAAB7}" type="datetime1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2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53EE-D5AC-4FC8-918B-05AF4480CA26}" type="datetime1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1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2ABC-7384-47F8-9C77-52A8400B0A12}" type="datetime1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8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71FD-8683-4959-B5B0-4585386AB9B3}" type="datetime1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2B0D-793B-44C2-B1E9-1BE17DE921F4}" type="datetime1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03B-C827-4DBA-9FDE-2D89B6E89279}" type="datetime1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BF5C-9F4E-4FF5-9E8A-AE92B8677E69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0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146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Techniques </a:t>
            </a:r>
            <a:r>
              <a:rPr lang="en-US" sz="4000" b="1" dirty="0"/>
              <a:t>for Improved Speech-based Access </a:t>
            </a:r>
            <a:r>
              <a:rPr lang="en-US" sz="4000" b="1" dirty="0" smtClean="0"/>
              <a:t>to Diagrammatic Representations</a:t>
            </a:r>
            <a:r>
              <a:rPr lang="en-US" sz="4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7696200" cy="1752600"/>
          </a:xfrm>
        </p:spPr>
        <p:txBody>
          <a:bodyPr>
            <a:normAutofit/>
          </a:bodyPr>
          <a:lstStyle/>
          <a:p>
            <a:pPr marL="114300" algn="r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Tomás Murillo-Morales and Klaus Miesenberger</a:t>
            </a:r>
          </a:p>
          <a:p>
            <a:pPr marL="114300" algn="r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Institute Integrated Study</a:t>
            </a:r>
          </a:p>
          <a:p>
            <a:pPr marL="114300" algn="r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Johannes Kepler University, Linz (Austria)    </a:t>
            </a:r>
          </a:p>
          <a:p>
            <a:pPr algn="l"/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8175"/>
            <a:ext cx="247290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"/>
            <a:ext cx="1828704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8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6754" y="1676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Natural Language Access to 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b="1" dirty="0" smtClean="0"/>
              <a:t>Web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Conclusions and Further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1236912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Semantics are given to a diagram via </a:t>
            </a:r>
            <a:r>
              <a:rPr lang="en-US" b="1" dirty="0" smtClean="0"/>
              <a:t>ontologies</a:t>
            </a:r>
            <a:r>
              <a:rPr lang="en-US" dirty="0" smtClean="0"/>
              <a:t>: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dirty="0" smtClean="0"/>
              <a:t>Web Framework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ak116252\Dropbox\non-visual graphics\Papers\CSUN18\Figures\Fig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61441"/>
            <a:ext cx="7081157" cy="44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2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1236912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Ontologies are loaded and handled through a </a:t>
            </a:r>
            <a:r>
              <a:rPr lang="en-US" b="1" dirty="0" smtClean="0"/>
              <a:t>NLI</a:t>
            </a:r>
            <a:r>
              <a:rPr lang="en-US" dirty="0" smtClean="0"/>
              <a:t>: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dirty="0" smtClean="0"/>
              <a:t>Web Framework</a:t>
            </a:r>
          </a:p>
        </p:txBody>
      </p:sp>
      <p:pic>
        <p:nvPicPr>
          <p:cNvPr id="4098" name="Picture 2" descr="C:\Users\ak116252\Dropbox\non-visual graphics\Chapters\Figures\Block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772400" cy="423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8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1236912"/>
            <a:ext cx="5231666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Tasks</a:t>
            </a:r>
            <a:r>
              <a:rPr lang="en-US" dirty="0" smtClean="0"/>
              <a:t> are </a:t>
            </a:r>
            <a:r>
              <a:rPr lang="en-US" b="1" dirty="0" smtClean="0"/>
              <a:t>displayed</a:t>
            </a:r>
            <a:r>
              <a:rPr lang="en-US" dirty="0" smtClean="0"/>
              <a:t> and </a:t>
            </a:r>
            <a:r>
              <a:rPr lang="en-US" b="1" dirty="0" smtClean="0"/>
              <a:t>grouped</a:t>
            </a:r>
            <a:r>
              <a:rPr lang="en-US" dirty="0" smtClean="0"/>
              <a:t> </a:t>
            </a:r>
            <a:r>
              <a:rPr lang="en-US" b="1" dirty="0" smtClean="0"/>
              <a:t>according to </a:t>
            </a:r>
            <a:r>
              <a:rPr lang="en-US" dirty="0" smtClean="0"/>
              <a:t>the</a:t>
            </a:r>
            <a:r>
              <a:rPr lang="en-US" b="1" dirty="0" smtClean="0"/>
              <a:t> domain</a:t>
            </a:r>
            <a:r>
              <a:rPr lang="en-US" dirty="0" smtClean="0"/>
              <a:t> of the graphic</a:t>
            </a:r>
          </a:p>
          <a:p>
            <a:r>
              <a:rPr lang="en-US" dirty="0" smtClean="0"/>
              <a:t>Task examples: compute derived value (e.g. mean, arithmetic operations), find extremes, sort values, filter.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overview is automatically computed </a:t>
            </a:r>
            <a:r>
              <a:rPr lang="en-US" dirty="0" smtClean="0"/>
              <a:t>and presented first to give the user a broad overview before delving into details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dirty="0" smtClean="0"/>
              <a:t>Web </a:t>
            </a:r>
            <a:r>
              <a:rPr lang="en-US" dirty="0"/>
              <a:t>Framework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6" y="914399"/>
            <a:ext cx="3655670" cy="505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1236912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Other </a:t>
            </a:r>
            <a:r>
              <a:rPr lang="en-US" b="1" dirty="0" smtClean="0"/>
              <a:t>techniques</a:t>
            </a:r>
            <a:r>
              <a:rPr lang="en-US" dirty="0" smtClean="0"/>
              <a:t> employed to </a:t>
            </a:r>
            <a:r>
              <a:rPr lang="en-US" b="1" dirty="0" smtClean="0"/>
              <a:t>compensate for loss of sight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Author’s intention</a:t>
            </a:r>
            <a:r>
              <a:rPr lang="en-US" dirty="0" smtClean="0"/>
              <a:t>: tasks can be marked at the task ontology level to create high-level tasks that are highlighted in the user interface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dirty="0" smtClean="0"/>
              <a:t>Web </a:t>
            </a:r>
            <a:r>
              <a:rPr lang="en-US" dirty="0"/>
              <a:t>Framework</a:t>
            </a: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962" y="3398376"/>
            <a:ext cx="6172200" cy="258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1236912"/>
            <a:ext cx="4037646" cy="4953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 smtClean="0"/>
              <a:t>Navigation shortcuts</a:t>
            </a:r>
            <a:r>
              <a:rPr lang="en-US" dirty="0" smtClean="0"/>
              <a:t>: user may navigate through the chart element by element, or jump to elements having special characteristics e.g. highest value, first position</a:t>
            </a:r>
          </a:p>
          <a:p>
            <a:pPr lvl="1"/>
            <a:r>
              <a:rPr lang="en-US" b="1" dirty="0" smtClean="0"/>
              <a:t>Personal annotations</a:t>
            </a:r>
            <a:r>
              <a:rPr lang="en-US" dirty="0" smtClean="0"/>
              <a:t>: each element might be given a textual annotation. When output, its annotations are shown</a:t>
            </a:r>
          </a:p>
          <a:p>
            <a:pPr lvl="1"/>
            <a:r>
              <a:rPr lang="en-US" b="1" dirty="0" smtClean="0"/>
              <a:t>Home node</a:t>
            </a:r>
            <a:r>
              <a:rPr lang="en-US" dirty="0" smtClean="0"/>
              <a:t>: an element can be assigned as the home node for easier comparison of other elements with respect to it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dirty="0" smtClean="0"/>
              <a:t>Web </a:t>
            </a:r>
            <a:r>
              <a:rPr lang="en-US" dirty="0"/>
              <a:t>Framework</a:t>
            </a:r>
            <a:endParaRPr lang="en-US" dirty="0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4578965" cy="399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8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6754" y="1676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Natural Language Access to 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Web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b="1" dirty="0" smtClean="0"/>
              <a:t>Conclusions and Further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506754" y="1447799"/>
            <a:ext cx="8229600" cy="453282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Natural Language (NL) has the potential of allowing blind persons to autonomously access graphics on the Web, including statistical charts</a:t>
            </a:r>
          </a:p>
          <a:p>
            <a:r>
              <a:rPr lang="en-US" sz="3000" dirty="0" smtClean="0"/>
              <a:t>Our prototype allows blind persons to perform common analytical tasks on bar charts, supporting them with several techniques to compensate for the lack of sight</a:t>
            </a:r>
          </a:p>
          <a:p>
            <a:r>
              <a:rPr lang="en-US" sz="3000" dirty="0" smtClean="0"/>
              <a:t>Further work: </a:t>
            </a:r>
          </a:p>
          <a:p>
            <a:pPr lvl="1"/>
            <a:r>
              <a:rPr lang="en-US" sz="2600" dirty="0" smtClean="0"/>
              <a:t>Increase supported domains (link diagrams, maps…)</a:t>
            </a:r>
          </a:p>
          <a:p>
            <a:pPr lvl="1"/>
            <a:r>
              <a:rPr lang="en-US" sz="2600" dirty="0" smtClean="0"/>
              <a:t>Integrate automatic </a:t>
            </a:r>
            <a:r>
              <a:rPr lang="en-US" sz="2600" dirty="0"/>
              <a:t>image </a:t>
            </a:r>
            <a:r>
              <a:rPr lang="en-US" sz="2600" dirty="0" smtClean="0"/>
              <a:t>annotation </a:t>
            </a:r>
            <a:r>
              <a:rPr lang="en-US" sz="2600" dirty="0"/>
              <a:t>and segmentation </a:t>
            </a:r>
            <a:r>
              <a:rPr lang="en-US" sz="2600" dirty="0" smtClean="0"/>
              <a:t>techniques</a:t>
            </a:r>
          </a:p>
          <a:p>
            <a:pPr lvl="1"/>
            <a:r>
              <a:rPr lang="en-US" sz="2600" dirty="0" smtClean="0"/>
              <a:t>Improve natural language understanding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Conclusions and Further Work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k116252\Dropbox\non-visual graphics\Chapters\Figures\Block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772400" cy="423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6754" y="1676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Natural Language Access to 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Web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Conclusions and Further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4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6754" y="1676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b="1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Natural Language Access to 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Web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Conclusions and Further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506754" y="1447799"/>
            <a:ext cx="8256246" cy="2550361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Traditional </a:t>
            </a:r>
            <a:r>
              <a:rPr lang="en-US" sz="3000" dirty="0"/>
              <a:t>approach to accessibility of </a:t>
            </a:r>
            <a:r>
              <a:rPr lang="en-US" sz="3000" dirty="0" smtClean="0"/>
              <a:t>Web graphics</a:t>
            </a:r>
            <a:r>
              <a:rPr lang="en-US" sz="3000" dirty="0"/>
              <a:t>: </a:t>
            </a:r>
            <a:r>
              <a:rPr lang="en-US" sz="3000" b="1" dirty="0"/>
              <a:t>textual </a:t>
            </a:r>
            <a:r>
              <a:rPr lang="en-US" sz="3000" dirty="0"/>
              <a:t>descriptions</a:t>
            </a:r>
            <a:r>
              <a:rPr lang="en-US" sz="3000" b="1" dirty="0"/>
              <a:t> </a:t>
            </a:r>
            <a:r>
              <a:rPr lang="en-US" sz="3000" dirty="0"/>
              <a:t>and </a:t>
            </a:r>
            <a:r>
              <a:rPr lang="en-US" sz="3000" b="1" dirty="0"/>
              <a:t>tabular</a:t>
            </a:r>
            <a:r>
              <a:rPr lang="en-US" sz="3000" dirty="0"/>
              <a:t> </a:t>
            </a:r>
            <a:r>
              <a:rPr lang="en-US" sz="3000" dirty="0" smtClean="0"/>
              <a:t>equivalents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Short-term memory overload</a:t>
            </a:r>
          </a:p>
          <a:p>
            <a:pPr lvl="1"/>
            <a:r>
              <a:rPr lang="en-US" sz="2600" dirty="0" smtClean="0"/>
              <a:t>Implicit information lost</a:t>
            </a:r>
          </a:p>
          <a:p>
            <a:pPr lvl="1"/>
            <a:r>
              <a:rPr lang="en-US" sz="2600" dirty="0" smtClean="0"/>
              <a:t>No means for obtaining overview of the data</a:t>
            </a:r>
            <a:endParaRPr lang="en-US" sz="26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208" y="3810000"/>
            <a:ext cx="415299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A diagram comparing beaks and food of various finche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53" y="3842487"/>
            <a:ext cx="3508355" cy="199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5867400"/>
            <a:ext cx="29867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http://ncamftp.wgbh.org/sp/tests/imagedesc</a:t>
            </a: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5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152400" y="1447799"/>
            <a:ext cx="5589246" cy="4532823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Advanced Approaches: </a:t>
            </a:r>
          </a:p>
          <a:p>
            <a:pPr lvl="1"/>
            <a:r>
              <a:rPr lang="en-US" sz="2600" b="1" dirty="0" smtClean="0"/>
              <a:t>Tactile Graphics</a:t>
            </a:r>
          </a:p>
          <a:p>
            <a:pPr lvl="2"/>
            <a:r>
              <a:rPr lang="en-US" sz="2200" dirty="0" smtClean="0"/>
              <a:t>Hard-copies, surface haptic displays, lateral skin displacement displays, vibrotactile displays, bubble displays, force displays.</a:t>
            </a:r>
          </a:p>
          <a:p>
            <a:pPr lvl="1"/>
            <a:r>
              <a:rPr lang="en-US" sz="2600" b="1" dirty="0" smtClean="0"/>
              <a:t>Sonification</a:t>
            </a:r>
            <a:endParaRPr lang="en-US" sz="2600" dirty="0" smtClean="0"/>
          </a:p>
          <a:p>
            <a:pPr lvl="2"/>
            <a:r>
              <a:rPr lang="en-US" sz="2200" dirty="0" smtClean="0"/>
              <a:t>Auditory icons, earcons, spearcons, data audification, spatial sound.</a:t>
            </a:r>
          </a:p>
          <a:p>
            <a:pPr lvl="1"/>
            <a:r>
              <a:rPr lang="en-US" sz="2600" b="1" dirty="0" smtClean="0"/>
              <a:t>Interactive Approaches</a:t>
            </a:r>
          </a:p>
          <a:p>
            <a:pPr lvl="2"/>
            <a:r>
              <a:rPr lang="en-US" sz="2200" dirty="0" smtClean="0"/>
              <a:t>Natural Language Interfaces, Interactive Interfaces.</a:t>
            </a:r>
          </a:p>
          <a:p>
            <a:pPr lvl="1"/>
            <a:r>
              <a:rPr lang="en-US" sz="2600" b="1" dirty="0" smtClean="0"/>
              <a:t>Hybrid Approaches</a:t>
            </a:r>
          </a:p>
          <a:p>
            <a:pPr lvl="2"/>
            <a:r>
              <a:rPr lang="en-US" sz="2200" dirty="0" smtClean="0"/>
              <a:t>Combine a number of other approaches.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www.gh-accessibility.com/sites/default/files/images/bar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983" y="1447800"/>
            <a:ext cx="2501117" cy="187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345" y="3581400"/>
            <a:ext cx="2020097" cy="191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506754" y="1447799"/>
            <a:ext cx="8229600" cy="4953001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Take up </a:t>
            </a:r>
            <a:r>
              <a:rPr lang="en-US" sz="2800" dirty="0" smtClean="0"/>
              <a:t>of advanced methods is </a:t>
            </a:r>
            <a:r>
              <a:rPr lang="en-US" sz="2800" b="1" dirty="0" smtClean="0"/>
              <a:t>very limited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Bulky, difficult to use and carry (hard copies, haptic displays)</a:t>
            </a:r>
          </a:p>
          <a:p>
            <a:pPr lvl="1"/>
            <a:r>
              <a:rPr lang="en-US" sz="2400" dirty="0" smtClean="0"/>
              <a:t>Very limited applicability, difficult interpretation (graph sonification, automatic text summarization)</a:t>
            </a:r>
          </a:p>
          <a:p>
            <a:pPr lvl="1"/>
            <a:r>
              <a:rPr lang="en-US" sz="2400" dirty="0" smtClean="0"/>
              <a:t>Low resolution or restricted display size, static (most haptic displays, hard-copies)</a:t>
            </a:r>
          </a:p>
          <a:p>
            <a:pPr lvl="1"/>
            <a:r>
              <a:rPr lang="en-US" sz="2400" dirty="0" smtClean="0"/>
              <a:t>Non-autonomous, difficult to learn, expensive (most hybrid and tactile approaches)</a:t>
            </a:r>
          </a:p>
          <a:p>
            <a:pPr lvl="1"/>
            <a:r>
              <a:rPr lang="en-US" sz="2400" dirty="0" smtClean="0"/>
              <a:t>Still in their infancy (bubble displays, other)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ost </a:t>
            </a:r>
            <a:r>
              <a:rPr lang="en-US" sz="2400" dirty="0"/>
              <a:t>blind persons </a:t>
            </a:r>
            <a:r>
              <a:rPr lang="en-US" sz="2400" b="1" dirty="0"/>
              <a:t>do not even </a:t>
            </a:r>
            <a:r>
              <a:rPr lang="en-US" sz="2400" b="1" dirty="0" smtClean="0"/>
              <a:t>attempt </a:t>
            </a:r>
            <a:r>
              <a:rPr lang="en-US" sz="2400" dirty="0" smtClean="0"/>
              <a:t>to </a:t>
            </a:r>
            <a:r>
              <a:rPr lang="en-US" sz="2400" dirty="0"/>
              <a:t>read a tactile </a:t>
            </a:r>
            <a:r>
              <a:rPr lang="en-US" sz="2400" dirty="0" smtClean="0"/>
              <a:t>graphic!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6754" y="1676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b="1" dirty="0" smtClean="0"/>
              <a:t>Natural Language Access to 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Web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Conclusions and Further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506754" y="1447800"/>
            <a:ext cx="82296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Common accessibility to diagrams: </a:t>
            </a:r>
            <a:r>
              <a:rPr lang="en-US" sz="3000" b="1" dirty="0" smtClean="0"/>
              <a:t>Natural Language Interface (NLI)</a:t>
            </a:r>
          </a:p>
          <a:p>
            <a:pPr lvl="1"/>
            <a:r>
              <a:rPr lang="en-US" sz="2600" dirty="0" smtClean="0"/>
              <a:t>Natural Language can </a:t>
            </a:r>
            <a:r>
              <a:rPr lang="en-US" sz="2600" b="1" dirty="0" smtClean="0"/>
              <a:t>describe meaning and tasks </a:t>
            </a:r>
            <a:r>
              <a:rPr lang="en-US" sz="2600" dirty="0" smtClean="0"/>
              <a:t>at any level of abstraction.</a:t>
            </a:r>
          </a:p>
          <a:p>
            <a:pPr lvl="1"/>
            <a:r>
              <a:rPr lang="en-US" sz="2600" dirty="0" smtClean="0"/>
              <a:t>Many </a:t>
            </a:r>
            <a:r>
              <a:rPr lang="en-US" sz="2600" b="1" dirty="0" smtClean="0"/>
              <a:t>cognitive advantages </a:t>
            </a:r>
            <a:r>
              <a:rPr lang="en-US" sz="2600" dirty="0" smtClean="0"/>
              <a:t>of diagrammatic representations may be </a:t>
            </a:r>
            <a:r>
              <a:rPr lang="en-US" sz="2600" b="1" dirty="0" smtClean="0"/>
              <a:t>compensated</a:t>
            </a:r>
            <a:r>
              <a:rPr lang="en-US" sz="2600" dirty="0" smtClean="0"/>
              <a:t> in a NLI by using summarizing and annotation techniques.</a:t>
            </a:r>
          </a:p>
          <a:p>
            <a:pPr lvl="1"/>
            <a:r>
              <a:rPr lang="en-US" sz="2600" dirty="0" smtClean="0"/>
              <a:t>Purely </a:t>
            </a:r>
            <a:r>
              <a:rPr lang="en-US" sz="2600" b="1" dirty="0" smtClean="0"/>
              <a:t>Web-based</a:t>
            </a:r>
            <a:r>
              <a:rPr lang="en-US" sz="2600" dirty="0" smtClean="0"/>
              <a:t>, accessible: users are not required to learn new methods or technologies, intuitive, cheap, no extra hardware required.</a:t>
            </a:r>
          </a:p>
          <a:p>
            <a:pPr lvl="1"/>
            <a:r>
              <a:rPr lang="en-US" sz="2600" b="1" dirty="0" smtClean="0"/>
              <a:t>Information may be </a:t>
            </a:r>
            <a:r>
              <a:rPr lang="en-US" sz="2600" dirty="0" smtClean="0"/>
              <a:t>not only fetched, but also </a:t>
            </a:r>
            <a:r>
              <a:rPr lang="en-US" sz="2600" b="1" dirty="0" smtClean="0"/>
              <a:t>modified</a:t>
            </a:r>
            <a:r>
              <a:rPr lang="en-US" sz="2600" dirty="0" smtClean="0"/>
              <a:t>: users can add personal annotations and navigate the graphic</a:t>
            </a:r>
          </a:p>
          <a:p>
            <a:pPr lvl="1"/>
            <a:endParaRPr lang="en-US" sz="26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Natural Language Access to Graphics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-228600" y="1905000"/>
            <a:ext cx="4419600" cy="5181602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Two-dimensional objects (</a:t>
            </a:r>
            <a:r>
              <a:rPr lang="en-US" sz="2600" b="1" dirty="0" smtClean="0"/>
              <a:t>graphics</a:t>
            </a:r>
            <a:r>
              <a:rPr lang="en-US" sz="2600" dirty="0" smtClean="0"/>
              <a:t>) + </a:t>
            </a:r>
            <a:r>
              <a:rPr lang="en-US" sz="2600" b="1" dirty="0" smtClean="0"/>
              <a:t>dialogue </a:t>
            </a:r>
            <a:r>
              <a:rPr lang="en-US" sz="2600" b="1" dirty="0"/>
              <a:t>interface</a:t>
            </a:r>
            <a:r>
              <a:rPr lang="en-US" sz="2600" dirty="0"/>
              <a:t> </a:t>
            </a:r>
            <a:r>
              <a:rPr lang="en-US" sz="2600" dirty="0" smtClean="0"/>
              <a:t>+ </a:t>
            </a:r>
            <a:r>
              <a:rPr lang="en-US" sz="2600" b="1" dirty="0" smtClean="0"/>
              <a:t>knowledge database </a:t>
            </a:r>
            <a:r>
              <a:rPr lang="en-US" sz="2600" dirty="0" smtClean="0"/>
              <a:t>(ontologies).</a:t>
            </a:r>
            <a:endParaRPr lang="en-US" sz="2600" b="1" dirty="0" smtClean="0"/>
          </a:p>
          <a:p>
            <a:pPr lvl="1"/>
            <a:r>
              <a:rPr lang="en-US" sz="2600" b="1" dirty="0" smtClean="0"/>
              <a:t>Domain</a:t>
            </a:r>
            <a:r>
              <a:rPr lang="en-US" sz="2600" dirty="0" smtClean="0"/>
              <a:t> </a:t>
            </a:r>
            <a:r>
              <a:rPr lang="en-US" sz="2600" dirty="0"/>
              <a:t>knowledge is </a:t>
            </a:r>
            <a:r>
              <a:rPr lang="en-US" sz="2600" b="1" dirty="0"/>
              <a:t>decoupled</a:t>
            </a:r>
            <a:r>
              <a:rPr lang="en-US" sz="2600" dirty="0"/>
              <a:t> from </a:t>
            </a:r>
            <a:r>
              <a:rPr lang="en-US" sz="2600" b="1" dirty="0"/>
              <a:t>linguistic</a:t>
            </a:r>
            <a:r>
              <a:rPr lang="en-US" sz="2600" dirty="0"/>
              <a:t> features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Focus on </a:t>
            </a:r>
            <a:r>
              <a:rPr lang="en-US" sz="2600" b="1" dirty="0" smtClean="0"/>
              <a:t>real-world images only</a:t>
            </a:r>
            <a:r>
              <a:rPr lang="en-US" sz="2600" dirty="0"/>
              <a:t> </a:t>
            </a:r>
            <a:r>
              <a:rPr lang="en-US" sz="2600" dirty="0" smtClean="0"/>
              <a:t>(diagrams left out)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Natural Language Access to Graphics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0136"/>
            <a:ext cx="1600200" cy="7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k116252\Dropbox\non-visual graphics\Papers\CSUN18\Figures\Fig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2278167"/>
            <a:ext cx="4953000" cy="336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086" y="6189912"/>
            <a:ext cx="6389914" cy="304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7/17 ●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for Improved Speech-based Access to Diagrammatic Representations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822" y="1258669"/>
            <a:ext cx="6709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Communicative Images </a:t>
            </a:r>
            <a:r>
              <a:rPr lang="en-US" dirty="0"/>
              <a:t>(</a:t>
            </a:r>
            <a:r>
              <a:rPr lang="en-US" dirty="0" err="1"/>
              <a:t>Plhák</a:t>
            </a:r>
            <a:r>
              <a:rPr lang="en-US" dirty="0"/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17263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842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Techniques for Improved Speech-based Access to Diagrammatic Representations   </vt:lpstr>
      <vt:lpstr>Index</vt:lpstr>
      <vt:lpstr>Index</vt:lpstr>
      <vt:lpstr>Motivation</vt:lpstr>
      <vt:lpstr>Motivation</vt:lpstr>
      <vt:lpstr>Motivation</vt:lpstr>
      <vt:lpstr>Index</vt:lpstr>
      <vt:lpstr>Natural Language Access to Graphics</vt:lpstr>
      <vt:lpstr>Natural Language Access to Graphics</vt:lpstr>
      <vt:lpstr>Index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Index</vt:lpstr>
      <vt:lpstr>Conclusions and Further Work</vt:lpstr>
      <vt:lpstr>Questions?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Non-visually Performing Analytical Tasks on Statistical Charts  </dc:title>
  <dc:creator>Tomas Morillo Morales</dc:creator>
  <cp:lastModifiedBy>Tomas Murillo Morales</cp:lastModifiedBy>
  <cp:revision>350</cp:revision>
  <dcterms:created xsi:type="dcterms:W3CDTF">2006-08-16T00:00:00Z</dcterms:created>
  <dcterms:modified xsi:type="dcterms:W3CDTF">2018-07-09T12:43:17Z</dcterms:modified>
</cp:coreProperties>
</file>