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75" r:id="rId5"/>
    <p:sldId id="262" r:id="rId6"/>
    <p:sldId id="259" r:id="rId7"/>
    <p:sldId id="270" r:id="rId8"/>
    <p:sldId id="263" r:id="rId9"/>
    <p:sldId id="260" r:id="rId10"/>
    <p:sldId id="264" r:id="rId11"/>
    <p:sldId id="272" r:id="rId12"/>
    <p:sldId id="266" r:id="rId13"/>
    <p:sldId id="267" r:id="rId14"/>
    <p:sldId id="268" r:id="rId15"/>
    <p:sldId id="273" r:id="rId16"/>
    <p:sldId id="271" r:id="rId17"/>
    <p:sldId id="261" r:id="rId18"/>
    <p:sldId id="276" r:id="rId19"/>
    <p:sldId id="274" r:id="rId2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77555" autoAdjust="0"/>
  </p:normalViewPr>
  <p:slideViewPr>
    <p:cSldViewPr snapToGrid="0">
      <p:cViewPr varScale="1">
        <p:scale>
          <a:sx n="53" d="100"/>
          <a:sy n="53" d="100"/>
        </p:scale>
        <p:origin x="18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i\CloudStation\Soton\Note-taking\note-taking-survey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i\CloudStation\Soton\Note-taking\note-taking-survey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Sheet1!$A$15</c:f>
              <c:strCache>
                <c:ptCount val="1"/>
                <c:pt idx="0">
                  <c:v>Students</c:v>
                </c:pt>
              </c:strCache>
            </c:strRef>
          </c:tx>
          <c:spPr>
            <a:pattFill prst="smGrid">
              <a:fgClr>
                <a:schemeClr val="tx2"/>
              </a:fgClr>
              <a:bgClr>
                <a:schemeClr val="bg1"/>
              </a:bgClr>
            </a:pattFill>
            <a:ln>
              <a:solidFill>
                <a:schemeClr val="tx2"/>
              </a:solidFill>
            </a:ln>
          </c:spPr>
          <c:invertIfNegative val="0"/>
          <c:cat>
            <c:strRef>
              <c:f>Sheet1!$B$13:$F$13</c:f>
              <c:strCache>
                <c:ptCount val="5"/>
                <c:pt idx="0">
                  <c:v>Complete Confidence</c:v>
                </c:pt>
                <c:pt idx="1">
                  <c:v>Reasonable</c:v>
                </c:pt>
                <c:pt idx="2">
                  <c:v>Moderate</c:v>
                </c:pt>
                <c:pt idx="3">
                  <c:v>Low</c:v>
                </c:pt>
                <c:pt idx="4">
                  <c:v>No Confidence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11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E-412B-B0F8-CDEE4A14DC76}"/>
            </c:ext>
          </c:extLst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Sheet1!$B$13:$F$13</c:f>
              <c:strCache>
                <c:ptCount val="5"/>
                <c:pt idx="0">
                  <c:v>Complete Confidence</c:v>
                </c:pt>
                <c:pt idx="1">
                  <c:v>Reasonable</c:v>
                </c:pt>
                <c:pt idx="2">
                  <c:v>Moderate</c:v>
                </c:pt>
                <c:pt idx="3">
                  <c:v>Low</c:v>
                </c:pt>
                <c:pt idx="4">
                  <c:v>No Confidence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E-412B-B0F8-CDEE4A14D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20800"/>
        <c:axId val="47822336"/>
      </c:barChart>
      <c:catAx>
        <c:axId val="4782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47822336"/>
        <c:crosses val="autoZero"/>
        <c:auto val="1"/>
        <c:lblAlgn val="ctr"/>
        <c:lblOffset val="100"/>
        <c:noMultiLvlLbl val="0"/>
      </c:catAx>
      <c:valAx>
        <c:axId val="4782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820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Sheet1!$M$70</c:f>
              <c:strCache>
                <c:ptCount val="1"/>
                <c:pt idx="0">
                  <c:v>Students using strategy</c:v>
                </c:pt>
              </c:strCache>
            </c:strRef>
          </c:tx>
          <c:spPr>
            <a:pattFill prst="lgGrid">
              <a:fgClr>
                <a:schemeClr val="tx2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Sheet1!$L$71:$L$77</c:f>
              <c:strCache>
                <c:ptCount val="7"/>
                <c:pt idx="0">
                  <c:v>Pen Paper</c:v>
                </c:pt>
                <c:pt idx="1">
                  <c:v>Mind maps</c:v>
                </c:pt>
                <c:pt idx="2">
                  <c:v>Laptop,Tablet etc</c:v>
                </c:pt>
                <c:pt idx="3">
                  <c:v>Audio recording</c:v>
                </c:pt>
                <c:pt idx="4">
                  <c:v>Photo or video</c:v>
                </c:pt>
                <c:pt idx="5">
                  <c:v>Note-taking app</c:v>
                </c:pt>
                <c:pt idx="6">
                  <c:v>Smartpen</c:v>
                </c:pt>
              </c:strCache>
            </c:strRef>
          </c:cat>
          <c:val>
            <c:numRef>
              <c:f>Sheet1!$M$71:$M$77</c:f>
              <c:numCache>
                <c:formatCode>0.0%</c:formatCode>
                <c:ptCount val="7"/>
                <c:pt idx="0">
                  <c:v>0.86885245901639341</c:v>
                </c:pt>
                <c:pt idx="1">
                  <c:v>0.54098360655737709</c:v>
                </c:pt>
                <c:pt idx="2">
                  <c:v>0.52459016393442626</c:v>
                </c:pt>
                <c:pt idx="3">
                  <c:v>0.39344262295081966</c:v>
                </c:pt>
                <c:pt idx="4">
                  <c:v>0.27868852459016391</c:v>
                </c:pt>
                <c:pt idx="5">
                  <c:v>0.24590163934426229</c:v>
                </c:pt>
                <c:pt idx="6">
                  <c:v>8.1967213114754092E-2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5-4997-AF6E-89262271B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54208"/>
        <c:axId val="85048320"/>
      </c:barChart>
      <c:lineChart>
        <c:grouping val="standard"/>
        <c:varyColors val="0"/>
        <c:ser>
          <c:idx val="3"/>
          <c:order val="1"/>
          <c:tx>
            <c:strRef>
              <c:f>Sheet1!$P$70</c:f>
              <c:strCache>
                <c:ptCount val="1"/>
                <c:pt idx="0">
                  <c:v>Student effective</c:v>
                </c:pt>
              </c:strCache>
            </c:strRef>
          </c:tx>
          <c:spPr>
            <a:ln>
              <a:solidFill>
                <a:schemeClr val="tx2"/>
              </a:solidFill>
              <a:prstDash val="dash"/>
            </a:ln>
          </c:spPr>
          <c:marker>
            <c:symbol val="circle"/>
            <c:size val="5"/>
            <c:spPr>
              <a:noFill/>
            </c:spPr>
          </c:marker>
          <c:cat>
            <c:strRef>
              <c:f>Sheet1!$L$71:$L$77</c:f>
              <c:strCache>
                <c:ptCount val="7"/>
                <c:pt idx="0">
                  <c:v>Pen Paper</c:v>
                </c:pt>
                <c:pt idx="1">
                  <c:v>Mind maps</c:v>
                </c:pt>
                <c:pt idx="2">
                  <c:v>Laptop,Tablet etc</c:v>
                </c:pt>
                <c:pt idx="3">
                  <c:v>Audio recording</c:v>
                </c:pt>
                <c:pt idx="4">
                  <c:v>Photo or video</c:v>
                </c:pt>
                <c:pt idx="5">
                  <c:v>Note-taking app</c:v>
                </c:pt>
                <c:pt idx="6">
                  <c:v>Smartpen</c:v>
                </c:pt>
              </c:strCache>
            </c:strRef>
          </c:cat>
          <c:val>
            <c:numRef>
              <c:f>Sheet1!$P$71:$P$77</c:f>
              <c:numCache>
                <c:formatCode>0.0%</c:formatCode>
                <c:ptCount val="7"/>
                <c:pt idx="0">
                  <c:v>0.56603773584905659</c:v>
                </c:pt>
                <c:pt idx="1">
                  <c:v>0.75757575757575757</c:v>
                </c:pt>
                <c:pt idx="2">
                  <c:v>0.5625</c:v>
                </c:pt>
                <c:pt idx="3">
                  <c:v>0.54166666666666663</c:v>
                </c:pt>
                <c:pt idx="4">
                  <c:v>0.6470588235294118</c:v>
                </c:pt>
                <c:pt idx="5">
                  <c:v>0.6</c:v>
                </c:pt>
                <c:pt idx="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A5-4997-AF6E-89262271B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36416"/>
        <c:axId val="85046784"/>
      </c:lineChart>
      <c:catAx>
        <c:axId val="8503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046784"/>
        <c:crosses val="autoZero"/>
        <c:auto val="1"/>
        <c:lblAlgn val="ctr"/>
        <c:lblOffset val="100"/>
        <c:noMultiLvlLbl val="0"/>
      </c:catAx>
      <c:valAx>
        <c:axId val="8504678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5036416"/>
        <c:crosses val="autoZero"/>
        <c:crossBetween val="between"/>
        <c:majorUnit val="0.2"/>
      </c:valAx>
      <c:valAx>
        <c:axId val="8504832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85054208"/>
        <c:crosses val="max"/>
        <c:crossBetween val="between"/>
        <c:majorUnit val="0.2"/>
      </c:valAx>
      <c:catAx>
        <c:axId val="8505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0483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r">
              <a:defRPr sz="1300"/>
            </a:lvl1pPr>
          </a:lstStyle>
          <a:p>
            <a:fld id="{08AD9A2E-DBD5-4D43-B278-B1930747214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82"/>
            <a:ext cx="2971800" cy="499011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82"/>
            <a:ext cx="2971800" cy="499011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r">
              <a:defRPr sz="1300"/>
            </a:lvl1pPr>
          </a:lstStyle>
          <a:p>
            <a:fld id="{978AB647-703C-418C-BAC7-A78AE4575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16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5978" tIns="47989" rIns="95978" bIns="47989" rtlCol="0"/>
          <a:lstStyle>
            <a:lvl1pPr algn="r">
              <a:defRPr sz="1300"/>
            </a:lvl1pPr>
          </a:lstStyle>
          <a:p>
            <a:fld id="{C16971E2-7424-40CD-8698-08C999A8034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8" tIns="47989" rIns="95978" bIns="479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5978" tIns="47989" rIns="95978" bIns="479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82"/>
            <a:ext cx="2971800" cy="499011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82"/>
            <a:ext cx="2971800" cy="499011"/>
          </a:xfrm>
          <a:prstGeom prst="rect">
            <a:avLst/>
          </a:prstGeom>
        </p:spPr>
        <p:txBody>
          <a:bodyPr vert="horz" lIns="95978" tIns="47989" rIns="95978" bIns="47989" rtlCol="0" anchor="b"/>
          <a:lstStyle>
            <a:lvl1pPr algn="r">
              <a:defRPr sz="1300"/>
            </a:lvl1pPr>
          </a:lstStyle>
          <a:p>
            <a:fld id="{82CC62A8-CD3D-4B6A-81D5-B32FE4ED3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51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7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choosing to use strategies that they felt</a:t>
            </a:r>
            <a:r>
              <a:rPr lang="en-GB" baseline="0" dirty="0" smtClean="0"/>
              <a:t> were not effective</a:t>
            </a:r>
          </a:p>
          <a:p>
            <a:endParaRPr lang="en-GB" baseline="0" dirty="0" smtClean="0"/>
          </a:p>
          <a:p>
            <a:r>
              <a:rPr lang="en-GB" baseline="0" dirty="0" smtClean="0"/>
              <a:t>Effectiveness measured on a 5-point </a:t>
            </a:r>
            <a:r>
              <a:rPr lang="en-GB" baseline="0" dirty="0" smtClean="0"/>
              <a:t>Likert </a:t>
            </a:r>
            <a:r>
              <a:rPr lang="en-GB" baseline="0" dirty="0" smtClean="0"/>
              <a:t>scale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6E65-3898-4A6B-BF58-D3209EDC3707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66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6E65-3898-4A6B-BF58-D3209EDC370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708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6E65-3898-4A6B-BF58-D3209EDC370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28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6E65-3898-4A6B-BF58-D3209EDC370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04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Plethora</a:t>
            </a:r>
            <a:r>
              <a:rPr lang="en-GB" baseline="0" dirty="0" smtClean="0"/>
              <a:t> of note taking tools now available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most do not provide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3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9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students working memory ability predicted the quality of hand-written notes [2]</a:t>
            </a:r>
          </a:p>
          <a:p>
            <a:pPr lvl="1"/>
            <a:r>
              <a:rPr lang="en-GB" dirty="0" smtClean="0"/>
              <a:t>Note-taking can be the more cognitively demanding than other study tasks [3]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9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65%+ of disabled students use audio recordings to support note-taking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Notetaking is</a:t>
            </a:r>
            <a:r>
              <a:rPr lang="en-GB" baseline="0" dirty="0" smtClean="0"/>
              <a:t> </a:t>
            </a:r>
            <a:r>
              <a:rPr lang="en-GB" dirty="0" smtClean="0"/>
              <a:t>a multisensory process  - technology or human support is required for students with sensory barriers</a:t>
            </a:r>
          </a:p>
          <a:p>
            <a:r>
              <a:rPr lang="en-GB" dirty="0" smtClean="0"/>
              <a:t>Technology to physically capture notes still limited e.g. maths &amp; diagrams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6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2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 smtClean="0"/>
              <a:t>Videos often reported to support disabled students but there is limited evidence except for assisting those unable to attend sessions [7, 8]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Dyslexic students: </a:t>
            </a:r>
          </a:p>
          <a:p>
            <a:pPr marL="447675" lvl="1"/>
            <a:r>
              <a:rPr lang="en-GB" dirty="0" smtClean="0"/>
              <a:t>use lecture capture recordings more, listen to them for longer but no significant impact academic performance [9]</a:t>
            </a:r>
          </a:p>
          <a:p>
            <a:pPr marL="447675" lvl="1"/>
            <a:r>
              <a:rPr lang="en-GB" dirty="0" smtClean="0"/>
              <a:t>Revising from textbooks was more effective than lecture capture. Both more effective that using own</a:t>
            </a:r>
            <a:r>
              <a:rPr lang="en-GB" sz="2800" dirty="0" smtClean="0"/>
              <a:t> notes [10]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6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62A8-CD3D-4B6A-81D5-B32FE4ED3A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1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6E65-3898-4A6B-BF58-D3209EDC3707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836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solidFill>
            <a:srgbClr val="005C84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6" y="0"/>
            <a:ext cx="9223375" cy="3276600"/>
          </a:xfrm>
          <a:prstGeom prst="rect">
            <a:avLst/>
          </a:prstGeom>
          <a:solidFill>
            <a:srgbClr val="005C84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7" descr="Logo of the University of Southampt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6" y="55978"/>
            <a:ext cx="3042126" cy="10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5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6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2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6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 algn="l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5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19838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87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00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90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2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34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68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6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51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4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772816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59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3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00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5834" y="6436310"/>
            <a:ext cx="1905000" cy="30505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221941"/>
            <a:ext cx="8686985" cy="10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686984" cy="504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5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chemeClr val="tx1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11213" indent="-288925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19200" indent="-2286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27188" indent="-2286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815" y="262591"/>
            <a:ext cx="7242361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62" y="1341624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D7DFC4E-6F37-4A51-BC2F-182A15FACB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57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inhand.com/notetak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481527/bis-15-658-disabled-students-allowances-equality-analysi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3c.github.io/pfwg/media-accessibility-reqs/#cognitive-disabilit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4166908"/>
            <a:ext cx="8496300" cy="1752600"/>
          </a:xfrm>
        </p:spPr>
        <p:txBody>
          <a:bodyPr/>
          <a:lstStyle/>
          <a:p>
            <a:r>
              <a:rPr lang="en-GB" dirty="0"/>
              <a:t>Abi </a:t>
            </a:r>
            <a:r>
              <a:rPr lang="en-GB" dirty="0" smtClean="0"/>
              <a:t>James, E.A</a:t>
            </a:r>
            <a:r>
              <a:rPr lang="en-GB" dirty="0"/>
              <a:t>. </a:t>
            </a:r>
            <a:r>
              <a:rPr lang="en-GB" dirty="0" smtClean="0"/>
              <a:t>Draffan &amp; </a:t>
            </a:r>
            <a:r>
              <a:rPr lang="en-GB" dirty="0"/>
              <a:t>Mike Wald</a:t>
            </a:r>
          </a:p>
          <a:p>
            <a:r>
              <a:rPr lang="en-GB" dirty="0"/>
              <a:t>WAIS, </a:t>
            </a:r>
            <a:r>
              <a:rPr lang="en-GB" dirty="0" smtClean="0"/>
              <a:t>ECS </a:t>
            </a:r>
          </a:p>
          <a:p>
            <a:r>
              <a:rPr lang="en-GB" dirty="0" smtClean="0"/>
              <a:t>University </a:t>
            </a:r>
            <a:r>
              <a:rPr lang="en-GB" dirty="0"/>
              <a:t>of Southampton, </a:t>
            </a:r>
            <a:r>
              <a:rPr lang="en-GB" dirty="0" smtClean="0"/>
              <a:t>UK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305766"/>
            <a:ext cx="8496300" cy="2160587"/>
          </a:xfrm>
        </p:spPr>
        <p:txBody>
          <a:bodyPr>
            <a:noAutofit/>
          </a:bodyPr>
          <a:lstStyle/>
          <a:p>
            <a:r>
              <a:rPr lang="en-US" sz="5400" dirty="0"/>
              <a:t>Learning through videos: Are Disabled Students using good Note-taking Strategies</a:t>
            </a:r>
            <a:r>
              <a:rPr lang="en-US" sz="5400" dirty="0" smtClean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594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Graph showing the percentage of students that used different note-taking strategies and how effective they believed the strategy to be. Most popular strategy is pen &amp; paper. Most effective strategies are Mind mapping, photos &amp; videos and Smartpen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824108"/>
              </p:ext>
            </p:extLst>
          </p:nvPr>
        </p:nvGraphicFramePr>
        <p:xfrm>
          <a:off x="323528" y="1288083"/>
          <a:ext cx="8496300" cy="556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794"/>
            <a:ext cx="8619304" cy="649288"/>
          </a:xfrm>
        </p:spPr>
        <p:txBody>
          <a:bodyPr>
            <a:noAutofit/>
          </a:bodyPr>
          <a:lstStyle/>
          <a:p>
            <a:r>
              <a:rPr lang="en-GB" b="0" dirty="0" smtClean="0"/>
              <a:t>How effective are these note-taking strategies?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6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1952"/>
            <a:ext cx="8460618" cy="4267928"/>
          </a:xfrm>
        </p:spPr>
        <p:txBody>
          <a:bodyPr/>
          <a:lstStyle/>
          <a:p>
            <a:r>
              <a:rPr lang="en-GB" sz="3200" dirty="0"/>
              <a:t>26% of students have received video </a:t>
            </a:r>
            <a:r>
              <a:rPr lang="en-GB" sz="3200" dirty="0" smtClean="0"/>
              <a:t>recordings</a:t>
            </a:r>
          </a:p>
          <a:p>
            <a:r>
              <a:rPr lang="en-GB" sz="3200" dirty="0" smtClean="0"/>
              <a:t>Most likely to access on a laptop at home</a:t>
            </a:r>
          </a:p>
          <a:p>
            <a:r>
              <a:rPr lang="en-GB" sz="3200" dirty="0" smtClean="0"/>
              <a:t>All students rated this </a:t>
            </a:r>
            <a:r>
              <a:rPr lang="en-GB" sz="3200" dirty="0" smtClean="0"/>
              <a:t>as an </a:t>
            </a:r>
            <a:r>
              <a:rPr lang="en-GB" sz="3200" dirty="0" smtClean="0"/>
              <a:t>effective strategy</a:t>
            </a:r>
          </a:p>
          <a:p>
            <a:r>
              <a:rPr lang="en-GB" sz="3200" dirty="0" smtClean="0"/>
              <a:t>Most likely to </a:t>
            </a:r>
            <a:r>
              <a:rPr lang="en-GB" sz="3200" dirty="0" smtClean="0"/>
              <a:t>receive </a:t>
            </a:r>
            <a:r>
              <a:rPr lang="en-GB" sz="3200" dirty="0" smtClean="0"/>
              <a:t>slides synced with audio</a:t>
            </a:r>
          </a:p>
          <a:p>
            <a:r>
              <a:rPr lang="en-GB" sz="3200" dirty="0" smtClean="0"/>
              <a:t>Very few students had access to captions or transcript (including hearing impaired students)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41216"/>
            <a:ext cx="8460618" cy="649288"/>
          </a:xfrm>
        </p:spPr>
        <p:txBody>
          <a:bodyPr>
            <a:noAutofit/>
          </a:bodyPr>
          <a:lstStyle/>
          <a:p>
            <a:r>
              <a:rPr lang="en-GB" b="0" dirty="0" smtClean="0"/>
              <a:t>University provision support: recordings &amp; lecture capture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93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34594"/>
            <a:ext cx="8309511" cy="5101716"/>
          </a:xfrm>
        </p:spPr>
        <p:txBody>
          <a:bodyPr>
            <a:normAutofit/>
          </a:bodyPr>
          <a:lstStyle/>
          <a:p>
            <a:pPr marL="0" indent="27305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3200" dirty="0"/>
              <a:t>“Very useful as you can </a:t>
            </a:r>
            <a:r>
              <a:rPr lang="en-GB" sz="3200" b="1" dirty="0">
                <a:solidFill>
                  <a:schemeClr val="tx2"/>
                </a:solidFill>
              </a:rPr>
              <a:t>pause </a:t>
            </a:r>
            <a:r>
              <a:rPr lang="en-GB" sz="3200" b="1" dirty="0" smtClean="0">
                <a:solidFill>
                  <a:schemeClr val="tx2"/>
                </a:solidFill>
              </a:rPr>
              <a:t>it</a:t>
            </a:r>
            <a:r>
              <a:rPr lang="en-GB" sz="3200" dirty="0" smtClean="0">
                <a:solidFill>
                  <a:schemeClr val="tx2"/>
                </a:solidFill>
              </a:rPr>
              <a:t>…</a:t>
            </a:r>
            <a:r>
              <a:rPr lang="en-GB" sz="3200" dirty="0" smtClean="0"/>
              <a:t>However </a:t>
            </a:r>
            <a:r>
              <a:rPr lang="en-GB" sz="3200" dirty="0"/>
              <a:t>this can be quite </a:t>
            </a:r>
            <a:r>
              <a:rPr lang="en-GB" sz="3200" b="1" dirty="0">
                <a:solidFill>
                  <a:schemeClr val="tx2"/>
                </a:solidFill>
              </a:rPr>
              <a:t>time consuming</a:t>
            </a:r>
            <a:r>
              <a:rPr lang="en-GB" sz="3200" dirty="0"/>
              <a:t>.”</a:t>
            </a:r>
          </a:p>
          <a:p>
            <a:pPr marL="0" indent="273050">
              <a:spcAft>
                <a:spcPts val="1200"/>
              </a:spcAft>
              <a:buNone/>
            </a:pPr>
            <a:r>
              <a:rPr lang="en-GB" sz="3200" dirty="0"/>
              <a:t>“It is </a:t>
            </a:r>
            <a:r>
              <a:rPr lang="en-GB" sz="3200" b="1" dirty="0">
                <a:solidFill>
                  <a:schemeClr val="tx2"/>
                </a:solidFill>
              </a:rPr>
              <a:t>helpful sometimes </a:t>
            </a:r>
            <a:r>
              <a:rPr lang="en-GB" sz="3200" dirty="0"/>
              <a:t>to look at the explanation again but it is </a:t>
            </a:r>
            <a:r>
              <a:rPr lang="en-GB" sz="3200" b="1" dirty="0">
                <a:solidFill>
                  <a:schemeClr val="tx2"/>
                </a:solidFill>
              </a:rPr>
              <a:t>too time consuming to watch it all</a:t>
            </a:r>
            <a:r>
              <a:rPr lang="en-GB" sz="3200" dirty="0"/>
              <a:t> again notes are better </a:t>
            </a:r>
            <a:r>
              <a:rPr lang="en-GB" sz="3200" dirty="0" smtClean="0"/>
              <a:t>”</a:t>
            </a:r>
          </a:p>
          <a:p>
            <a:pPr marL="0" indent="273050">
              <a:spcAft>
                <a:spcPts val="1200"/>
              </a:spcAft>
              <a:buNone/>
            </a:pPr>
            <a:r>
              <a:rPr lang="en-GB" sz="3200" dirty="0" smtClean="0"/>
              <a:t>“</a:t>
            </a:r>
            <a:r>
              <a:rPr lang="en-GB" sz="3200" dirty="0"/>
              <a:t>The </a:t>
            </a:r>
            <a:r>
              <a:rPr lang="en-GB" sz="3200" b="1" dirty="0">
                <a:solidFill>
                  <a:schemeClr val="tx2"/>
                </a:solidFill>
              </a:rPr>
              <a:t>effectiveness of video very much depends on the production quality</a:t>
            </a:r>
            <a:r>
              <a:rPr lang="en-GB" sz="3200" dirty="0"/>
              <a:t>. Clear audio, in focus speaker, close enough to make out etc.”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532626" cy="649288"/>
          </a:xfrm>
        </p:spPr>
        <p:txBody>
          <a:bodyPr>
            <a:noAutofit/>
          </a:bodyPr>
          <a:lstStyle/>
          <a:p>
            <a:r>
              <a:rPr lang="en-GB" b="0" dirty="0" smtClean="0"/>
              <a:t>Students Comments on video use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463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04856"/>
            <a:ext cx="8686984" cy="5598382"/>
          </a:xfrm>
        </p:spPr>
        <p:txBody>
          <a:bodyPr>
            <a:noAutofit/>
          </a:bodyPr>
          <a:lstStyle/>
          <a:p>
            <a:pPr marL="0" indent="438150">
              <a:spcBef>
                <a:spcPts val="1200"/>
              </a:spcBef>
              <a:buNone/>
            </a:pPr>
            <a:r>
              <a:rPr lang="en-GB" sz="3200" dirty="0" smtClean="0"/>
              <a:t>“I </a:t>
            </a:r>
            <a:r>
              <a:rPr lang="en-GB" sz="3200" dirty="0"/>
              <a:t>feel that the </a:t>
            </a:r>
            <a:r>
              <a:rPr lang="en-GB" sz="3200" b="1" dirty="0">
                <a:solidFill>
                  <a:schemeClr val="tx2"/>
                </a:solidFill>
              </a:rPr>
              <a:t>note-taking resources available to me are useful </a:t>
            </a:r>
            <a:r>
              <a:rPr lang="en-GB" sz="3200" dirty="0" smtClean="0"/>
              <a:t>…however </a:t>
            </a:r>
            <a:r>
              <a:rPr lang="en-GB" sz="3200" dirty="0"/>
              <a:t>this </a:t>
            </a:r>
            <a:r>
              <a:rPr lang="en-GB" sz="3200" b="1" dirty="0">
                <a:solidFill>
                  <a:schemeClr val="tx2"/>
                </a:solidFill>
              </a:rPr>
              <a:t>can make note taking more time </a:t>
            </a:r>
            <a:r>
              <a:rPr lang="en-GB" sz="3200" b="1" dirty="0" smtClean="0">
                <a:solidFill>
                  <a:schemeClr val="tx2"/>
                </a:solidFill>
              </a:rPr>
              <a:t>consuming</a:t>
            </a:r>
            <a:r>
              <a:rPr lang="en-GB" sz="3200" dirty="0" smtClean="0"/>
              <a:t> … I wouldn't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>
                <a:solidFill>
                  <a:schemeClr val="tx2"/>
                </a:solidFill>
              </a:rPr>
              <a:t>watch the lecture all over again to make better notes</a:t>
            </a:r>
            <a:r>
              <a:rPr lang="en-GB" sz="3200" dirty="0" smtClean="0"/>
              <a:t>”</a:t>
            </a:r>
          </a:p>
          <a:p>
            <a:pPr marL="0" indent="365125">
              <a:spcBef>
                <a:spcPts val="1200"/>
              </a:spcBef>
              <a:buNone/>
            </a:pPr>
            <a:r>
              <a:rPr lang="en-GB" sz="3200" dirty="0" smtClean="0"/>
              <a:t>“</a:t>
            </a:r>
            <a:r>
              <a:rPr lang="en-GB" sz="3200" dirty="0"/>
              <a:t>Not helpful in the way that it </a:t>
            </a:r>
            <a:r>
              <a:rPr lang="en-GB" sz="3200" b="1" dirty="0">
                <a:solidFill>
                  <a:schemeClr val="tx2"/>
                </a:solidFill>
              </a:rPr>
              <a:t>takes a long time to go through</a:t>
            </a:r>
            <a:r>
              <a:rPr lang="en-GB" sz="3200" dirty="0"/>
              <a:t> if you </a:t>
            </a:r>
            <a:r>
              <a:rPr lang="en-GB" sz="3200" dirty="0" smtClean="0"/>
              <a:t>have </a:t>
            </a:r>
            <a:r>
              <a:rPr lang="en-GB" sz="3200" dirty="0"/>
              <a:t>lots of contact hours, however </a:t>
            </a:r>
            <a:r>
              <a:rPr lang="en-GB" sz="3200" b="1" dirty="0">
                <a:solidFill>
                  <a:schemeClr val="tx2"/>
                </a:solidFill>
              </a:rPr>
              <a:t>useful if you only need to rehear parts</a:t>
            </a:r>
            <a:r>
              <a:rPr lang="en-GB" sz="3200" dirty="0"/>
              <a:t> of the lecture</a:t>
            </a:r>
            <a:r>
              <a:rPr lang="en-GB" sz="3200" dirty="0" smtClean="0"/>
              <a:t>.”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8604634" cy="649288"/>
          </a:xfrm>
        </p:spPr>
        <p:txBody>
          <a:bodyPr>
            <a:noAutofit/>
          </a:bodyPr>
          <a:lstStyle/>
          <a:p>
            <a:r>
              <a:rPr lang="en-GB" b="0" dirty="0"/>
              <a:t>Concerns about audio/video capture</a:t>
            </a:r>
          </a:p>
        </p:txBody>
      </p:sp>
    </p:spTree>
    <p:extLst>
      <p:ext uri="{BB962C8B-B14F-4D97-AF65-F5344CB8AC3E}">
        <p14:creationId xmlns:p14="http://schemas.microsoft.com/office/powerpoint/2010/main" val="17626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94401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Note-taking Apps Mind Map courtesy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LearningInHand.com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 descr="Mind map showing 17 different apps for iPad that can be used for note-taking.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423101"/>
            <a:ext cx="6875442" cy="504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0578" y="1562080"/>
            <a:ext cx="239657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tools for note-taking from 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videos 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barriers experienced by 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disabled students.</a:t>
            </a:r>
          </a:p>
          <a:p>
            <a:pPr>
              <a:spcBef>
                <a:spcPts val="600"/>
              </a:spcBef>
            </a:pPr>
            <a:endParaRPr lang="en-GB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09" y="101443"/>
            <a:ext cx="8686985" cy="10919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Many</a:t>
            </a:r>
            <a:r>
              <a:rPr lang="en-GB" b="0" dirty="0" smtClean="0"/>
              <a:t> </a:t>
            </a:r>
            <a:r>
              <a:rPr lang="en-GB" b="0" dirty="0"/>
              <a:t>note-taking apps and technologies available </a:t>
            </a:r>
            <a:r>
              <a:rPr lang="en-GB" b="0" dirty="0" smtClean="0"/>
              <a:t>but…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21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Audio Notetaker with screenshots from videos alongside text notes and audio recordings."/>
          <p:cNvPicPr>
            <a:picLocks noChangeAspect="1"/>
          </p:cNvPicPr>
          <p:nvPr/>
        </p:nvPicPr>
        <p:blipFill rotWithShape="1">
          <a:blip r:embed="rId3"/>
          <a:srcRect t="10031" r="51959" b="10301"/>
          <a:stretch/>
        </p:blipFill>
        <p:spPr>
          <a:xfrm>
            <a:off x="4012814" y="3898039"/>
            <a:ext cx="4998020" cy="2857122"/>
          </a:xfrm>
          <a:prstGeom prst="rect">
            <a:avLst/>
          </a:prstGeom>
        </p:spPr>
      </p:pic>
      <p:pic>
        <p:nvPicPr>
          <p:cNvPr id="5" name="Picture 4" descr="screenshot of Synote tool with bookmarks and notes within video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14" y="878773"/>
            <a:ext cx="4998020" cy="28144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40487"/>
            <a:ext cx="3688964" cy="2801521"/>
          </a:xfrm>
        </p:spPr>
        <p:txBody>
          <a:bodyPr/>
          <a:lstStyle/>
          <a:p>
            <a:r>
              <a:rPr lang="en-GB" sz="3200" dirty="0" smtClean="0"/>
              <a:t>Bookmarking within video transcripts e.g. Synote.com</a:t>
            </a:r>
          </a:p>
          <a:p>
            <a:r>
              <a:rPr lang="en-GB" sz="3200" dirty="0" smtClean="0"/>
              <a:t>Embedding videos &amp; screenshots in notes apps e.g. Audio </a:t>
            </a:r>
            <a:r>
              <a:rPr lang="en-GB" sz="3200" dirty="0" err="1" smtClean="0"/>
              <a:t>Notetaker</a:t>
            </a:r>
            <a:endParaRPr lang="en-GB" sz="3200" dirty="0" smtClean="0"/>
          </a:p>
          <a:p>
            <a:r>
              <a:rPr lang="en-GB" sz="3200" dirty="0" smtClean="0"/>
              <a:t>Personalised playlist of video snippets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12213"/>
            <a:ext cx="8686985" cy="1091953"/>
          </a:xfrm>
        </p:spPr>
        <p:txBody>
          <a:bodyPr/>
          <a:lstStyle/>
          <a:p>
            <a:r>
              <a:rPr lang="en-GB" b="0" dirty="0" smtClean="0"/>
              <a:t>Tools on </a:t>
            </a:r>
            <a:r>
              <a:rPr lang="en-GB" b="0" dirty="0" smtClean="0"/>
              <a:t>the students’ </a:t>
            </a:r>
            <a:r>
              <a:rPr lang="en-GB" b="0" dirty="0" smtClean="0"/>
              <a:t>horizon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538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113304"/>
            <a:ext cx="8686984" cy="5048686"/>
          </a:xfrm>
        </p:spPr>
        <p:txBody>
          <a:bodyPr/>
          <a:lstStyle/>
          <a:p>
            <a:r>
              <a:rPr lang="en-GB" sz="3200" dirty="0" smtClean="0"/>
              <a:t>Note-taking remains an important part of learning</a:t>
            </a:r>
          </a:p>
          <a:p>
            <a:r>
              <a:rPr lang="en-GB" sz="3200" dirty="0" smtClean="0"/>
              <a:t>Use of videos are becoming more prevalent </a:t>
            </a:r>
            <a:r>
              <a:rPr lang="en-GB" sz="3200" smtClean="0"/>
              <a:t>but </a:t>
            </a:r>
            <a:r>
              <a:rPr lang="en-GB" sz="3200" smtClean="0"/>
              <a:t>students’ </a:t>
            </a:r>
            <a:r>
              <a:rPr lang="en-GB" sz="3200" dirty="0" smtClean="0"/>
              <a:t>strategies and tools are not always appropriate</a:t>
            </a:r>
          </a:p>
          <a:p>
            <a:r>
              <a:rPr lang="en-GB" sz="3200" dirty="0" smtClean="0"/>
              <a:t>Disabled students show a preference </a:t>
            </a:r>
            <a:r>
              <a:rPr lang="en-GB" sz="3200" dirty="0"/>
              <a:t>for visual/graphical </a:t>
            </a:r>
            <a:r>
              <a:rPr lang="en-GB" sz="3200" dirty="0" smtClean="0"/>
              <a:t>note-taking tools</a:t>
            </a:r>
          </a:p>
          <a:p>
            <a:r>
              <a:rPr lang="en-GB" sz="3200" dirty="0" smtClean="0"/>
              <a:t>Developers should consider how to provide accessible and visual tools specifically for working with videos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Conclusion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975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Abi James</a:t>
            </a:r>
          </a:p>
          <a:p>
            <a:pPr algn="ctr"/>
            <a:r>
              <a:rPr lang="en-GB" sz="4000" dirty="0" smtClean="0"/>
              <a:t>a.james@soton.ac.uk</a:t>
            </a:r>
            <a:endParaRPr lang="en-GB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smtClean="0"/>
              <a:t>Thank You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248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46882"/>
            <a:ext cx="8686984" cy="5385432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[</a:t>
            </a:r>
            <a:r>
              <a:rPr lang="en-GB" sz="1400" dirty="0"/>
              <a:t>1] </a:t>
            </a:r>
            <a:r>
              <a:rPr lang="en-GB" sz="1400" dirty="0" err="1"/>
              <a:t>Kiewra</a:t>
            </a:r>
            <a:r>
              <a:rPr lang="en-GB" sz="1400" dirty="0"/>
              <a:t>, K.A.: Investigating notetaking and review: a depth of processing alternative. </a:t>
            </a:r>
            <a:r>
              <a:rPr lang="en-GB" sz="1400" dirty="0" smtClean="0"/>
              <a:t>Educ. Psychol</a:t>
            </a:r>
            <a:r>
              <a:rPr lang="en-GB" sz="1400" dirty="0"/>
              <a:t>. 20(1), 23–32 (1985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dirty="0" smtClean="0"/>
              <a:t>[2</a:t>
            </a:r>
            <a:r>
              <a:rPr lang="en-GB" sz="1400" dirty="0"/>
              <a:t>] Bui, D.C., Myerson, J.: The role of working memory abilities in lecture note-taking. </a:t>
            </a:r>
            <a:r>
              <a:rPr lang="en-GB" sz="1400" dirty="0" smtClean="0"/>
              <a:t>Learn. </a:t>
            </a:r>
            <a:r>
              <a:rPr lang="en-GB" sz="1400" dirty="0" err="1" smtClean="0"/>
              <a:t>Individ</a:t>
            </a:r>
            <a:r>
              <a:rPr lang="en-GB" sz="1400" dirty="0"/>
              <a:t>. Differ. 33, 12–22 (2014)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[3</a:t>
            </a:r>
            <a:r>
              <a:rPr lang="en-GB" sz="1400" dirty="0"/>
              <a:t>] </a:t>
            </a:r>
            <a:r>
              <a:rPr lang="en-GB" sz="1400" dirty="0" err="1"/>
              <a:t>Piolat</a:t>
            </a:r>
            <a:r>
              <a:rPr lang="en-GB" sz="1400" dirty="0"/>
              <a:t>, A., Olive, T., Kellogg, R.T.: Cognitive effort during note taking. Appl. </a:t>
            </a:r>
            <a:r>
              <a:rPr lang="en-GB" sz="1400" dirty="0" err="1"/>
              <a:t>Cogn</a:t>
            </a:r>
            <a:r>
              <a:rPr lang="en-GB" sz="1400" dirty="0"/>
              <a:t>. </a:t>
            </a:r>
            <a:r>
              <a:rPr lang="en-GB" sz="1400" dirty="0" smtClean="0"/>
              <a:t>Psychol. 19(3</a:t>
            </a:r>
            <a:r>
              <a:rPr lang="en-GB" sz="1400" dirty="0"/>
              <a:t>), 291–312 (2005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dirty="0" smtClean="0"/>
              <a:t>[4] </a:t>
            </a:r>
            <a:r>
              <a:rPr lang="en-GB" sz="1400" dirty="0" err="1" smtClean="0"/>
              <a:t>Dept</a:t>
            </a:r>
            <a:r>
              <a:rPr lang="en-GB" sz="1400" dirty="0" smtClean="0"/>
              <a:t> Business, Innovation &amp; Skills: </a:t>
            </a:r>
            <a:r>
              <a:rPr lang="en-GB" sz="1400" dirty="0" smtClean="0">
                <a:hlinkClick r:id="rId3"/>
              </a:rPr>
              <a:t>Disabled </a:t>
            </a:r>
            <a:r>
              <a:rPr lang="en-GB" sz="1400" dirty="0">
                <a:hlinkClick r:id="rId3"/>
              </a:rPr>
              <a:t>Students’ Allowances Consultation: Equality </a:t>
            </a:r>
            <a:r>
              <a:rPr lang="en-GB" sz="1400" dirty="0" smtClean="0">
                <a:hlinkClick r:id="rId3"/>
              </a:rPr>
              <a:t>Analysis </a:t>
            </a:r>
            <a:r>
              <a:rPr lang="en-GB" sz="1400" dirty="0" smtClean="0"/>
              <a:t>(2014)</a:t>
            </a:r>
          </a:p>
          <a:p>
            <a:pPr marL="0" indent="0">
              <a:buNone/>
            </a:pPr>
            <a:r>
              <a:rPr lang="en-GB" sz="1400" dirty="0"/>
              <a:t>[5] Bui, D.C., Myerson, J., Hale, S.: Note-taking with computers: exploring alternative </a:t>
            </a:r>
            <a:r>
              <a:rPr lang="en-GB" sz="1400" dirty="0" smtClean="0"/>
              <a:t>strategies for </a:t>
            </a:r>
            <a:r>
              <a:rPr lang="en-GB" sz="1400" dirty="0"/>
              <a:t>improved recall. J. Educ. Psychol. 105(2), 299 (2013)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[6</a:t>
            </a:r>
            <a:r>
              <a:rPr lang="en-GB" sz="1400" dirty="0"/>
              <a:t>] W3C: Media Accessibility User Requirements </a:t>
            </a:r>
            <a:r>
              <a:rPr lang="en-GB" sz="1400" dirty="0" smtClean="0">
                <a:hlinkClick r:id="rId4"/>
              </a:rPr>
              <a:t>http</a:t>
            </a:r>
            <a:r>
              <a:rPr lang="en-GB" sz="1400" dirty="0">
                <a:hlinkClick r:id="rId4"/>
              </a:rPr>
              <a:t>://w3c.github.io/pfwg/media-accessibility-reqs/#</a:t>
            </a:r>
            <a:r>
              <a:rPr lang="en-GB" sz="1400" dirty="0" smtClean="0">
                <a:hlinkClick r:id="rId4"/>
              </a:rPr>
              <a:t>cognitive-disabilities</a:t>
            </a:r>
            <a:r>
              <a:rPr lang="en-GB" sz="1400" dirty="0" smtClean="0"/>
              <a:t> (2015)</a:t>
            </a:r>
          </a:p>
          <a:p>
            <a:pPr marL="0" indent="0">
              <a:buNone/>
            </a:pPr>
            <a:r>
              <a:rPr lang="en-GB" sz="1400" dirty="0" smtClean="0"/>
              <a:t>[7] </a:t>
            </a:r>
            <a:r>
              <a:rPr lang="en-GB" sz="1400" dirty="0" err="1" smtClean="0"/>
              <a:t>Vajoczki</a:t>
            </a:r>
            <a:r>
              <a:rPr lang="en-GB" sz="1400" dirty="0"/>
              <a:t>, S., Watt, S., Fenton, N., </a:t>
            </a:r>
            <a:r>
              <a:rPr lang="en-GB" sz="1400" dirty="0" err="1"/>
              <a:t>Tarkowski</a:t>
            </a:r>
            <a:r>
              <a:rPr lang="en-GB" sz="1400" dirty="0"/>
              <a:t>, J., </a:t>
            </a:r>
            <a:r>
              <a:rPr lang="en-GB" sz="1400" dirty="0" err="1"/>
              <a:t>Voros</a:t>
            </a:r>
            <a:r>
              <a:rPr lang="en-GB" sz="1400" dirty="0"/>
              <a:t>, G., Vine, M.M.: Lecture capture: </a:t>
            </a:r>
            <a:r>
              <a:rPr lang="en-GB" sz="1400" dirty="0" smtClean="0"/>
              <a:t>an effective </a:t>
            </a:r>
            <a:r>
              <a:rPr lang="en-GB" sz="1400" dirty="0"/>
              <a:t>tool for universal instructional design? Can. J. High. Educ. 44(2), 1–29 (2014)</a:t>
            </a:r>
          </a:p>
          <a:p>
            <a:pPr marL="0" indent="0">
              <a:buNone/>
            </a:pPr>
            <a:r>
              <a:rPr lang="en-GB" sz="1400" dirty="0" smtClean="0"/>
              <a:t>[8] </a:t>
            </a:r>
            <a:r>
              <a:rPr lang="en-GB" sz="1400" dirty="0" err="1"/>
              <a:t>Burgstahler</a:t>
            </a:r>
            <a:r>
              <a:rPr lang="en-GB" sz="1400" dirty="0"/>
              <a:t>, S.: Opening doors or slamming them shut? online learning practices and </a:t>
            </a:r>
            <a:r>
              <a:rPr lang="en-GB" sz="1400" dirty="0" smtClean="0"/>
              <a:t>students with </a:t>
            </a:r>
            <a:r>
              <a:rPr lang="en-GB" sz="1400" dirty="0"/>
              <a:t>disabilities. Soc. Incl. 3(6) (2015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dirty="0" smtClean="0"/>
              <a:t>[9] </a:t>
            </a:r>
            <a:r>
              <a:rPr lang="en-GB" sz="1400" dirty="0" err="1" smtClean="0"/>
              <a:t>Leadbeater</a:t>
            </a:r>
            <a:r>
              <a:rPr lang="en-GB" sz="1400" dirty="0"/>
              <a:t>, W., </a:t>
            </a:r>
            <a:r>
              <a:rPr lang="en-GB" sz="1400" dirty="0" err="1"/>
              <a:t>Shuttleworth</a:t>
            </a:r>
            <a:r>
              <a:rPr lang="en-GB" sz="1400" dirty="0"/>
              <a:t>, T., </a:t>
            </a:r>
            <a:r>
              <a:rPr lang="en-GB" sz="1400" dirty="0" err="1"/>
              <a:t>Couperthwaite</a:t>
            </a:r>
            <a:r>
              <a:rPr lang="en-GB" sz="1400" dirty="0"/>
              <a:t>, J., Nightingale, K.P.: Evaluating the </a:t>
            </a:r>
            <a:r>
              <a:rPr lang="en-GB" sz="1400" dirty="0" smtClean="0"/>
              <a:t>use and </a:t>
            </a:r>
            <a:r>
              <a:rPr lang="en-GB" sz="1400" dirty="0"/>
              <a:t>impact of lecture recording in undergraduates: evidence for distinct approaches </a:t>
            </a:r>
            <a:r>
              <a:rPr lang="en-GB" sz="1400" dirty="0" smtClean="0"/>
              <a:t>by different </a:t>
            </a:r>
            <a:r>
              <a:rPr lang="en-GB" sz="1400" dirty="0"/>
              <a:t>groups of students. </a:t>
            </a:r>
            <a:r>
              <a:rPr lang="en-GB" sz="1400" dirty="0" err="1"/>
              <a:t>Comput</a:t>
            </a:r>
            <a:r>
              <a:rPr lang="en-GB" sz="1400" dirty="0"/>
              <a:t>. Educ. 61, 185–192 (2013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dirty="0"/>
              <a:t>[10] </a:t>
            </a:r>
            <a:r>
              <a:rPr lang="en-GB" sz="1400" dirty="0" err="1"/>
              <a:t>Leadbeater</a:t>
            </a:r>
            <a:r>
              <a:rPr lang="en-GB" sz="1400" dirty="0"/>
              <a:t>, W., Anderson, V., </a:t>
            </a:r>
            <a:r>
              <a:rPr lang="en-GB" sz="1400" dirty="0" err="1"/>
              <a:t>Onens</a:t>
            </a:r>
            <a:r>
              <a:rPr lang="en-GB" sz="1400" dirty="0"/>
              <a:t>, S., Nightingale, K.P.: Supplementary </a:t>
            </a:r>
            <a:r>
              <a:rPr lang="en-GB" sz="1400" dirty="0" smtClean="0"/>
              <a:t>lecture recording</a:t>
            </a:r>
            <a:r>
              <a:rPr lang="en-GB" sz="1400" dirty="0"/>
              <a:t>. A stepping stone to inclusion? In: Presentation to the ADSHE Conference, </a:t>
            </a:r>
            <a:r>
              <a:rPr lang="en-GB" sz="1400" dirty="0" smtClean="0"/>
              <a:t>June 2014 </a:t>
            </a:r>
            <a:r>
              <a:rPr lang="en-GB" sz="1400" dirty="0"/>
              <a:t>(2014)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0501"/>
            <a:ext cx="8686985" cy="596925"/>
          </a:xfrm>
        </p:spPr>
        <p:txBody>
          <a:bodyPr/>
          <a:lstStyle/>
          <a:p>
            <a:r>
              <a:rPr lang="en-GB" b="0" dirty="0" smtClean="0"/>
              <a:t>References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294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udent handwrting notes " title="Student handwrting note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687764"/>
            <a:ext cx="603503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46" y="1664208"/>
            <a:ext cx="8824053" cy="489777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Student grades are related to the quality of their notes [1]</a:t>
            </a:r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Importance of note-taking while studying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07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ph shows the relative cognitive effort of different tasks (IRT in milliseconds):&#10;Composing text ~390 &#10;Notetaking from a lecture ~375&#10;Reading a text ~190&#10;Reading sentences ~150&#10;Text copying ~150" title="Graph adapted from Piolat et al. (2005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/>
          <a:stretch/>
        </p:blipFill>
        <p:spPr bwMode="auto">
          <a:xfrm>
            <a:off x="1404761" y="3775202"/>
            <a:ext cx="5941262" cy="27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6152"/>
            <a:ext cx="8686984" cy="5019886"/>
          </a:xfrm>
        </p:spPr>
        <p:txBody>
          <a:bodyPr/>
          <a:lstStyle/>
          <a:p>
            <a:r>
              <a:rPr lang="en-GB" sz="3200" dirty="0"/>
              <a:t>S</a:t>
            </a:r>
            <a:r>
              <a:rPr lang="en-GB" sz="3200" dirty="0" smtClean="0"/>
              <a:t>tudents </a:t>
            </a:r>
            <a:r>
              <a:rPr lang="en-GB" sz="3200" dirty="0"/>
              <a:t>working memory ability predicted the quality of hand-written notes [2]</a:t>
            </a:r>
          </a:p>
          <a:p>
            <a:r>
              <a:rPr lang="en-GB" sz="3200" dirty="0"/>
              <a:t>Note-taking can be </a:t>
            </a:r>
            <a:r>
              <a:rPr lang="en-GB" sz="3200" dirty="0" smtClean="0"/>
              <a:t>more </a:t>
            </a:r>
            <a:r>
              <a:rPr lang="en-GB" sz="3200" dirty="0"/>
              <a:t>cognitively demanding than other study tasks [3]</a:t>
            </a:r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48789"/>
            <a:ext cx="8686985" cy="1091953"/>
          </a:xfrm>
        </p:spPr>
        <p:txBody>
          <a:bodyPr/>
          <a:lstStyle/>
          <a:p>
            <a:r>
              <a:rPr lang="en-GB" b="0" dirty="0"/>
              <a:t>Real-time note-taking is cognitively demanding</a:t>
            </a:r>
          </a:p>
        </p:txBody>
      </p:sp>
    </p:spTree>
    <p:extLst>
      <p:ext uri="{BB962C8B-B14F-4D97-AF65-F5344CB8AC3E}">
        <p14:creationId xmlns:p14="http://schemas.microsoft.com/office/powerpoint/2010/main" val="1240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aph showing the number of ideas captureed when transcribing notes on laptops is independent of working memory while lower working memory leads to less ideas captured in handwritten note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3256833"/>
            <a:ext cx="4671250" cy="34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137" y="1078421"/>
            <a:ext cx="8433527" cy="1993963"/>
          </a:xfrm>
        </p:spPr>
        <p:txBody>
          <a:bodyPr/>
          <a:lstStyle/>
          <a:p>
            <a:r>
              <a:rPr lang="en-GB" sz="3200" dirty="0"/>
              <a:t>N</a:t>
            </a:r>
            <a:r>
              <a:rPr lang="en-GB" sz="3200" dirty="0" smtClean="0"/>
              <a:t>ote-taking is one of the </a:t>
            </a:r>
            <a:r>
              <a:rPr lang="en-GB" sz="3200" dirty="0"/>
              <a:t>most commonly supported </a:t>
            </a:r>
            <a:r>
              <a:rPr lang="en-GB" sz="3200" dirty="0" smtClean="0"/>
              <a:t>areas </a:t>
            </a:r>
            <a:r>
              <a:rPr lang="en-GB" sz="3200" dirty="0"/>
              <a:t>for </a:t>
            </a:r>
            <a:r>
              <a:rPr lang="en-GB" sz="3200" dirty="0" smtClean="0"/>
              <a:t>UK disabled students [</a:t>
            </a:r>
            <a:r>
              <a:rPr lang="en-GB" sz="3200" dirty="0"/>
              <a:t>4</a:t>
            </a:r>
            <a:r>
              <a:rPr lang="en-GB" sz="3200" dirty="0" smtClean="0"/>
              <a:t>]</a:t>
            </a:r>
          </a:p>
          <a:p>
            <a:r>
              <a:rPr lang="en-GB" sz="3200" dirty="0"/>
              <a:t>Capturing notes electronically may impact </a:t>
            </a:r>
            <a:r>
              <a:rPr lang="en-GB" sz="3200" dirty="0" smtClean="0"/>
              <a:t>on their </a:t>
            </a:r>
            <a:r>
              <a:rPr lang="en-GB" sz="3200" dirty="0"/>
              <a:t>effectiveness [5]</a:t>
            </a:r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note-taking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5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ideo being displayed on different computing devices (laptop, monitor, smartphone, tablet)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CE9"/>
              </a:clrFrom>
              <a:clrTo>
                <a:srgbClr val="EE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r="6093" b="10606"/>
          <a:stretch>
            <a:fillRect/>
          </a:stretch>
        </p:blipFill>
        <p:spPr bwMode="auto">
          <a:xfrm>
            <a:off x="5189634" y="4358558"/>
            <a:ext cx="3821200" cy="22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0" y="1207304"/>
            <a:ext cx="8842573" cy="5048686"/>
          </a:xfrm>
        </p:spPr>
        <p:txBody>
          <a:bodyPr/>
          <a:lstStyle/>
          <a:p>
            <a:r>
              <a:rPr lang="en-GB" dirty="0" smtClean="0"/>
              <a:t>Multimedia &amp; video </a:t>
            </a:r>
            <a:r>
              <a:rPr lang="en-GB" dirty="0" smtClean="0"/>
              <a:t>are used </a:t>
            </a:r>
            <a:r>
              <a:rPr lang="en-GB" dirty="0" smtClean="0"/>
              <a:t>in many different teaching approaches</a:t>
            </a:r>
          </a:p>
          <a:p>
            <a:pPr lvl="1"/>
            <a:r>
              <a:rPr lang="en-GB" dirty="0" smtClean="0"/>
              <a:t>Informal learning (e.g. software tutorials)</a:t>
            </a:r>
          </a:p>
          <a:p>
            <a:pPr lvl="1"/>
            <a:r>
              <a:rPr lang="en-GB" dirty="0"/>
              <a:t>Open courseware </a:t>
            </a:r>
            <a:r>
              <a:rPr lang="en-GB" dirty="0" smtClean="0"/>
              <a:t>platforms (e.g. SlideWiki)</a:t>
            </a:r>
            <a:endParaRPr lang="en-GB" dirty="0"/>
          </a:p>
          <a:p>
            <a:pPr lvl="1"/>
            <a:r>
              <a:rPr lang="en-GB" dirty="0" smtClean="0"/>
              <a:t>MOOCs (e.g. </a:t>
            </a:r>
            <a:r>
              <a:rPr lang="en-GB" dirty="0" err="1" smtClean="0"/>
              <a:t>FutureLearn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Distance learning courses (e.g. OU)</a:t>
            </a:r>
          </a:p>
          <a:p>
            <a:pPr lvl="1"/>
            <a:r>
              <a:rPr lang="en-GB" dirty="0" smtClean="0"/>
              <a:t>Lecture capture</a:t>
            </a:r>
          </a:p>
          <a:p>
            <a:pPr lvl="1"/>
            <a:r>
              <a:rPr lang="en-GB" dirty="0" smtClean="0"/>
              <a:t>Flipped classroom</a:t>
            </a:r>
          </a:p>
          <a:p>
            <a:pPr lvl="1"/>
            <a:r>
              <a:rPr lang="en-GB" dirty="0" smtClean="0"/>
              <a:t>Multimedia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Multimedia e-learning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9645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96" y="1163781"/>
            <a:ext cx="8686984" cy="4652821"/>
          </a:xfrm>
        </p:spPr>
        <p:txBody>
          <a:bodyPr/>
          <a:lstStyle/>
          <a:p>
            <a:r>
              <a:rPr lang="en-GB" sz="3200" dirty="0" smtClean="0"/>
              <a:t>Accessibility standards starting to consider barriers to understanding video content [6] e.g.</a:t>
            </a:r>
          </a:p>
          <a:p>
            <a:pPr lvl="1"/>
            <a:r>
              <a:rPr lang="en-GB" sz="3200" dirty="0" smtClean="0"/>
              <a:t>changing the speed of videos</a:t>
            </a:r>
          </a:p>
          <a:p>
            <a:pPr lvl="1"/>
            <a:r>
              <a:rPr lang="en-GB" sz="3200" dirty="0"/>
              <a:t>s</a:t>
            </a:r>
            <a:r>
              <a:rPr lang="en-GB" sz="3200" dirty="0" smtClean="0"/>
              <a:t>ynchronising video to the speed at which the user reads the captions</a:t>
            </a:r>
          </a:p>
          <a:p>
            <a:r>
              <a:rPr lang="en-GB" sz="3200" dirty="0" smtClean="0"/>
              <a:t>Short videos can be more effective for learning</a:t>
            </a:r>
          </a:p>
          <a:p>
            <a:pPr lvl="1"/>
            <a:r>
              <a:rPr lang="en-GB" sz="3200" dirty="0" smtClean="0"/>
              <a:t>2-10 minutes reported to be ideal length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Multimedia e-learning (2)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68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64206"/>
            <a:ext cx="8686984" cy="54635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 smtClean="0"/>
              <a:t>Videos often reported to support disabled </a:t>
            </a:r>
            <a:r>
              <a:rPr lang="en-GB" sz="3200" dirty="0" smtClean="0"/>
              <a:t>students, </a:t>
            </a:r>
            <a:r>
              <a:rPr lang="en-GB" sz="3200" dirty="0" smtClean="0"/>
              <a:t>but there is limited evidence except for </a:t>
            </a:r>
            <a:r>
              <a:rPr lang="en-GB" sz="3200" dirty="0" smtClean="0"/>
              <a:t>helping </a:t>
            </a:r>
            <a:r>
              <a:rPr lang="en-GB" sz="3200" dirty="0" smtClean="0"/>
              <a:t>those </a:t>
            </a:r>
            <a:r>
              <a:rPr lang="en-GB" sz="3200" dirty="0" smtClean="0"/>
              <a:t>absent students [7</a:t>
            </a:r>
            <a:r>
              <a:rPr lang="en-GB" sz="3200" dirty="0" smtClean="0"/>
              <a:t>, 8]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200" dirty="0" smtClean="0"/>
              <a:t>Dyslexic students: </a:t>
            </a:r>
          </a:p>
          <a:p>
            <a:pPr marL="447675" lvl="1"/>
            <a:r>
              <a:rPr lang="en-GB" sz="3200" dirty="0" smtClean="0"/>
              <a:t>use </a:t>
            </a:r>
            <a:r>
              <a:rPr lang="en-GB" sz="3200" dirty="0"/>
              <a:t>lecture capture recordings </a:t>
            </a:r>
            <a:r>
              <a:rPr lang="en-GB" sz="3200" dirty="0" smtClean="0"/>
              <a:t>more; </a:t>
            </a:r>
            <a:r>
              <a:rPr lang="en-GB" sz="3200" dirty="0"/>
              <a:t>listen to them for </a:t>
            </a:r>
            <a:r>
              <a:rPr lang="en-GB" sz="3200" dirty="0" smtClean="0"/>
              <a:t>longer; </a:t>
            </a:r>
            <a:r>
              <a:rPr lang="en-GB" sz="3200" dirty="0"/>
              <a:t>but </a:t>
            </a:r>
            <a:r>
              <a:rPr lang="en-GB" sz="3200" dirty="0" smtClean="0"/>
              <a:t>found to be no </a:t>
            </a:r>
            <a:r>
              <a:rPr lang="en-GB" sz="3200" dirty="0"/>
              <a:t>significant impact </a:t>
            </a:r>
            <a:r>
              <a:rPr lang="en-GB" sz="3200" dirty="0" smtClean="0"/>
              <a:t>on academic </a:t>
            </a:r>
            <a:r>
              <a:rPr lang="en-GB" sz="3200" dirty="0"/>
              <a:t>performance </a:t>
            </a:r>
            <a:r>
              <a:rPr lang="en-GB" sz="3200" dirty="0" smtClean="0"/>
              <a:t>[9]</a:t>
            </a:r>
          </a:p>
          <a:p>
            <a:pPr marL="447675" lvl="1"/>
            <a:r>
              <a:rPr lang="en-GB" sz="3200" dirty="0" smtClean="0"/>
              <a:t>Revising from textbooks was more effective than lecture capture. Both more effective </a:t>
            </a:r>
            <a:r>
              <a:rPr lang="en-GB" sz="3200" dirty="0" smtClean="0"/>
              <a:t>than </a:t>
            </a:r>
            <a:r>
              <a:rPr lang="en-GB" sz="3200" dirty="0" smtClean="0"/>
              <a:t>using own notes [10]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Disabled learners &amp; videos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8140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752806"/>
            <a:ext cx="8686986" cy="4753425"/>
          </a:xfrm>
        </p:spPr>
        <p:txBody>
          <a:bodyPr/>
          <a:lstStyle/>
          <a:p>
            <a:r>
              <a:rPr lang="en-GB" sz="3200" dirty="0" smtClean="0"/>
              <a:t>Does </a:t>
            </a:r>
            <a:r>
              <a:rPr lang="en-GB" sz="3200" dirty="0" smtClean="0"/>
              <a:t>learning through videos support or hinder disabled students learning strategies?</a:t>
            </a:r>
          </a:p>
          <a:p>
            <a:r>
              <a:rPr lang="en-GB" sz="3200" dirty="0" smtClean="0"/>
              <a:t>Are disabled students equipped with the strategies &amp; technologies to learn from videos?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200" dirty="0" smtClean="0"/>
              <a:t>Initial survey of staff &amp; students in UK universities to understand current approach</a:t>
            </a:r>
            <a:endParaRPr lang="en-GB" sz="3200" dirty="0"/>
          </a:p>
          <a:p>
            <a:pPr lvl="1">
              <a:spcAft>
                <a:spcPts val="1200"/>
              </a:spcAft>
            </a:pPr>
            <a:r>
              <a:rPr lang="en-GB" sz="3200" dirty="0" smtClean="0"/>
              <a:t>120 </a:t>
            </a:r>
            <a:r>
              <a:rPr lang="en-GB" sz="3200" dirty="0"/>
              <a:t>respondents </a:t>
            </a:r>
            <a:r>
              <a:rPr lang="en-GB" sz="3200" dirty="0" smtClean="0"/>
              <a:t>(60 </a:t>
            </a:r>
            <a:r>
              <a:rPr lang="en-GB" sz="3200" dirty="0"/>
              <a:t>staff, </a:t>
            </a:r>
            <a:r>
              <a:rPr lang="en-GB" sz="3200" dirty="0" smtClean="0"/>
              <a:t>60 students) between  April </a:t>
            </a:r>
            <a:r>
              <a:rPr lang="en-GB" sz="3200" dirty="0"/>
              <a:t>– June 2015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21941"/>
            <a:ext cx="8820151" cy="1091953"/>
          </a:xfrm>
        </p:spPr>
        <p:txBody>
          <a:bodyPr/>
          <a:lstStyle/>
          <a:p>
            <a:r>
              <a:rPr lang="en-GB" b="0" dirty="0" smtClean="0"/>
              <a:t>Disabled students note-taking </a:t>
            </a:r>
            <a:r>
              <a:rPr lang="en-GB" b="0" dirty="0" smtClean="0"/>
              <a:t>preferences - r</a:t>
            </a:r>
            <a:r>
              <a:rPr lang="en-GB" b="0" dirty="0" smtClean="0"/>
              <a:t>emaining </a:t>
            </a:r>
            <a:r>
              <a:rPr lang="en-GB" b="0" dirty="0"/>
              <a:t>questions:</a:t>
            </a:r>
            <a:r>
              <a:rPr lang="en-GB" dirty="0"/>
              <a:t/>
            </a:r>
            <a:br>
              <a:rPr lang="en-GB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084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1" y="5541038"/>
            <a:ext cx="8202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56% of students report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moderate,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or no confidence in their note-taking abilities (compared to 13% of staff)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 descr="Graph comparing level of confidence in note-taking between staff and disabled students. Staff have much higher confidence that disabled student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21089"/>
              </p:ext>
            </p:extLst>
          </p:nvPr>
        </p:nvGraphicFramePr>
        <p:xfrm>
          <a:off x="359532" y="1448790"/>
          <a:ext cx="8651302" cy="410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Self-reported confidence in note-taking abilities</a:t>
            </a:r>
            <a:br>
              <a:rPr lang="en-US" b="0" dirty="0" smtClean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232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MR-pal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STEMR-paleblue</Template>
  <TotalTime>1078</TotalTime>
  <Words>1196</Words>
  <Application>Microsoft Office PowerPoint</Application>
  <PresentationFormat>On-screen Show (4:3)</PresentationFormat>
  <Paragraphs>117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Georgia</vt:lpstr>
      <vt:lpstr>Lucida Sans</vt:lpstr>
      <vt:lpstr>Tahoma</vt:lpstr>
      <vt:lpstr>Verdana</vt:lpstr>
      <vt:lpstr>STEMR-paleblue</vt:lpstr>
      <vt:lpstr>UOS divider slide design</vt:lpstr>
      <vt:lpstr>Learning through videos: Are Disabled Students using good Note-taking Strategies?</vt:lpstr>
      <vt:lpstr>Importance of note-taking while studying</vt:lpstr>
      <vt:lpstr>Real-time note-taking is cognitively demanding</vt:lpstr>
      <vt:lpstr>Barriers to note-taking</vt:lpstr>
      <vt:lpstr>Multimedia e-learning</vt:lpstr>
      <vt:lpstr>Multimedia e-learning (2)</vt:lpstr>
      <vt:lpstr>Disabled learners &amp; videos</vt:lpstr>
      <vt:lpstr>Disabled students note-taking preferences - remaining questions: </vt:lpstr>
      <vt:lpstr>Self-reported confidence in note-taking abilities </vt:lpstr>
      <vt:lpstr>How effective are these note-taking strategies?</vt:lpstr>
      <vt:lpstr>University provision support: recordings &amp; lecture capture</vt:lpstr>
      <vt:lpstr>Students Comments on video use</vt:lpstr>
      <vt:lpstr>Concerns about audio/video capture</vt:lpstr>
      <vt:lpstr>Many note-taking apps and technologies available but…</vt:lpstr>
      <vt:lpstr>Tools on the students’ horizon</vt:lpstr>
      <vt:lpstr>Conclusion</vt:lpstr>
      <vt:lpstr>Thank You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through videos: Are Disabled Students using good Note-taking Strategies?</dc:title>
  <dc:creator>Abi James</dc:creator>
  <cp:lastModifiedBy>Abi James</cp:lastModifiedBy>
  <cp:revision>46</cp:revision>
  <cp:lastPrinted>2016-07-11T20:02:48Z</cp:lastPrinted>
  <dcterms:created xsi:type="dcterms:W3CDTF">2016-07-05T08:07:32Z</dcterms:created>
  <dcterms:modified xsi:type="dcterms:W3CDTF">2016-07-14T18:50:46Z</dcterms:modified>
</cp:coreProperties>
</file>