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466" r:id="rId2"/>
    <p:sldId id="480" r:id="rId3"/>
    <p:sldId id="516" r:id="rId4"/>
    <p:sldId id="518" r:id="rId5"/>
    <p:sldId id="519" r:id="rId6"/>
    <p:sldId id="483" r:id="rId7"/>
    <p:sldId id="482" r:id="rId8"/>
    <p:sldId id="485" r:id="rId9"/>
    <p:sldId id="489" r:id="rId10"/>
    <p:sldId id="487" r:id="rId11"/>
    <p:sldId id="490" r:id="rId12"/>
    <p:sldId id="488" r:id="rId13"/>
    <p:sldId id="492" r:id="rId14"/>
    <p:sldId id="493" r:id="rId15"/>
    <p:sldId id="494" r:id="rId16"/>
    <p:sldId id="495" r:id="rId17"/>
    <p:sldId id="496" r:id="rId18"/>
    <p:sldId id="497" r:id="rId19"/>
    <p:sldId id="498" r:id="rId20"/>
    <p:sldId id="499" r:id="rId21"/>
    <p:sldId id="500" r:id="rId22"/>
    <p:sldId id="501" r:id="rId23"/>
    <p:sldId id="502" r:id="rId24"/>
    <p:sldId id="503" r:id="rId25"/>
    <p:sldId id="504" r:id="rId26"/>
    <p:sldId id="505" r:id="rId27"/>
    <p:sldId id="506" r:id="rId28"/>
    <p:sldId id="507" r:id="rId29"/>
    <p:sldId id="508" r:id="rId30"/>
    <p:sldId id="509" r:id="rId31"/>
    <p:sldId id="510" r:id="rId32"/>
    <p:sldId id="511" r:id="rId33"/>
    <p:sldId id="512" r:id="rId34"/>
    <p:sldId id="479" r:id="rId35"/>
  </p:sldIdLst>
  <p:sldSz cx="12192000" cy="6858000"/>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3399"/>
    <a:srgbClr val="3C3CFF"/>
    <a:srgbClr val="263D85"/>
    <a:srgbClr val="4646FF"/>
    <a:srgbClr val="3D33FF"/>
    <a:srgbClr val="4133FF"/>
    <a:srgbClr val="0000FF"/>
    <a:srgbClr val="0000B4"/>
    <a:srgbClr val="00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E25E649-3F16-4E02-A733-19D2CDBF48F0}" styleName="보통 스타일 3 - 강조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310" autoAdjust="0"/>
  </p:normalViewPr>
  <p:slideViewPr>
    <p:cSldViewPr>
      <p:cViewPr varScale="1">
        <p:scale>
          <a:sx n="41" d="100"/>
          <a:sy n="41" d="100"/>
        </p:scale>
        <p:origin x="60" y="2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04" d="100"/>
          <a:sy n="104" d="100"/>
        </p:scale>
        <p:origin x="-154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058.70764" units="1/cm"/>
          <inkml:channelProperty channel="Y" name="resolution" value="1882.07922" units="1/cm"/>
          <inkml:channelProperty channel="F" name="resolution" value="0.00409" units="1/dev"/>
          <inkml:channelProperty channel="T" name="resolution" value="1" units="1/dev"/>
        </inkml:channelProperties>
      </inkml:inkSource>
      <inkml:timestamp xml:id="ts0" timeString="2016-07-15T01:05:37.374"/>
    </inkml:context>
    <inkml:brush xml:id="br0">
      <inkml:brushProperty name="width" value="0.53333" units="cm"/>
      <inkml:brushProperty name="height" value="1.06667" units="cm"/>
      <inkml:brushProperty name="color" value="#FFFF00"/>
      <inkml:brushProperty name="tip" value="rectangle"/>
      <inkml:brushProperty name="rasterOp" value="maskPen"/>
      <inkml:brushProperty name="fitToCurve" value="1"/>
    </inkml:brush>
  </inkml:definitions>
  <inkml:trace contextRef="#ctx0" brushRef="#br0">3050 6169 409 0,'-26'24'91'0,"-2"0"2"0,-1-5-64 16,3-4-13-16,-3-3-2 0,-1-3-2 15,-1-5 0-15,-1-4 0 0,-1 0-1 16,-14-4-1-16,4-3 0 0,0 5 0 16,-4-15 1-16,-1 2-1 0,-2 5-1 15,-5-6 1-15,0 7 0 0,-4-6-1 0,-5-5-1 16,2 8-1-16,-4-13-1 0,-1-3-1 16,-5-4 0-16,-1-1 0 15,4-9 0-15,2-4 0 0,-2 2 1 0,-4-5 2 16,-4 3-1-16,1-8 0 0,-4-1-2 15,-4-3 3-15,4-3 0 0,-11-7 0 16,3-9-2-16,9 2 1 0,1 5-1 16,-1-8 1-16,4-3-2 0,-4 2-2 15,8 0 0-15,4 5-1 0,3-1 0 16,7-3-1-16,2-6 1 0,7-6-1 0,-2-9 1 16,6 3-1-16,3-6 0 0,6-5 1 15,1-8-1-15,5 5 1 0,3 1 1 16,8 2 0-16,3-3 0 0,3 0 1 15,5 1 0-15,4 3 1 0,3-5 0 16,0-3-2-16,0 0 1 0,8 1-1 16,4-7-1-16,7 6 0 0,7-4 0 15,3 8 0-15,9 3 0 0,7 8 0 16,5-2 1-16,6 4-1 0,6-2-1 0,0 1 1 16,9 3-1-16,4 10 0 0,3-5-1 15,8 1 1-15,-1-3 0 0,8 9 0 16,2-8 0-16,7 12 0 0,-4-9 0 15,6 5-1-15,-2 4 1 0,1 5-1 16,-3 7 0-16,4 6 0 0,-2 0 0 16,-1 1 0-16,1 5 0 0,7 4 1 15,-2 4-1-15,5-2 1 0,-7 7-1 0,9 2 0 16,-2 2 0-16,2 8 0 0,0 2 0 16,-7 9 0-16,-2 1 0 0,-3-9 0 15,-4 10 1-15,-1 8-1 0,-4 2 0 16,0 2 0-16,2-6 1 0,-1 11-1 15,0 0 0-15,0 0 0 0,-6 0 0 16,0 0 0-16,1 0 0 0,-2 16 0 16,1-9 0-16,0 0 0 0,-2 9 0 0,2 0 1 15,-7 1-1-15,-3 3 0 0,-4-2 0 16,-3-3 0-16,-1 1 0 0,-4 3 1 16,3-1-1-16,0 1 0 0,0 1 0 15,4 5 0-15,-1 4 1 0,-5-3 0 16,4-3-1-16,-5 1 0 0,3-4 0 15,-2 8 1-15,2-4-1 0,5 0 0 16,-1 2 0-16,-1 1 1 0,6 9-1 16,-6-6 0-16,6-5 0 0,1 9 0 0,-8-4 0 15,-2-2 0-15,-2 2 0 0,-3-3 0 16,0 3 0-16,0 5 0 0,-2-3 0 16,4 1 0-16,-1 7 0 0,-4-7 0 15,6 2 0-15,0 6 0 0,0-6 0 16,-4 0 0-16,0 3 1 0,1-3-1 15,5 6 0-15,-3-5 1 0,5-3-1 0,6 4 1 16,-3-5-1-16,-6-5 1 0,8 0 0 16,-6 1-1-16,5 2 1 0,-8-5 0 15,-8 0-1-15,1 0 1 0,7-2 1 16,4 6-1-16,-2 2 2 0,-2-6-1 16,-1 1 1-16,0 0 1 0,3 6-1 15,-4-2 0-15,-6-4-1 0,1-1 0 16,-3 3 0-16,10-3 0 0,-1-4-1 15,-6 5 0-15,8 0 0 0,-4 3 0 16,-4-1-1-16,6 2 1 0,3-4-1 0,3 4 1 16,2 4-1-16,-10-1 1 0,-2-11-1 15,4 5 0-15,-1-1 0 0,-1-7 1 16,-7 3-1-16,7-3 0 0,10 2 0 16,4 7 1-16,-2-5-1 0,1 9 1 15,-1 0-1-15,2 3 1 0,-11-2 0 16,-10 1 0-16,7-3 0 0,5-1 0 15,-2 2 0-15,1 0 1 0,13 6-1 0,3-4 0 16,8 1 1-16,-4-4 0 0,0 10-1 16,-4-5 1-16,3-4-1 0,-13-2 0 15,4-2 0-15,-1-6 1 0,1 7-1 16,1-3 1-16,2-6 0 0,-1 8 0 16,6-9 0-16,2 10 0 0,-2-1 0 15,-5-9 0-15,-8 0-1 0,6 4 1 16,7-2-1-16,2 4 0 0,4-6 0 0,-1 2-1 15,1 7 1-15,4-1-1 0,-4-2 0 16,-11-1 0-16,4 6 1 0,-3-7-1 16,0 3 0-16,2 3 0 0,1 1 0 15,-4-6 0-15,5 6 0 0,-3 1 0 16,0-1 0-16,-2-2 0 0,2 2 1 16,-1-5-1-16,8 9 0 0,0-4 0 15,0 3 0-15,-2-1 0 0,1 10 0 0,-4-5 0 16,5-1 1-16,-11 1-1 0,-6-3 0 15,6 1 0-15,-3 4 0 0,3-6 0 16,-6 1 0-16,3 8 0 0,0-5 0 16,-1 6 0-16,5 4 0 0,-6-9 0 15,-5 1 1-15,9-1-1 0,-4-1 0 16,5 2 0-16,1 0 0 0,-1-6 0 16,-6-3 0-16,11 9 0 0,-5-1 0 15,-4-1 0-15,1 2 0 0,-9-6 0 0,2 1 0 16,-4 2 0-16,1 5 0 0,1-8 0 15,1 5 0-15,-3-5 0 0,6 6 0 16,-2 3 0-16,-3-7-1 0,1 7 1 16,2 2 0-16,0 2 0 0,2-4 0 15,-1-1 0-15,6 2 0 0,7 5 0 16,-2-9 0-16,-7 5 0 0,11 3 1 16,-6-5-1-16,-3 12-1 0,-3-2 1 15,-1 2 0-15,-3-1 0 0,-1-2 0 0,-8 5 0 16,6-5-1-16,1 7 1 0,2-5 0 15,-4 2-1-15,-2-5 1 0,-1-2-1 16,0 3 1-16,-4 3 0 0,-1-8-1 16,-1 3 1-16,6 5-1 0,2 0 0 15,-2 0 0-15,-2 0 1 0,2-6-1 16,-1 10 0-16,2-4 1 0,-6 3-1 16,-1 5 0-16,-6-3 0 0,5 7 0 0,-3 0 0 15,-4-2 0-15,-3 6-1 0,-2-3 1 16,0 5 0-16,0 3 0 0,-1-8 0 15,-3 8 0-15,-2 0 0 0,-1-8-1 16,0 5 1-16,2-6 0 0,-2 10-1 16,4-8 1-16,-2 6 0 0,3 0 0 15,-3-5 0-15,2 8 1 0,-5-3-1 16,-4 2 1-16,0-1 0 0,-2 2-1 16,-5-5 1-16,0 1-1 0,2 6 1 0,-3 0 0 15,-3-2 0-15,1 9 0 0,-2-10 1 16,-3 3-1-16,1 0 1 0,-3-12 0 15,1 5 1-15,-3-8-1 0,-7-2 0 16,7 2 0-16,-6-3-1 0,2 3 1 16,-8-4 0-16,5 0-1 0,-5 1 0 15,11 3 0-15,-11-3 0 0,0 0 0 16,0 3 0-16,-11-3 0 0,11 6-1 16,-6-7 1-16,6 3-1 0,-9 2 1 0,9-5-1 15,-14 0 0-15,11-2 0 0,-8-3 0 16,4 3 0-16,-6-1 0 0,2-7 0 15,-3 0 1-15,1-3-1 0,-1 0 1 16,2-4-1-16,-4-2 1 0,1 1 0 16,-3-1-1-16,-2 1 0 0,-1-6 0 15,2 6 1-15,-5-2-1 0,1-2 0 16,1-2 0-16,0 4 0 0,-1-6 0 0,-3-1 1 16,-1-3 1-16,4-2 0 0,-6 2 0 15,-4-9 1-15,-1 7 0 0,-3-5 1 16,5 3-1-16,-6 3 0 0,0 0 0 15,1 0-1-15,-4-5 0 0,1 1 0 16,-1-1 0-16,-7-2-1 0,-1-3 0 16,-4 2 0-16,1-4 1 0,0-2-1 15,-3 0 0-15,2-2 0 0,-4-3 0 0,1 6 0 16,1-9 0-16,-5 5 0 0,-1 2 0 16,-8-3 1-16,2 5-1 0,1-2 0 15,3 2 1-15,-1-5-1 0,3-3 1 16,-1 4 0-16,5-5-1 0,-5-7 1 15,0 8 0-15,0-6 0 0,-4-2 0 16,3 0 0-16,-3 6 0 0,-5-6 0 16,-1 7-1-16,-4-2 1 0,3-5-1 15,-6 11 1-15,1-11-1 0,-1 0 1 16,1 0 0-16,1 0 1 0,-1 0 0 0,-1 0 0 16,1-5 0-16,0 5 0 0,1 0-1 15,2 0 1-15,1 0-1 0,3 0 0 16,-4-7-1-16,2 3 1 0,1-3 0 15,-1 1-1-15,2 6 1 0,-1-13 0 16,-4 13 1-16,-2-11-1 0,2 11 0 0,0-10 1 16,-3-3-1-16,-2-2 1 0,3 6-1 15,1-3 0-15,2 1 1 0,0-2-1 16,0 1 1-16,1 6-1 0,2-7 0 16,-4 2 1-16,7 3-1 0,0-5 1 15,3-2 0-15,-6-1 0 0,4 3 1 16,3 1-1-16,1 0 0 0,-3 1 1 15,-1-4-1-15,-4 2 1 0,1-1-1 16,0 4 1-16,-1-5 0 0,-2-2-1 16,-1-2 1-16,-4 1-3 0,5 0 1 0,-2 2 1 15,2-4 0-15,0 3 0 0,-2 0 0 16,0 4 0-16,3 3 2 0,3-7-1 16,2 4-1-16,1-2-1 0,-4-1-1 15,0-2 0-15,6-1 1 0,-2-3-1 16,1 3 0-16,-3 3 0 0,3-4 1 15,-4 3-1-15,1 2 1 0,-4 4-1 16,1-12 1-16,-3 7 0 0,1-8 0 16,0 5 0-16,5-1 0 0,3-2-1 0,3 0 1 15,-3 1-1-15,2-3 0 0,4 2 0 16,-6 4 0-16,4-7 0 0,0 3 0 16,0-3 0-16,0 5 0 0,3 4 0 15,2-3 0-15,4-4 0 0,3 3 0 16,0-2 0-16,1-3 0 0,4 0 0 15,6 3 1-15,-6 0-1 0,5 3 0 0,-6-2 0 16,-1 0 0-16,0 3-1 0,-6-5 1 16,-2-1 0-16,6 2 0 0,-2-4-1 15,-3 5 1-15,-1-5-1 0,8 4 0 16,-6-7 0-16,-8 2 1 0,-6-1-1 16,0 5 0-16,5 1 0 0,3 6 0 15,2-3-1-15,12 1 1 0,11 0-1 16,3-3 0-16,0 0 0 0,-2-6 0 0,-5 1 0 15,0 2 0-15,0 4 0 0,-4-6 1 16,-6 3 0-16,2 0 0 0,4 3 0 16,1-5 1-16,-4 3 0 0,0-6 0 15,-2 6 0-15,-1-3 0 0,7 7-1 16,-3-1 1-16,0-2 0 0,-6-1-1 16,-2-5 1-16,-9 9-1 0,-1-9 0 15,-5 5 0-15,-7-10 0 0,1 2 0 16,1 4 0-16,1-2 0 0,6-6 0 15,-3 9 0-15,3-10 0 0,3 9 0 0,-6-6 0 16,-1-3 1-16,5 3 0 0,4 5 0 16,5-8-1-16,-4 2 1 0,-5 0 0 15,2 2 0-15,2-1 1 0,-4 0-1 16,-2 1 0-16,-4-10 0 0,1 6 0 16,0-2-1-16,-1-3 1 0,0-2-2 15,1 1 0-15,-7-7 0 0,0-2 0 16,0 0 0-16,5 3 0 0,-5-1 0 0,2-1 1 15,-2 0 0-15,5 7 0 0,2-6 1 16,0 4 0-16,5-5-1 0,-5 5 1 16,4-3 0-16,-2-3 0 0,3-2 0 15,0 4 0-15,2-1 0 0,-2 1 0 16,0 1-1-16,0 1 0 0,0 5 1 16,-1-2-1-16,-6 1 0 0,0-3 1 0,1 2 0 15,-1 1 0-15,-2-6-1 0,4 7 1 16,0-1 0-16,2 6 0 0,-4-8 0 15,0-1 0-15,1 7 0 0,4-1-1 16,-5-5 1-16,6 9 0 0,-1-7-1 16,2-4 1-16,1 2 0 0,2 7-1 15,-1 2 1-15,3-7 0 0,6 3 0 16,-6-1 0-16,6 8-1 0,-1 2 1 16,2-8 0-16,-8 0 0 0,1 7-1 0,-1 0 1 15,3-1-1-15,-5 0 1 0,5 7-1 16,0-6 0-16,5 4 1 0,-1-4-1 15,-1 7-1-15,4-5 1 0,0 11 1 16,-3-10-1-16,4 11 0 0,-1 1 1 16,4 0 0-16,-3 2 0 0,5 0 0 15,-5 1 0-15,8-2 0 0,-4 1 0 16,5 5 0-16,2-7 0 0,0-2 0 16,0-2 0-16,2-2 0 0,0 3 0 0,0-7 0 15,5 8 0-15,-4-5 1 0,4 4-1 16,2 1 0-16,-1 2 1 0,6 0-1 15,-2 1 0-15,4-3 0 0,-2-3 0 16,5 12 0-16,-9-5 0 0,11 2 0 16,-2 6-1-16,3-8 1 0,-1 8-1 15,3-1 1-15,1 1-1 0,13 1 0 16,-11 5-3-16,11-6-1 0,-5 6-3 0,5 0-4 16,0 0-4-16,0 0-3 0,0 7-3 15,0-1-4-15,9 3-3 0,-4 3-10 16,9 4-6-16,-4 6-101 0,14 0-104 15,-7-7-256-15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v"/>
          <inkml:channel name="T" type="integer" max="2.14748E9" units="dev"/>
        </inkml:traceFormat>
        <inkml:channelProperties>
          <inkml:channelProperty channel="X" name="resolution" value="1058.70764" units="1/cm"/>
          <inkml:channelProperty channel="Y" name="resolution" value="1882.07922" units="1/cm"/>
          <inkml:channelProperty channel="F" name="resolution" value="0.00409" units="1/dev"/>
          <inkml:channelProperty channel="T" name="resolution" value="1" units="1/dev"/>
        </inkml:channelProperties>
      </inkml:inkSource>
      <inkml:timestamp xml:id="ts0" timeString="2016-07-15T01:06:13.492"/>
    </inkml:context>
    <inkml:brush xml:id="br0">
      <inkml:brushProperty name="width" value="0.53333" units="cm"/>
      <inkml:brushProperty name="height" value="1.06667" units="cm"/>
      <inkml:brushProperty name="color" value="#00FF00"/>
      <inkml:brushProperty name="tip" value="rectangle"/>
      <inkml:brushProperty name="rasterOp" value="maskPen"/>
      <inkml:brushProperty name="fitToCurve" value="1"/>
    </inkml:brush>
  </inkml:definitions>
  <inkml:trace contextRef="#ctx0" brushRef="#br0">2713 462 470 0,'-11'9'99'0,"1"-6"2"0,-6-3-78 16,4 0-14-16,-1 0-2 0,0 0 2 15,0 0 3-15,-1 0 1 0,-2 0 0 16,1-3-2-16,-2 3-1 0,-4-9 0 0,-3 9-3 16,-9-5-2-16,-5 5-2 0,-7-4 0 15,-5 4-1-15,-3 0 1 0,4 0-1 16,-3 0 0-16,1 5 0 0,-3 2 0 15,-3 0 1-15,-3 0 0 0,-4 4 0 16,-12-2 0-16,-5-1 1 0,-9 15 0 16,-1 0 0-16,3 3 0 0,-2 3 0 15,-3 6 1-15,5 0 0 0,3 9 2 0,11-12-1 16,3 5 1-16,1-2-1 0,-3 0 0 16,2-3-1-16,1-1-1 0,7 4-1 15,0 6 0-15,2-1 0 0,3-1 0 16,8 0 0-16,5-1 0 0,5 4 0 15,-5-6 0-15,5-5-1 0,-1 3 0 16,3 4-1-16,5-1 0 0,2 3 0 16,5 0-1-16,7 7 1 0,2-3-1 0,7 2 0 15,1-1 1-15,9 0-1 0,-7 2 1 16,7 0-1-16,7 1 1 0,0 5-1 16,2 4 1-16,-4 1-1 0,9 6 1 15,-2-3 0-15,2 5 0 0,1 6-1 16,6-6 1-16,3 8 0 0,0 0 0 15,7-3 1-15,0 2 0 0,4 1 1 16,1-11-1-16,0 1 1 0,-3-8 0 16,5 5 0-16,-2-4-1 0,9 8 0 15,0-4 0-15,10 1-1 0,5 7 0 0,-1-3 0 16,3-2-1-16,0 1 1 0,2 2 0 16,-3-6-1-16,-1 8 0 0,-10-4 0 15,12 5 0-15,0 5 0 0,4-6 1 16,-4 3-1-16,11 6 0 0,-3-1 0 15,4 2 0-15,-6-5 0 0,6-5 1 16,-5 3-1-16,-2-6 1 0,-3-4 0 0,-3 0 1 16,-1-1-1-16,0 4 2 0,-1-4-1 15,0 1 1-15,6 3 0 0,3-3-1 16,-6 3 1-16,5 0 0 0,5 2 0 16,-1-1 0-16,-2 8-1 0,0-9 1 15,5 11-1-15,6-4 0 0,8-3 0 16,2 6-1-16,4 4 0 0,0-6-1 15,-1-5 1-15,0 4-1 0,2-3 1 16,-4-2-1-16,-4-6 0 0,1-4 0 16,3 13 0-16,-6-8 1 0,6-5-1 0,-5 1 0 15,1 0 0-15,1-3 0 0,-6-1 0 16,5-8 0-16,-6 3 1 0,0 4-1 16,7 1 0-16,0-1 1 0,-3 2-1 15,-4 4 1-15,0-9-1 0,-2 2 0 16,1 5 1-16,-11-1-1 0,-4-2 0 15,-3 3 0-15,2-9 0 0,-2 7 0 16,-1 0 0-16,2-6 0 0,-2-3 0 0,-1 3 0 16,-1-7 0-16,-2-1 0 0,0-6 1 15,-7-5 0-15,7 0 0 0,-2 1 0 16,5-8 0-16,1 4 1 0,3-9 1 16,-2 1-1-16,7 0 0 0,-2-3 1 15,7-8-1-15,-3 2 1 0,0-10-1 16,-2 0 1-16,7 0-1 0,-6-17 0 15,-4 0 0-15,8-4-1 0,-6 0 1 16,1-2-1-16,-2 0 0 0,2-5 0 0,2 5 0 16,-9-5 0-16,-9-7-1 0,6-6 1 15,-4-4 0-15,-5-7 0 0,-10-7-1 16,0-4 1-16,1-7-1 0,4 0 1 16,-7-7-1-16,0 2 1 0,1-2-1 15,-4 1 0-15,-4-2 0 0,-3 5-1 16,-8 1 1-16,1 3 0 0,-12 2 0 0,3-7 0 15,-5 9 0-15,-7-9 0 0,0 9 0 16,0 2 0-16,0-1 0 0,-7-6 0 16,-5 5 1-16,1-2-1 0,-2-3 0 15,-3 2 1-15,-5-10-1 0,4 1 0 16,-4-11 0-16,-1 7 0 0,1 0 0 16,-5 4 0-16,2-11 0 0,-3 10 0 15,-3-1 0-15,-1 1 0 0,0 5 0 0,0-3 0 16,0 4 0-16,0-5 0 15,2 3 0-15,6 0 0 0,2 6 0 0,1-6 0 16,4-2 0-16,-1-3 0 0,0 2 0 16,-4-4 0-16,-5-12 0 0,-3-2 0 15,-2-3 0-15,0 4-1 0,-6 3 1 16,3-6 0-16,-1 5 0 0,8 12 0 16,-3-8-1-16,-1-2 1 0,4 2 0 15,-1 0 0-15,11 11-1 0,-6 0 1 0,-2-4 0 16,-5-2-1-16,4 0 0 0,-6 1 0 15,6-4-1-15,-2-8 0 0,-1-3-1 16,-4 2-2-16,7 3 0 0,0-2 0 16,7 10 1-16,-2-2 0 0,-3 6 1 15,0 2 0-15,-7-4 3 0,-9-2 0 16,-10 5-1-16,2 3 0 0,-7 4 1 16,-4 0-1-16,-1-3 0 0,1 2 0 15,0 8 0-15,2-2 1 0,-1 2-1 0,-11-5 0 16,3 3 0-16,-5 2 1 0,-11 0-1 15,-1 9 1-15,-3 2 0 0,-1 6 0 16,1 6-1-16,-4 5 1 0,1 2 0 16,4 1 0-16,-3 4 0 0,-7-10 0 15,-7 5 0-15,-5-5 1 0,11 6-1 16,-6 3 0-16,0 1 0 0,0 0 0 16,19 7 0-16,-5 1 0 0,-8 3 0 0,1 1 0 15,5 5 0-15,0-3-1 0,2 2 1 16,-5 9 0-16,2 5 0 0,11 0 0 15,-1 0 0-15,-3 0 0 0,-10 5 0 16,3 3 0-16,6-1-1 0,3-3 1 16,-1 7 0-16,3-1-1 0,1-2 1 15,10 9 0-15,5-1 0 0,4 10 0 16,-6-8 0-16,1 5 0 0,3-1 0 16,-4 3 0-16,6-2 0 0,-3 5 0 15,5-9 0-15,4 10 0 0,11-1 0 0,-3-8 0 16,14 7 0-16,1-9 0 0,6 1 0 15,-1-6-2-15,1-3-3 0,3-7-6 16,7-3-7-16,-3 0-14 0,6-13-113 16,0-12-115-16,5-17-284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7EA478C-36E1-48AA-AF25-81248D69A8DB}" type="datetimeFigureOut">
              <a:rPr lang="ko-KR" altLang="en-US" smtClean="0"/>
              <a:pPr/>
              <a:t>2016-07-15</a:t>
            </a:fld>
            <a:endParaRPr lang="ko-KR" altLang="en-US"/>
          </a:p>
        </p:txBody>
      </p:sp>
      <p:sp>
        <p:nvSpPr>
          <p:cNvPr id="4" name="슬라이드 이미지 개체 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012A5DC-2362-4249-AAF2-2BC68ECD891A}" type="slidenum">
              <a:rPr lang="ko-KR" altLang="en-US" smtClean="0"/>
              <a:pPr/>
              <a:t>‹#›</a:t>
            </a:fld>
            <a:endParaRPr lang="ko-KR" altLang="en-US"/>
          </a:p>
        </p:txBody>
      </p:sp>
    </p:spTree>
    <p:extLst>
      <p:ext uri="{BB962C8B-B14F-4D97-AF65-F5344CB8AC3E}">
        <p14:creationId xmlns:p14="http://schemas.microsoft.com/office/powerpoint/2010/main" val="389725370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012A5DC-2362-4249-AAF2-2BC68ECD891A}" type="slidenum">
              <a:rPr lang="ko-KR" altLang="en-US" smtClean="0"/>
              <a:pPr/>
              <a:t>1</a:t>
            </a:fld>
            <a:endParaRPr lang="ko-KR" altLang="en-US"/>
          </a:p>
        </p:txBody>
      </p:sp>
    </p:spTree>
    <p:extLst>
      <p:ext uri="{BB962C8B-B14F-4D97-AF65-F5344CB8AC3E}">
        <p14:creationId xmlns:p14="http://schemas.microsoft.com/office/powerpoint/2010/main" val="2846240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Our</a:t>
            </a:r>
            <a:r>
              <a:rPr lang="en-US" altLang="ko-KR" baseline="0" dirty="0" smtClean="0"/>
              <a:t> research team also made a </a:t>
            </a:r>
            <a:r>
              <a:rPr lang="en-US" altLang="ko-KR" dirty="0" smtClean="0"/>
              <a:t>voice keyboard for mobile devices and PCs</a:t>
            </a:r>
            <a:r>
              <a:rPr lang="en-US" altLang="ko-KR" baseline="0" dirty="0" smtClean="0"/>
              <a:t>.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It uses </a:t>
            </a:r>
            <a:r>
              <a:rPr lang="en-US" altLang="ko-KR" dirty="0" smtClean="0"/>
              <a:t>an isolated word recognition engine with a word prediction function for texting.</a:t>
            </a:r>
            <a:endParaRPr lang="en-US" altLang="ko-KR" baseline="0" dirty="0" smtClean="0"/>
          </a:p>
          <a:p>
            <a:r>
              <a:rPr lang="en-US" altLang="ko-KR" dirty="0" smtClean="0"/>
              <a:t>Target</a:t>
            </a:r>
            <a:r>
              <a:rPr lang="en-US" altLang="ko-KR" baseline="0" dirty="0" smtClean="0"/>
              <a:t> users are </a:t>
            </a:r>
            <a:r>
              <a:rPr lang="en-US" altLang="ko-KR" dirty="0" smtClean="0"/>
              <a:t>Korean dysarthric speakers.</a:t>
            </a:r>
          </a:p>
          <a:p>
            <a:r>
              <a:rPr lang="en-US" altLang="ko-KR" dirty="0" smtClean="0"/>
              <a:t>Target letters include</a:t>
            </a:r>
            <a:r>
              <a:rPr lang="en-US" altLang="ko-KR" baseline="0" dirty="0" smtClean="0"/>
              <a:t> </a:t>
            </a:r>
            <a:r>
              <a:rPr lang="en-US" altLang="ko-KR" dirty="0" smtClean="0"/>
              <a:t>Korean and </a:t>
            </a:r>
            <a:r>
              <a:rPr lang="en-US" altLang="ko-KR" baseline="0" dirty="0" smtClean="0"/>
              <a:t>English graphemes, numbers, punctuation marks and some keys useful for editing text.</a:t>
            </a:r>
          </a:p>
          <a:p>
            <a:endParaRPr lang="en-US" altLang="ko-KR" baseline="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10</a:t>
            </a:fld>
            <a:endParaRPr lang="ko-KR" altLang="en-US"/>
          </a:p>
        </p:txBody>
      </p:sp>
    </p:spTree>
    <p:extLst>
      <p:ext uri="{BB962C8B-B14F-4D97-AF65-F5344CB8AC3E}">
        <p14:creationId xmlns:p14="http://schemas.microsoft.com/office/powerpoint/2010/main" val="1910764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smtClean="0"/>
              <a:t>The keywords in the vocabulary are composed by the phonetic alphabets designed for Korean dysarthric users.</a:t>
            </a:r>
          </a:p>
          <a:p>
            <a:r>
              <a:rPr lang="en-US" altLang="ko-KR" dirty="0" smtClean="0"/>
              <a:t>Ease of articulation is the criterion to select the keywords to minimize the articulation error.</a:t>
            </a:r>
          </a:p>
          <a:p>
            <a:r>
              <a:rPr lang="en-US" altLang="ko-KR" baseline="0" dirty="0" smtClean="0"/>
              <a:t>Drawback is that results of human listening and of recognition can be different.</a:t>
            </a:r>
          </a:p>
          <a:p>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11</a:t>
            </a:fld>
            <a:endParaRPr lang="ko-KR" altLang="en-US"/>
          </a:p>
        </p:txBody>
      </p:sp>
    </p:spTree>
    <p:extLst>
      <p:ext uri="{BB962C8B-B14F-4D97-AF65-F5344CB8AC3E}">
        <p14:creationId xmlns:p14="http://schemas.microsoft.com/office/powerpoint/2010/main" val="2863387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Vocabulary modeling means to select the optimal keywords as the recognition words in the vocabulary of the speech recognizer.</a:t>
            </a:r>
          </a:p>
          <a:p>
            <a:r>
              <a:rPr lang="en-US" altLang="ko-KR" dirty="0" smtClean="0"/>
              <a:t>We want to optimize vocabulary for VUI for Korean dysarthric speakers by selecting 47 keywords to reduce WER of voice keyboard application.</a:t>
            </a:r>
          </a:p>
          <a:p>
            <a:r>
              <a:rPr lang="en-US" altLang="ko-KR" dirty="0" smtClean="0"/>
              <a:t>47 keywords consist</a:t>
            </a:r>
            <a:r>
              <a:rPr lang="en-US" altLang="ko-KR" baseline="0" dirty="0" smtClean="0"/>
              <a:t> of</a:t>
            </a:r>
            <a:r>
              <a:rPr lang="en-US" altLang="ko-KR" dirty="0" smtClean="0"/>
              <a:t> 14 keywords for the Korean consonant graphemes, 12 keywords for the Korean vowel graphemes, and 21 keywords for controlling mobile devices.</a:t>
            </a:r>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12</a:t>
            </a:fld>
            <a:endParaRPr lang="ko-KR" altLang="en-US"/>
          </a:p>
        </p:txBody>
      </p:sp>
    </p:spTree>
    <p:extLst>
      <p:ext uri="{BB962C8B-B14F-4D97-AF65-F5344CB8AC3E}">
        <p14:creationId xmlns:p14="http://schemas.microsoft.com/office/powerpoint/2010/main" val="4185189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From research on articulation errors for dysarthric speech and comparing listening by human and recognizing by machine, we observe that </a:t>
            </a:r>
          </a:p>
          <a:p>
            <a:r>
              <a:rPr lang="en-US" altLang="ko-KR" dirty="0" smtClean="0"/>
              <a:t>articulation error of a phoneme is influenced by the phonetic classes,</a:t>
            </a:r>
          </a:p>
          <a:p>
            <a:r>
              <a:rPr lang="en-US" altLang="ko-KR" dirty="0" smtClean="0"/>
              <a:t>and</a:t>
            </a:r>
            <a:r>
              <a:rPr lang="en-US" altLang="ko-KR" baseline="0" dirty="0" smtClean="0"/>
              <a:t> a</a:t>
            </a:r>
            <a:r>
              <a:rPr lang="en-US" altLang="ko-KR" dirty="0" smtClean="0"/>
              <a:t>rticulation affects the speech recognition results, however, the score of intelligibility of human rater</a:t>
            </a:r>
            <a:r>
              <a:rPr lang="en-US" altLang="ko-KR" baseline="0" dirty="0" smtClean="0"/>
              <a:t> </a:t>
            </a:r>
            <a:r>
              <a:rPr lang="en-US" altLang="ko-KR" dirty="0" smtClean="0"/>
              <a:t>is different from the recognition accuracy.</a:t>
            </a:r>
          </a:p>
          <a:p>
            <a:endParaRPr lang="en-US" altLang="ko-KR"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13</a:t>
            </a:fld>
            <a:endParaRPr lang="ko-KR" altLang="en-US"/>
          </a:p>
        </p:txBody>
      </p:sp>
    </p:spTree>
    <p:extLst>
      <p:ext uri="{BB962C8B-B14F-4D97-AF65-F5344CB8AC3E}">
        <p14:creationId xmlns:p14="http://schemas.microsoft.com/office/powerpoint/2010/main" val="1182494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Our approach</a:t>
            </a:r>
            <a:r>
              <a:rPr lang="en-US" altLang="ko-KR" baseline="0" dirty="0" smtClean="0"/>
              <a:t> to v</a:t>
            </a:r>
            <a:r>
              <a:rPr lang="en-US" altLang="ko-KR" dirty="0" smtClean="0"/>
              <a:t>ocabulary modeling is </a:t>
            </a:r>
            <a:endParaRPr lang="en-US" altLang="ko-KR" baseline="0" dirty="0" smtClean="0"/>
          </a:p>
          <a:p>
            <a:r>
              <a:rPr lang="en-US" altLang="ko-KR" baseline="0" dirty="0" smtClean="0"/>
              <a:t>At first, r</a:t>
            </a:r>
            <a:r>
              <a:rPr lang="en-US" altLang="ko-KR" dirty="0" smtClean="0"/>
              <a:t>ecognize the dysarthric speech, predict the recognition</a:t>
            </a:r>
            <a:r>
              <a:rPr lang="en-US" altLang="ko-KR" baseline="0" dirty="0" smtClean="0"/>
              <a:t> result and define</a:t>
            </a:r>
            <a:r>
              <a:rPr lang="en-US" altLang="ko-KR" dirty="0" smtClean="0"/>
              <a:t> the recognition</a:t>
            </a:r>
            <a:r>
              <a:rPr lang="en-US" altLang="ko-KR" baseline="0" dirty="0" smtClean="0"/>
              <a:t> score.</a:t>
            </a:r>
          </a:p>
          <a:p>
            <a:r>
              <a:rPr lang="en-US" altLang="ko-KR" baseline="0" dirty="0" smtClean="0"/>
              <a:t>Then optimize the vocabulary using the recognition score and evaluate the optimization by speech recognition tests.</a:t>
            </a:r>
          </a:p>
          <a:p>
            <a:endParaRPr lang="en-US" altLang="ko-KR" baseline="0" dirty="0" smtClean="0"/>
          </a:p>
          <a:p>
            <a:r>
              <a:rPr lang="en-US" altLang="ko-KR" dirty="0" smtClean="0"/>
              <a:t>Our research goals are to </a:t>
            </a:r>
          </a:p>
          <a:p>
            <a:r>
              <a:rPr lang="en-US" altLang="ko-KR" dirty="0" smtClean="0"/>
              <a:t>model the effect of articulation of phonetic classes on speech recognition correctness rather than on articulation accuracy,</a:t>
            </a:r>
            <a:r>
              <a:rPr lang="en-US" altLang="ko-KR" baseline="0" dirty="0" smtClean="0"/>
              <a:t> </a:t>
            </a:r>
            <a:endParaRPr lang="en-US" altLang="ko-KR" dirty="0" smtClean="0"/>
          </a:p>
          <a:p>
            <a:r>
              <a:rPr lang="en-US" altLang="ko-KR" dirty="0" smtClean="0"/>
              <a:t>and select recognition words to reduce speech recognition errors.</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These viewpoint</a:t>
            </a:r>
            <a:r>
              <a:rPr lang="en-US" altLang="ko-KR" baseline="0" dirty="0" smtClean="0"/>
              <a:t> has not been p</a:t>
            </a:r>
            <a:r>
              <a:rPr lang="en-US" altLang="ko-KR" dirty="0" smtClean="0"/>
              <a:t>revious</a:t>
            </a:r>
            <a:r>
              <a:rPr lang="en-US" altLang="ko-KR" baseline="0" dirty="0" smtClean="0"/>
              <a:t> reported by related works.</a:t>
            </a:r>
          </a:p>
          <a:p>
            <a:endParaRPr lang="ko-KR" altLang="en-US" dirty="0" smtClean="0"/>
          </a:p>
          <a:p>
            <a:endParaRPr lang="en-US" altLang="ko-KR" baseline="0" dirty="0" smtClean="0"/>
          </a:p>
          <a:p>
            <a:endParaRPr lang="en-US" altLang="ko-KR" baseline="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14</a:t>
            </a:fld>
            <a:endParaRPr lang="ko-KR" altLang="en-US"/>
          </a:p>
        </p:txBody>
      </p:sp>
    </p:spTree>
    <p:extLst>
      <p:ext uri="{BB962C8B-B14F-4D97-AF65-F5344CB8AC3E}">
        <p14:creationId xmlns:p14="http://schemas.microsoft.com/office/powerpoint/2010/main" val="2777807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We</a:t>
            </a:r>
            <a:r>
              <a:rPr lang="en-US" altLang="ko-KR" baseline="0" dirty="0" smtClean="0"/>
              <a:t> define 20 consonants in Korean as in this table.</a:t>
            </a:r>
          </a:p>
          <a:p>
            <a:r>
              <a:rPr lang="en-US" altLang="ko-KR" baseline="0" dirty="0" smtClean="0"/>
              <a:t>C</a:t>
            </a:r>
            <a:r>
              <a:rPr lang="en-US" altLang="ko-KR" dirty="0" smtClean="0"/>
              <a:t>onsonants are </a:t>
            </a:r>
            <a:r>
              <a:rPr lang="en-US" altLang="ko-KR" baseline="0" dirty="0" smtClean="0"/>
              <a:t>classified by the manner of articulation and by the place of articulation.</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15</a:t>
            </a:fld>
            <a:endParaRPr lang="ko-KR" altLang="en-US"/>
          </a:p>
        </p:txBody>
      </p:sp>
    </p:spTree>
    <p:extLst>
      <p:ext uri="{BB962C8B-B14F-4D97-AF65-F5344CB8AC3E}">
        <p14:creationId xmlns:p14="http://schemas.microsoft.com/office/powerpoint/2010/main" val="1867758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We define</a:t>
            </a:r>
            <a:r>
              <a:rPr lang="en-US" altLang="ko-KR" baseline="0" dirty="0" smtClean="0"/>
              <a:t> 8 monophthongs and 12 diphthongs in Korean as in these tables.</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16</a:t>
            </a:fld>
            <a:endParaRPr lang="ko-KR" altLang="en-US"/>
          </a:p>
        </p:txBody>
      </p:sp>
    </p:spTree>
    <p:extLst>
      <p:ext uri="{BB962C8B-B14F-4D97-AF65-F5344CB8AC3E}">
        <p14:creationId xmlns:p14="http://schemas.microsoft.com/office/powerpoint/2010/main" val="6287186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AICs of the model built by classifying</a:t>
            </a:r>
            <a:r>
              <a:rPr lang="en-US" altLang="ko-KR" baseline="0" dirty="0" smtClean="0"/>
              <a:t> the diphthongs into the sub-classes were higher than the AIC of the model merging the diphthongs in one variable.</a:t>
            </a:r>
          </a:p>
          <a:p>
            <a:r>
              <a:rPr lang="en-US" altLang="ko-KR" baseline="0" dirty="0" smtClean="0"/>
              <a:t>As a result, a vowel is firstly classified as a diphthong or a monophthong.</a:t>
            </a:r>
          </a:p>
          <a:p>
            <a:r>
              <a:rPr lang="en-US" altLang="ko-KR" baseline="0" dirty="0" smtClean="0"/>
              <a:t>Secondly if the vowel is a diphthong, the phone is assigned to the diphthong class.</a:t>
            </a:r>
          </a:p>
          <a:p>
            <a:r>
              <a:rPr lang="en-US" altLang="ko-KR" baseline="0" dirty="0" smtClean="0"/>
              <a:t>Or if the vowel is a monophthong, the phone is classified by the place of tongue and the height of tongue as in the table 2, 3.</a:t>
            </a:r>
          </a:p>
          <a:p>
            <a:endParaRPr lang="en-US" altLang="ko-KR" baseline="0" dirty="0" smtClean="0"/>
          </a:p>
          <a:p>
            <a:r>
              <a:rPr lang="en-US" altLang="ko-KR" baseline="0" dirty="0" smtClean="0"/>
              <a:t>So, the classification of vowels is judged by </a:t>
            </a:r>
            <a:r>
              <a:rPr lang="en-US" altLang="ko-KR" dirty="0" smtClean="0"/>
              <a:t>Place of tongue &amp; Diphthong and Height of tongue &amp; Diphthong.</a:t>
            </a:r>
          </a:p>
          <a:p>
            <a:endParaRPr lang="en-US" altLang="ko-KR" dirty="0" smtClean="0"/>
          </a:p>
          <a:p>
            <a:endParaRPr lang="en-US" altLang="ko-KR" baseline="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17</a:t>
            </a:fld>
            <a:endParaRPr lang="ko-KR" altLang="en-US"/>
          </a:p>
        </p:txBody>
      </p:sp>
    </p:spTree>
    <p:extLst>
      <p:ext uri="{BB962C8B-B14F-4D97-AF65-F5344CB8AC3E}">
        <p14:creationId xmlns:p14="http://schemas.microsoft.com/office/powerpoint/2010/main" val="3365419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speech corpus for analysis is composed of </a:t>
            </a:r>
            <a:r>
              <a:rPr lang="en-US" altLang="ko-KR" baseline="0" dirty="0" smtClean="0"/>
              <a:t>utterances from 13 dysarthric speakers in Table 2.</a:t>
            </a:r>
          </a:p>
          <a:p>
            <a:r>
              <a:rPr lang="en-US" altLang="ko-KR" baseline="0" dirty="0" smtClean="0"/>
              <a:t>The utterances for each speaker consist of 2 sets of utterances and each set is composed of the utterance of 173 words in Table 1.</a:t>
            </a:r>
          </a:p>
          <a:p>
            <a:pPr marL="0" indent="0">
              <a:buNone/>
            </a:pPr>
            <a:endParaRPr lang="en-US" altLang="ko-KR" baseline="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18</a:t>
            </a:fld>
            <a:endParaRPr lang="ko-KR" altLang="en-US"/>
          </a:p>
        </p:txBody>
      </p:sp>
    </p:spTree>
    <p:extLst>
      <p:ext uri="{BB962C8B-B14F-4D97-AF65-F5344CB8AC3E}">
        <p14:creationId xmlns:p14="http://schemas.microsoft.com/office/powerpoint/2010/main" val="1268275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speech corpus for the vocabulary modeling experiments is composed of </a:t>
            </a:r>
            <a:r>
              <a:rPr lang="en-US" altLang="ko-KR" baseline="0" dirty="0" smtClean="0"/>
              <a:t>utterances from 13 dysarthric speakers.</a:t>
            </a:r>
          </a:p>
          <a:p>
            <a:pPr marL="0" indent="0">
              <a:buNone/>
            </a:pPr>
            <a:r>
              <a:rPr lang="en-US" altLang="ko-KR" baseline="0" dirty="0" smtClean="0"/>
              <a:t>Utterances for each speaker consist of 2 sets of utterances and each set is composed of the utterance of 500 words.</a:t>
            </a:r>
            <a:endParaRPr lang="ko-KR" altLang="en-US" dirty="0" smtClean="0"/>
          </a:p>
          <a:p>
            <a:endParaRPr lang="en-US" altLang="ko-KR" dirty="0" smtClean="0"/>
          </a:p>
          <a:p>
            <a:r>
              <a:rPr lang="en-US" altLang="ko-KR" dirty="0" smtClean="0"/>
              <a:t>173 words in the corpus for analysis and 500 words in the corpus for vocabulary modeling do not overlap.</a:t>
            </a:r>
          </a:p>
          <a:p>
            <a:r>
              <a:rPr lang="en-US" altLang="ko-KR" dirty="0" smtClean="0"/>
              <a:t>Because the 13 speakers in the 2 corpora</a:t>
            </a:r>
            <a:r>
              <a:rPr lang="en-US" altLang="ko-KR" baseline="0" dirty="0" smtClean="0"/>
              <a:t> are the same, the data for training and testing are folded by 2 parts for the speaker in the training set not participating in the testing set. That is, 2-fold cross validation is used.</a:t>
            </a:r>
          </a:p>
          <a:p>
            <a:endParaRPr lang="en-US" altLang="ko-KR" baseline="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19</a:t>
            </a:fld>
            <a:endParaRPr lang="ko-KR" altLang="en-US"/>
          </a:p>
        </p:txBody>
      </p:sp>
    </p:spTree>
    <p:extLst>
      <p:ext uri="{BB962C8B-B14F-4D97-AF65-F5344CB8AC3E}">
        <p14:creationId xmlns:p14="http://schemas.microsoft.com/office/powerpoint/2010/main" val="2060285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a:t>
            </a:fld>
            <a:endParaRPr lang="ko-KR" altLang="en-US"/>
          </a:p>
        </p:txBody>
      </p:sp>
    </p:spTree>
    <p:extLst>
      <p:ext uri="{BB962C8B-B14F-4D97-AF65-F5344CB8AC3E}">
        <p14:creationId xmlns:p14="http://schemas.microsoft.com/office/powerpoint/2010/main" val="13098716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Kaldi toolkit is used for isolated word speech recognition.</a:t>
            </a:r>
          </a:p>
          <a:p>
            <a:r>
              <a:rPr lang="en-US" altLang="ko-KR" dirty="0" smtClean="0"/>
              <a:t>Parameters for feature</a:t>
            </a:r>
            <a:r>
              <a:rPr lang="en-US" altLang="ko-KR" baseline="0" dirty="0" smtClean="0"/>
              <a:t> extraction, acoustic modeling, pronunciation modeling are described here.</a:t>
            </a:r>
          </a:p>
          <a:p>
            <a:endParaRPr lang="en-US" altLang="ko-KR" baseline="0" dirty="0" smtClean="0"/>
          </a:p>
          <a:p>
            <a:r>
              <a:rPr lang="en-US" altLang="ko-KR" baseline="0" dirty="0" smtClean="0"/>
              <a:t>Feature extraction:</a:t>
            </a:r>
          </a:p>
          <a:p>
            <a:pPr marL="171450" indent="-171450">
              <a:buFontTx/>
              <a:buChar char="-"/>
            </a:pPr>
            <a:r>
              <a:rPr lang="en-US" altLang="ko-KR" baseline="0" dirty="0" smtClean="0"/>
              <a:t>13-dimension MFCC feature is extracted per 1 frame</a:t>
            </a:r>
          </a:p>
          <a:p>
            <a:pPr marL="171450" indent="-171450">
              <a:buFontTx/>
              <a:buChar char="-"/>
            </a:pPr>
            <a:r>
              <a:rPr lang="en-US" altLang="ko-KR" baseline="0" dirty="0" smtClean="0"/>
              <a:t>40-dim features are selected by LDA from 13*7 features</a:t>
            </a:r>
          </a:p>
          <a:p>
            <a:r>
              <a:rPr lang="en-US" altLang="ko-KR" baseline="0" dirty="0" smtClean="0"/>
              <a:t>Acoustic modeling:</a:t>
            </a:r>
          </a:p>
          <a:p>
            <a:pPr marL="171450" indent="-171450">
              <a:buFontTx/>
              <a:buChar char="-"/>
            </a:pPr>
            <a:r>
              <a:rPr lang="en-US" altLang="ko-KR" baseline="0" dirty="0" smtClean="0"/>
              <a:t>one set of 173 utterances of data for analysis is used for GMM-based acoustic model training (Gaussian Mixture Model)</a:t>
            </a:r>
          </a:p>
          <a:p>
            <a:pPr marL="171450" indent="-171450">
              <a:buFontTx/>
              <a:buChar char="-"/>
            </a:pPr>
            <a:r>
              <a:rPr lang="en-US" altLang="ko-KR" baseline="0" dirty="0" smtClean="0"/>
              <a:t>FMLLR feature transform ( an unsupervised adaptation method) is extracted from the test set</a:t>
            </a:r>
          </a:p>
          <a:p>
            <a:pPr marL="171450" indent="-171450">
              <a:buFontTx/>
              <a:buChar char="-"/>
            </a:pPr>
            <a:r>
              <a:rPr lang="en-US" altLang="ko-KR" baseline="0" dirty="0" smtClean="0"/>
              <a:t>GMM model is adapted per each speaker by applying the MAP method (Maximum A Posteriori adaptation)</a:t>
            </a:r>
          </a:p>
          <a:p>
            <a:r>
              <a:rPr lang="en-US" altLang="ko-KR" dirty="0" smtClean="0"/>
              <a:t>Pronunciation</a:t>
            </a:r>
            <a:r>
              <a:rPr lang="en-US" altLang="ko-KR" baseline="0" dirty="0" smtClean="0"/>
              <a:t> modeling:</a:t>
            </a:r>
          </a:p>
          <a:p>
            <a:pPr marL="171450" indent="-171450">
              <a:buFontTx/>
              <a:buChar char="-"/>
            </a:pPr>
            <a:r>
              <a:rPr lang="en-US" altLang="ko-KR" baseline="0" dirty="0" smtClean="0"/>
              <a:t>The vocabulary for training and testing consists of 1,152 words and 1,267 pronunciations. (average number of pronunciation variants = 1.1)</a:t>
            </a:r>
          </a:p>
          <a:p>
            <a:pPr marL="0" indent="0">
              <a:buFontTx/>
              <a:buNone/>
            </a:pPr>
            <a:r>
              <a:rPr lang="en-US" altLang="ko-KR" baseline="0" dirty="0" smtClean="0"/>
              <a:t>Isolated word recognition is performed: in the recognition, it is assumed that each utterance consists of only one word.</a:t>
            </a:r>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20</a:t>
            </a:fld>
            <a:endParaRPr lang="ko-KR" altLang="en-US"/>
          </a:p>
        </p:txBody>
      </p:sp>
    </p:spTree>
    <p:extLst>
      <p:ext uri="{BB962C8B-B14F-4D97-AF65-F5344CB8AC3E}">
        <p14:creationId xmlns:p14="http://schemas.microsoft.com/office/powerpoint/2010/main" val="2791088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recognition correctness of each word is predicted in</a:t>
            </a:r>
            <a:r>
              <a:rPr lang="en-US" altLang="ko-KR" baseline="0" dirty="0" smtClean="0"/>
              <a:t> terms of fixed and random effects.</a:t>
            </a:r>
          </a:p>
          <a:p>
            <a:pPr marL="171450" indent="-171450">
              <a:buFontTx/>
              <a:buChar char="-"/>
            </a:pPr>
            <a:r>
              <a:rPr lang="en-US" altLang="ko-KR" baseline="0" dirty="0" smtClean="0"/>
              <a:t>The fixed effects are composed of Severity and Numbers of phones in the phonetic classes.</a:t>
            </a:r>
          </a:p>
          <a:p>
            <a:pPr marL="171450" indent="-171450">
              <a:buFontTx/>
              <a:buChar char="-"/>
            </a:pPr>
            <a:r>
              <a:rPr lang="en-US" altLang="ko-KR" baseline="0" dirty="0" smtClean="0"/>
              <a:t>The random effects are composed of word and speaker.</a:t>
            </a:r>
          </a:p>
          <a:p>
            <a:r>
              <a:rPr lang="en-US" altLang="ko-KR" baseline="0" dirty="0" smtClean="0"/>
              <a:t>As the consonants are classified by the 2 criteria, Place and Manner, and the vowels are classified by the 2 criteria, Height and Frontness, we define 4 expressions to model the correctness.</a:t>
            </a:r>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21</a:t>
            </a:fld>
            <a:endParaRPr lang="ko-KR" altLang="en-US"/>
          </a:p>
        </p:txBody>
      </p:sp>
    </p:spTree>
    <p:extLst>
      <p:ext uri="{BB962C8B-B14F-4D97-AF65-F5344CB8AC3E}">
        <p14:creationId xmlns:p14="http://schemas.microsoft.com/office/powerpoint/2010/main" val="2030663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value of the effects</a:t>
            </a:r>
            <a:r>
              <a:rPr lang="en-US" altLang="ko-KR" baseline="0" dirty="0" smtClean="0"/>
              <a:t> in</a:t>
            </a:r>
            <a:r>
              <a:rPr lang="en-US" altLang="ko-KR" dirty="0" smtClean="0"/>
              <a:t> each expression is observed from</a:t>
            </a:r>
            <a:r>
              <a:rPr lang="en-US" altLang="ko-KR" baseline="0" dirty="0" smtClean="0"/>
              <a:t> the pronunciations and the recognition results.</a:t>
            </a:r>
          </a:p>
          <a:p>
            <a:endParaRPr lang="en-US" altLang="ko-KR" baseline="0" dirty="0" smtClean="0"/>
          </a:p>
          <a:p>
            <a:r>
              <a:rPr lang="en-US" altLang="ko-KR" baseline="0" dirty="0" smtClean="0"/>
              <a:t>For example, here, a speaker ‘M0013’ whose severity is measured as ‘2’ utters the Korean word ‘</a:t>
            </a:r>
            <a:r>
              <a:rPr lang="ko-KR" altLang="en-US" baseline="0" dirty="0" smtClean="0"/>
              <a:t>포도</a:t>
            </a:r>
            <a:r>
              <a:rPr lang="en-US" altLang="ko-KR" baseline="0" dirty="0" smtClean="0"/>
              <a:t>’ , whose id is ‘AP0001’ and the recognizer outputs the result as ‘</a:t>
            </a:r>
            <a:r>
              <a:rPr lang="ko-KR" altLang="en-US" baseline="0" dirty="0" smtClean="0"/>
              <a:t>포도</a:t>
            </a:r>
            <a:r>
              <a:rPr lang="en-US" altLang="ko-KR" baseline="0" dirty="0" smtClean="0"/>
              <a:t>’.</a:t>
            </a:r>
          </a:p>
          <a:p>
            <a:r>
              <a:rPr lang="en-US" altLang="ko-KR" dirty="0" smtClean="0"/>
              <a:t>The correctness is assigned as ‘1’ because the utterance</a:t>
            </a:r>
            <a:r>
              <a:rPr lang="en-US" altLang="ko-KR" baseline="0" dirty="0" smtClean="0"/>
              <a:t> is correctly recognized.</a:t>
            </a:r>
          </a:p>
          <a:p>
            <a:r>
              <a:rPr lang="en-US" altLang="ko-KR" baseline="0" dirty="0" smtClean="0"/>
              <a:t>The number of each phone is observed: “</a:t>
            </a:r>
            <a:r>
              <a:rPr lang="en-US" altLang="ko-KR" b="1" kern="100" dirty="0" smtClean="0">
                <a:latin typeface="Times New Roman" panose="02020603050405020304" pitchFamily="18" charset="0"/>
                <a:cs typeface="Times New Roman" panose="02020603050405020304" pitchFamily="18" charset="0"/>
              </a:rPr>
              <a:t>pʰ</a:t>
            </a:r>
            <a:r>
              <a:rPr lang="en-US" altLang="ko-KR" dirty="0" smtClean="0">
                <a:latin typeface="Times New Roman" panose="02020603050405020304" pitchFamily="18" charset="0"/>
                <a:cs typeface="Times New Roman" panose="02020603050405020304" pitchFamily="18" charset="0"/>
              </a:rPr>
              <a:t>:1,</a:t>
            </a:r>
            <a:r>
              <a:rPr lang="en-US" altLang="ko-KR" b="1" kern="100" dirty="0" smtClean="0">
                <a:latin typeface="Times New Roman" panose="02020603050405020304" pitchFamily="18" charset="0"/>
                <a:cs typeface="Times New Roman" panose="02020603050405020304" pitchFamily="18" charset="0"/>
              </a:rPr>
              <a:t> o</a:t>
            </a:r>
            <a:r>
              <a:rPr lang="en-US" altLang="ko-KR" dirty="0" smtClean="0">
                <a:latin typeface="Times New Roman" panose="02020603050405020304" pitchFamily="18" charset="0"/>
                <a:cs typeface="Times New Roman" panose="02020603050405020304" pitchFamily="18" charset="0"/>
              </a:rPr>
              <a:t>:2,</a:t>
            </a:r>
            <a:r>
              <a:rPr lang="en-US" altLang="ko-KR" b="1" kern="100" dirty="0" smtClean="0">
                <a:latin typeface="Times New Roman" panose="02020603050405020304" pitchFamily="18" charset="0"/>
                <a:cs typeface="Times New Roman" panose="02020603050405020304" pitchFamily="18" charset="0"/>
              </a:rPr>
              <a:t> t</a:t>
            </a:r>
            <a:r>
              <a:rPr lang="en-US" altLang="ko-KR" dirty="0" smtClean="0">
                <a:latin typeface="Times New Roman" panose="02020603050405020304" pitchFamily="18" charset="0"/>
                <a:cs typeface="Times New Roman" panose="02020603050405020304" pitchFamily="18" charset="0"/>
              </a:rPr>
              <a:t>:1”</a:t>
            </a:r>
          </a:p>
          <a:p>
            <a:r>
              <a:rPr lang="en-US" altLang="ko-KR" dirty="0" smtClean="0">
                <a:latin typeface="Times New Roman" panose="02020603050405020304" pitchFamily="18" charset="0"/>
                <a:cs typeface="Times New Roman" panose="02020603050405020304" pitchFamily="18" charset="0"/>
              </a:rPr>
              <a:t>The</a:t>
            </a:r>
            <a:r>
              <a:rPr lang="en-US" altLang="ko-KR" baseline="0" dirty="0" smtClean="0">
                <a:latin typeface="Times New Roman" panose="02020603050405020304" pitchFamily="18" charset="0"/>
                <a:cs typeface="Times New Roman" panose="02020603050405020304" pitchFamily="18" charset="0"/>
              </a:rPr>
              <a:t> number of consonant class is observed: </a:t>
            </a:r>
            <a:r>
              <a:rPr lang="en-US" altLang="ko-KR" dirty="0" smtClean="0"/>
              <a:t>“labial:1, dental:1, plosive:2”</a:t>
            </a:r>
          </a:p>
          <a:p>
            <a:r>
              <a:rPr lang="en-US" altLang="ko-KR" dirty="0" smtClean="0"/>
              <a:t>The number of vowel</a:t>
            </a:r>
            <a:r>
              <a:rPr lang="en-US" altLang="ko-KR" baseline="0" dirty="0" smtClean="0"/>
              <a:t> class is observed: </a:t>
            </a:r>
            <a:r>
              <a:rPr lang="en-US" altLang="ko-KR" dirty="0" smtClean="0"/>
              <a:t>“mid-high: 2, back: 2”</a:t>
            </a:r>
          </a:p>
          <a:p>
            <a:r>
              <a:rPr lang="en-US" altLang="ko-KR" dirty="0" smtClean="0"/>
              <a:t>From the observations, the value of the effects</a:t>
            </a:r>
            <a:r>
              <a:rPr lang="en-US" altLang="ko-KR" baseline="0" dirty="0" smtClean="0"/>
              <a:t> are assigned: Correctness=1, word=AP0001, speaker=M0013, severity=2, labial=1, dental=1, plosive=2, mid-high=2, back=2</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22</a:t>
            </a:fld>
            <a:endParaRPr lang="ko-KR" altLang="en-US"/>
          </a:p>
        </p:txBody>
      </p:sp>
    </p:spTree>
    <p:extLst>
      <p:ext uri="{BB962C8B-B14F-4D97-AF65-F5344CB8AC3E}">
        <p14:creationId xmlns:p14="http://schemas.microsoft.com/office/powerpoint/2010/main" val="2367379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AIC of the Manner-Frontness (MF)</a:t>
            </a:r>
            <a:r>
              <a:rPr lang="en-US" altLang="ko-KR" baseline="0" dirty="0" smtClean="0"/>
              <a:t> model is lower than the AIC of the Manner-Height (MH) model, but the difference is relatively small than the difference of the Manner and the Place models.</a:t>
            </a:r>
          </a:p>
          <a:p>
            <a:r>
              <a:rPr lang="en-US" altLang="ko-KR" baseline="0" dirty="0" smtClean="0"/>
              <a:t>The WER of the Manner-</a:t>
            </a:r>
            <a:r>
              <a:rPr lang="en-US" altLang="ko-KR" baseline="0" dirty="0" err="1" smtClean="0"/>
              <a:t>Frontness</a:t>
            </a:r>
            <a:r>
              <a:rPr lang="en-US" altLang="ko-KR" baseline="0" dirty="0" smtClean="0"/>
              <a:t> model and the Manner-Height model would be reported.</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23</a:t>
            </a:fld>
            <a:endParaRPr lang="ko-KR" altLang="en-US"/>
          </a:p>
        </p:txBody>
      </p:sp>
    </p:spTree>
    <p:extLst>
      <p:ext uri="{BB962C8B-B14F-4D97-AF65-F5344CB8AC3E}">
        <p14:creationId xmlns:p14="http://schemas.microsoft.com/office/powerpoint/2010/main" val="738470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estimates of each class(Plosive,</a:t>
            </a:r>
            <a:r>
              <a:rPr lang="en-US" altLang="ko-KR" baseline="0" dirty="0" smtClean="0"/>
              <a:t> Fricative, … and Severity) correspond to the effect of articulation of the class on the correctness in the recognition.</a:t>
            </a:r>
          </a:p>
          <a:p>
            <a:r>
              <a:rPr lang="en-US" altLang="ko-KR" baseline="0" dirty="0" smtClean="0"/>
              <a:t>It means that adding a Nasal phone in a word increases the expected correctness by 0.2007.</a:t>
            </a:r>
          </a:p>
          <a:p>
            <a:r>
              <a:rPr lang="en-US" altLang="ko-KR" dirty="0" smtClean="0"/>
              <a:t>Also adding a Fricative phone decreases the correctness by 0.2586.</a:t>
            </a:r>
          </a:p>
          <a:p>
            <a:r>
              <a:rPr lang="en-US" altLang="ko-KR" dirty="0" smtClean="0"/>
              <a:t>From this table, we observe</a:t>
            </a:r>
            <a:r>
              <a:rPr lang="en-US" altLang="ko-KR" baseline="0" dirty="0" smtClean="0"/>
              <a:t> that</a:t>
            </a:r>
          </a:p>
          <a:p>
            <a:pPr marL="171450" indent="-171450">
              <a:buFontTx/>
              <a:buChar char="-"/>
            </a:pPr>
            <a:r>
              <a:rPr lang="en-US" altLang="ko-KR" dirty="0" smtClean="0"/>
              <a:t>Fricative, Nasal, Front, Central, Back and Severity are significant (p&lt;0.05).</a:t>
            </a:r>
          </a:p>
          <a:p>
            <a:pPr marL="171450" indent="-171450">
              <a:buFontTx/>
              <a:buChar char="-"/>
            </a:pPr>
            <a:r>
              <a:rPr lang="en-US" altLang="ko-KR" dirty="0" smtClean="0"/>
              <a:t>Correctness decreases as Severity and the number of Fricative and Lateral increases.</a:t>
            </a:r>
          </a:p>
          <a:p>
            <a:pPr marL="171450" indent="-171450">
              <a:buFontTx/>
              <a:buChar char="-"/>
            </a:pPr>
            <a:r>
              <a:rPr lang="en-US" altLang="ko-KR" dirty="0" smtClean="0"/>
              <a:t>Correctness increases as the number of Nasal, Plosive, Affricate, Diphthongs and monophthongs increases.</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24</a:t>
            </a:fld>
            <a:endParaRPr lang="ko-KR" altLang="en-US"/>
          </a:p>
        </p:txBody>
      </p:sp>
    </p:spTree>
    <p:extLst>
      <p:ext uri="{BB962C8B-B14F-4D97-AF65-F5344CB8AC3E}">
        <p14:creationId xmlns:p14="http://schemas.microsoft.com/office/powerpoint/2010/main" val="6380080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a:t>
            </a:r>
            <a:r>
              <a:rPr lang="en-US" altLang="ko-KR" dirty="0" err="1" smtClean="0"/>
              <a:t>kaldi</a:t>
            </a:r>
            <a:r>
              <a:rPr lang="en-US" altLang="ko-KR" dirty="0" smtClean="0"/>
              <a:t> toolkit is used for speech recognition experiment.</a:t>
            </a:r>
          </a:p>
          <a:p>
            <a:r>
              <a:rPr lang="en-US" altLang="ko-KR" dirty="0" smtClean="0"/>
              <a:t>Parameters for the experiments</a:t>
            </a:r>
            <a:r>
              <a:rPr lang="en-US" altLang="ko-KR" baseline="0" dirty="0" smtClean="0"/>
              <a:t> are shown here.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The word error rate is computed from the results of the recognition</a:t>
            </a:r>
            <a:r>
              <a:rPr lang="en-US" altLang="ko-KR" baseline="0" dirty="0" smtClean="0"/>
              <a:t> which means the rate of the misrecognized utterances.</a:t>
            </a:r>
            <a:endParaRPr lang="ko-KR" altLang="en-US" dirty="0" smtClean="0"/>
          </a:p>
          <a:p>
            <a:endParaRPr lang="en-US" altLang="ko-KR" dirty="0" smtClean="0"/>
          </a:p>
          <a:p>
            <a:r>
              <a:rPr lang="en-US" altLang="ko-KR" dirty="0" smtClean="0"/>
              <a:t>Feature</a:t>
            </a:r>
            <a:r>
              <a:rPr lang="en-US" altLang="ko-KR" baseline="0" dirty="0" smtClean="0"/>
              <a:t> extraction:</a:t>
            </a:r>
          </a:p>
          <a:p>
            <a:pPr marL="171450" indent="-171450">
              <a:buFontTx/>
              <a:buChar char="-"/>
            </a:pPr>
            <a:r>
              <a:rPr lang="en-US" altLang="ko-KR" baseline="0" dirty="0" smtClean="0"/>
              <a:t>13-dimension MFCC feature is extracted per 1 frame</a:t>
            </a:r>
          </a:p>
          <a:p>
            <a:pPr marL="171450" indent="-171450">
              <a:buFontTx/>
              <a:buChar char="-"/>
            </a:pPr>
            <a:r>
              <a:rPr lang="en-US" altLang="ko-KR" baseline="0" dirty="0" smtClean="0"/>
              <a:t>40-dim features are selected by LDA from 13*7 features</a:t>
            </a:r>
          </a:p>
          <a:p>
            <a:r>
              <a:rPr lang="en-US" altLang="ko-KR" baseline="0" dirty="0" smtClean="0"/>
              <a:t>Acoustic modeling:</a:t>
            </a:r>
          </a:p>
          <a:p>
            <a:pPr marL="171450" indent="-171450">
              <a:buFontTx/>
              <a:buChar char="-"/>
            </a:pPr>
            <a:r>
              <a:rPr lang="en-US" altLang="ko-KR" baseline="0" dirty="0" smtClean="0"/>
              <a:t>one set of 500 utterances of data for analysis is used for GMM-based acoustic model training</a:t>
            </a:r>
          </a:p>
          <a:p>
            <a:pPr marL="171450" indent="-171450">
              <a:buFontTx/>
              <a:buChar char="-"/>
            </a:pPr>
            <a:r>
              <a:rPr lang="en-US" altLang="ko-KR" baseline="0" dirty="0" smtClean="0"/>
              <a:t>FMLLR feature transform ( an unsupervised adaptation method) is extracted from the test set</a:t>
            </a:r>
          </a:p>
          <a:p>
            <a:pPr marL="171450" indent="-171450">
              <a:buFontTx/>
              <a:buChar char="-"/>
            </a:pPr>
            <a:r>
              <a:rPr lang="en-US" altLang="ko-KR" baseline="0" dirty="0" smtClean="0"/>
              <a:t>GMM model is adapted per each speaker by applying the MAP method</a:t>
            </a:r>
          </a:p>
          <a:p>
            <a:r>
              <a:rPr lang="en-US" altLang="ko-KR" dirty="0" smtClean="0"/>
              <a:t>Pronunciation</a:t>
            </a:r>
            <a:r>
              <a:rPr lang="en-US" altLang="ko-KR" baseline="0" dirty="0" smtClean="0"/>
              <a:t> modeling:</a:t>
            </a:r>
          </a:p>
          <a:p>
            <a:pPr marL="171450" indent="-171450">
              <a:buFontTx/>
              <a:buChar char="-"/>
            </a:pPr>
            <a:r>
              <a:rPr lang="en-US" altLang="ko-KR" baseline="0" dirty="0" smtClean="0"/>
              <a:t>The vocabulary for training and testing is consist of 1,152 words and 1,267 pronunciations. (average number of pronunciation variants = 1.1)</a:t>
            </a:r>
          </a:p>
          <a:p>
            <a:pPr marL="0" indent="0">
              <a:buFontTx/>
              <a:buNone/>
            </a:pPr>
            <a:r>
              <a:rPr lang="en-US" altLang="ko-KR" baseline="0" dirty="0" smtClean="0"/>
              <a:t>Isolated word recognition is performed: in the recognition, it is assumed that each utterance is consist of only one word.</a:t>
            </a:r>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25</a:t>
            </a:fld>
            <a:endParaRPr lang="ko-KR" altLang="en-US"/>
          </a:p>
        </p:txBody>
      </p:sp>
    </p:spTree>
    <p:extLst>
      <p:ext uri="{BB962C8B-B14F-4D97-AF65-F5344CB8AC3E}">
        <p14:creationId xmlns:p14="http://schemas.microsoft.com/office/powerpoint/2010/main" val="19866801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Recognition score of a word</a:t>
            </a:r>
            <a:r>
              <a:rPr lang="en-US" altLang="ko-KR" baseline="0" dirty="0" smtClean="0"/>
              <a:t> is defined by sum of the weight (the effect value) by the number of phones over phonetic classes.</a:t>
            </a:r>
          </a:p>
          <a:p>
            <a:r>
              <a:rPr lang="en-US" altLang="ko-KR" dirty="0" smtClean="0"/>
              <a:t>The number of words in the</a:t>
            </a:r>
            <a:r>
              <a:rPr lang="en-US" altLang="ko-KR" baseline="0" dirty="0" smtClean="0"/>
              <a:t> vocabulary for testing is 47 and the number of words in the corpus is 500. –</a:t>
            </a:r>
          </a:p>
          <a:p>
            <a:r>
              <a:rPr lang="en-US" altLang="ko-KR" baseline="0" dirty="0" smtClean="0"/>
              <a:t>So, constructing vocabulary is to select 47 keywords out of 500 words.</a:t>
            </a:r>
          </a:p>
          <a:p>
            <a:r>
              <a:rPr lang="en-US" altLang="ko-KR" baseline="0" dirty="0" smtClean="0"/>
              <a:t>We construct 4 kinds of vocabularies to be the baselines:</a:t>
            </a:r>
          </a:p>
          <a:p>
            <a:pPr marL="171450" indent="-171450">
              <a:buFontTx/>
              <a:buChar char="-"/>
            </a:pPr>
            <a:r>
              <a:rPr lang="en-US" altLang="ko-KR" baseline="0" dirty="0" smtClean="0"/>
              <a:t>47 words having the maximum number of phones as their pronunciations (in our pilot experiments, the WER is in inverse proportional to the length of the word)</a:t>
            </a:r>
          </a:p>
          <a:p>
            <a:pPr marL="171450" indent="-171450">
              <a:buFontTx/>
              <a:buChar char="-"/>
            </a:pPr>
            <a:r>
              <a:rPr lang="en-US" altLang="ko-KR" baseline="0" dirty="0" smtClean="0"/>
              <a:t>47 words having the minimum number of phones as their pronunciations (in our intuitions, severe speakers may be hard to speak long words.)</a:t>
            </a:r>
          </a:p>
          <a:p>
            <a:pPr marL="171450" indent="-171450">
              <a:buFontTx/>
              <a:buChar char="-"/>
            </a:pPr>
            <a:r>
              <a:rPr lang="en-US" altLang="ko-KR" baseline="0" dirty="0" smtClean="0"/>
              <a:t>Randomly chosen 47 words</a:t>
            </a:r>
          </a:p>
          <a:p>
            <a:pPr marL="171450" marR="0" indent="-171450" algn="l" defTabSz="914400" rtl="0" eaLnBrk="1" fontAlgn="auto" latinLnBrk="1" hangingPunct="1">
              <a:lnSpc>
                <a:spcPct val="100000"/>
              </a:lnSpc>
              <a:spcBef>
                <a:spcPts val="0"/>
              </a:spcBef>
              <a:spcAft>
                <a:spcPts val="0"/>
              </a:spcAft>
              <a:buClrTx/>
              <a:buSzTx/>
              <a:buFontTx/>
              <a:buChar char="-"/>
              <a:tabLst/>
              <a:defRPr/>
            </a:pPr>
            <a:r>
              <a:rPr lang="en-US" altLang="ko-KR" baseline="0" dirty="0" smtClean="0"/>
              <a:t>26 phonetic alphabets for graphemes and 21 commands for control functions. We construct 3 kinds of phonetic alphabet vocabularies because we have 3 kinds of phonetic alphabets in the corpus.</a:t>
            </a:r>
          </a:p>
          <a:p>
            <a:r>
              <a:rPr lang="en-US" altLang="ko-KR" baseline="0" dirty="0" smtClean="0"/>
              <a:t>The performance of the vocabulary composed by selecting words with the maximum of the recognition score is evaluated by comparing with the performance of the baseline vocabularies.</a:t>
            </a:r>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26</a:t>
            </a:fld>
            <a:endParaRPr lang="ko-KR" altLang="en-US"/>
          </a:p>
        </p:txBody>
      </p:sp>
    </p:spTree>
    <p:extLst>
      <p:ext uri="{BB962C8B-B14F-4D97-AF65-F5344CB8AC3E}">
        <p14:creationId xmlns:p14="http://schemas.microsoft.com/office/powerpoint/2010/main" val="3646110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Word lists used for the experiments are shown here.</a:t>
            </a:r>
          </a:p>
          <a:p>
            <a:endParaRPr lang="ko-KR" altLang="en-US" dirty="0"/>
          </a:p>
        </p:txBody>
      </p:sp>
      <p:sp>
        <p:nvSpPr>
          <p:cNvPr id="4" name="슬라이드 번호 개체 틀 3"/>
          <p:cNvSpPr>
            <a:spLocks noGrp="1"/>
          </p:cNvSpPr>
          <p:nvPr>
            <p:ph type="sldNum" sz="quarter" idx="10"/>
          </p:nvPr>
        </p:nvSpPr>
        <p:spPr/>
        <p:txBody>
          <a:bodyPr/>
          <a:lstStyle/>
          <a:p>
            <a:fld id="{F012A5DC-2362-4249-AAF2-2BC68ECD891A}" type="slidenum">
              <a:rPr lang="ko-KR" altLang="en-US" smtClean="0"/>
              <a:pPr/>
              <a:t>27</a:t>
            </a:fld>
            <a:endParaRPr lang="ko-KR" altLang="en-US"/>
          </a:p>
        </p:txBody>
      </p:sp>
    </p:spTree>
    <p:extLst>
      <p:ext uri="{BB962C8B-B14F-4D97-AF65-F5344CB8AC3E}">
        <p14:creationId xmlns:p14="http://schemas.microsoft.com/office/powerpoint/2010/main" val="42541906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In these results, </a:t>
            </a:r>
            <a:r>
              <a:rPr lang="en-US" altLang="ko-KR" baseline="0" dirty="0" smtClean="0"/>
              <a:t>we observe</a:t>
            </a:r>
          </a:p>
          <a:p>
            <a:pPr marL="171450" indent="-171450">
              <a:buFontTx/>
              <a:buChar char="-"/>
            </a:pPr>
            <a:r>
              <a:rPr lang="en-US" altLang="ko-KR" baseline="0" dirty="0" smtClean="0"/>
              <a:t>The average WER of 100 trials of the random selection is 17.2%</a:t>
            </a:r>
          </a:p>
          <a:p>
            <a:pPr marL="171450" indent="-171450">
              <a:buFontTx/>
              <a:buChar char="-"/>
            </a:pPr>
            <a:r>
              <a:rPr lang="en-US" altLang="ko-KR" dirty="0" smtClean="0"/>
              <a:t>WERs using 3 alphabet word lists are 16.5~18.2%.</a:t>
            </a:r>
          </a:p>
          <a:p>
            <a:pPr marL="171450" indent="-171450">
              <a:buFontTx/>
              <a:buChar char="-"/>
            </a:pPr>
            <a:r>
              <a:rPr lang="en-US" altLang="ko-KR" dirty="0" smtClean="0"/>
              <a:t>Using maximum of the number of phoneme as criterion for selecting words showed 16.8% and using minimum criterion showed 21.1%.</a:t>
            </a:r>
          </a:p>
          <a:p>
            <a:pPr marL="171450" indent="-171450">
              <a:buFontTx/>
              <a:buChar char="-"/>
            </a:pPr>
            <a:r>
              <a:rPr lang="en-US" altLang="ko-KR" dirty="0" smtClean="0"/>
              <a:t>In the Severity 2</a:t>
            </a:r>
            <a:r>
              <a:rPr lang="en-US" altLang="ko-KR" baseline="0" dirty="0" smtClean="0"/>
              <a:t> group, speakers have lower WER when they utter longer words.</a:t>
            </a:r>
          </a:p>
          <a:p>
            <a:pPr marL="171450" indent="-171450">
              <a:buFontTx/>
              <a:buChar char="-"/>
            </a:pPr>
            <a:r>
              <a:rPr lang="en-US" altLang="ko-KR" baseline="0" dirty="0" smtClean="0"/>
              <a:t>In more severe group, speakers have lower WER when they utter shorter words.</a:t>
            </a:r>
          </a:p>
          <a:p>
            <a:pPr marL="171450" indent="-171450">
              <a:buFontTx/>
              <a:buChar char="-"/>
            </a:pPr>
            <a:r>
              <a:rPr lang="en-US" altLang="ko-KR" dirty="0" smtClean="0"/>
              <a:t>Differences between 4 baseline recognition results are not significant.</a:t>
            </a:r>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28</a:t>
            </a:fld>
            <a:endParaRPr lang="ko-KR" altLang="en-US"/>
          </a:p>
        </p:txBody>
      </p:sp>
    </p:spTree>
    <p:extLst>
      <p:ext uri="{BB962C8B-B14F-4D97-AF65-F5344CB8AC3E}">
        <p14:creationId xmlns:p14="http://schemas.microsoft.com/office/powerpoint/2010/main" val="646840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Optimizing</a:t>
            </a:r>
            <a:r>
              <a:rPr lang="en-US" altLang="ko-KR" baseline="0" dirty="0" smtClean="0"/>
              <a:t> the vocabulary with the recognition scores show improvements compared to the baselines. (</a:t>
            </a:r>
            <a:r>
              <a:rPr lang="en-US" altLang="ko-KR" dirty="0" smtClean="0"/>
              <a:t>p&lt;0.05)</a:t>
            </a:r>
          </a:p>
          <a:p>
            <a:r>
              <a:rPr lang="en-US" altLang="ko-KR" dirty="0" smtClean="0"/>
              <a:t>- Using the MF model, 13.8% WER was obtained, which is 2.7% (relatively 16.4%) improvement.</a:t>
            </a:r>
          </a:p>
          <a:p>
            <a:r>
              <a:rPr lang="en-US" altLang="ko-KR" dirty="0" smtClean="0"/>
              <a:t>- Using the MH model, 12.5% WER was obtained, which is 4.0% (relatively 24.2%) improvement.</a:t>
            </a:r>
          </a:p>
          <a:p>
            <a:endParaRPr lang="en-US" altLang="ko-KR" dirty="0" smtClean="0"/>
          </a:p>
          <a:p>
            <a:r>
              <a:rPr lang="en-US" altLang="ko-KR" dirty="0" smtClean="0"/>
              <a:t>The AIC of the MH model is higher than</a:t>
            </a:r>
            <a:r>
              <a:rPr lang="en-US" altLang="ko-KR" baseline="0" dirty="0" smtClean="0"/>
              <a:t> the AIC of the MF model but the WER of the MH is lower.</a:t>
            </a:r>
          </a:p>
          <a:p>
            <a:r>
              <a:rPr lang="en-US" altLang="ko-KR" baseline="0" dirty="0" smtClean="0"/>
              <a:t>- 1)The AIC is a criterion for likelihood and the WER is a criterion for classification error.</a:t>
            </a:r>
          </a:p>
          <a:p>
            <a:r>
              <a:rPr lang="en-US" altLang="ko-KR" baseline="0" dirty="0" smtClean="0"/>
              <a:t>- 2)The training data for the GLMM modeling and the testing data for the speech recognition do not overlap so the characteristics of two data could be partially different.</a:t>
            </a:r>
          </a:p>
          <a:p>
            <a:r>
              <a:rPr lang="en-US" altLang="ko-KR" baseline="0" dirty="0" smtClean="0"/>
              <a:t>- Therefore the </a:t>
            </a:r>
            <a:r>
              <a:rPr lang="en-US" altLang="ko-KR" dirty="0" smtClean="0"/>
              <a:t>superiorities</a:t>
            </a:r>
            <a:r>
              <a:rPr lang="en-US" altLang="ko-KR" sz="1200" b="0" i="0" kern="1200" dirty="0" smtClean="0">
                <a:solidFill>
                  <a:schemeClr val="tx1"/>
                </a:solidFill>
                <a:effectLst/>
                <a:latin typeface="+mn-lt"/>
                <a:ea typeface="+mn-ea"/>
                <a:cs typeface="+mn-cs"/>
              </a:rPr>
              <a:t> </a:t>
            </a:r>
            <a:r>
              <a:rPr lang="en-US" altLang="ko-KR" baseline="0" dirty="0" smtClean="0"/>
              <a:t>of the AIC and the WER of the MH model and the MF model do not match makes sense.</a:t>
            </a:r>
          </a:p>
          <a:p>
            <a:r>
              <a:rPr lang="en-US" altLang="ko-KR" dirty="0" smtClean="0"/>
              <a:t>- In the language modeling, the lowest perplexity does</a:t>
            </a:r>
            <a:r>
              <a:rPr lang="en-US" altLang="ko-KR" baseline="0" dirty="0" smtClean="0"/>
              <a:t> not guarantee the lowest WER.</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29</a:t>
            </a:fld>
            <a:endParaRPr lang="ko-KR" altLang="en-US"/>
          </a:p>
        </p:txBody>
      </p:sp>
    </p:spTree>
    <p:extLst>
      <p:ext uri="{BB962C8B-B14F-4D97-AF65-F5344CB8AC3E}">
        <p14:creationId xmlns:p14="http://schemas.microsoft.com/office/powerpoint/2010/main" val="384189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342900" lvl="1" indent="-342900">
              <a:buClr>
                <a:srgbClr val="640000"/>
              </a:buClr>
            </a:pPr>
            <a:r>
              <a:rPr lang="en-US" altLang="ko-KR" sz="2000" dirty="0" smtClean="0"/>
              <a:t>Dysarthria is a motor speech disorder caused by damage to the central or peripheral nervous system.</a:t>
            </a:r>
          </a:p>
          <a:p>
            <a:r>
              <a:rPr lang="en-US" altLang="ko-KR" dirty="0" smtClean="0"/>
              <a:t>Physical limitations due to neurological deficits</a:t>
            </a:r>
            <a:r>
              <a:rPr lang="en-US" altLang="ko-KR" baseline="0" dirty="0" smtClean="0"/>
              <a:t> make it difficult for p</a:t>
            </a:r>
            <a:r>
              <a:rPr lang="en-US" altLang="ko-KR" dirty="0" smtClean="0"/>
              <a:t>eople with dysarthria to operate IT devices using hands.</a:t>
            </a:r>
          </a:p>
          <a:p>
            <a:r>
              <a:rPr lang="en-US" altLang="ko-KR" dirty="0" smtClean="0"/>
              <a:t>In this sense, automatic speech recognition can provides an alternative interface.</a:t>
            </a:r>
          </a:p>
          <a:p>
            <a:r>
              <a:rPr lang="en-US" altLang="ko-KR" dirty="0" smtClean="0"/>
              <a:t>If</a:t>
            </a:r>
            <a:r>
              <a:rPr lang="en-US" altLang="ko-KR" baseline="0" dirty="0" smtClean="0"/>
              <a:t> it works successfully, there are many advantages, such as lo</a:t>
            </a:r>
            <a:r>
              <a:rPr lang="en-US" altLang="ko-KR" dirty="0" smtClean="0"/>
              <a:t>w physical exhaustion and less time consuming effort.</a:t>
            </a:r>
          </a:p>
          <a:p>
            <a:r>
              <a:rPr lang="en-US" altLang="ko-KR" dirty="0" smtClean="0"/>
              <a:t>However,</a:t>
            </a:r>
            <a:r>
              <a:rPr lang="en-US" altLang="ko-KR" baseline="0" dirty="0" smtClean="0"/>
              <a:t> the problem is </a:t>
            </a:r>
            <a:r>
              <a:rPr lang="en-US" altLang="ko-KR" dirty="0" smtClean="0"/>
              <a:t>speech recognition accuracy is too low to be practical in many cases</a:t>
            </a:r>
            <a:r>
              <a:rPr lang="en-US" altLang="ko-KR" baseline="0" dirty="0" smtClean="0"/>
              <a:t> which are now in everyday use for people without dysarthria.</a:t>
            </a:r>
            <a:endParaRPr lang="en-US" altLang="ko-KR" dirty="0" smtClean="0"/>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Our goal is to develop a Voice User Interface for Koreans with dysarthria. The system can run on various products such as smartphones, tablet PCs, mobile devices, and so on. </a:t>
            </a:r>
          </a:p>
          <a:p>
            <a:endParaRPr lang="ko-KR" altLang="en-US" dirty="0"/>
          </a:p>
        </p:txBody>
      </p:sp>
      <p:sp>
        <p:nvSpPr>
          <p:cNvPr id="4" name="슬라이드 번호 개체 틀 3"/>
          <p:cNvSpPr>
            <a:spLocks noGrp="1"/>
          </p:cNvSpPr>
          <p:nvPr>
            <p:ph type="sldNum" sz="quarter" idx="10"/>
          </p:nvPr>
        </p:nvSpPr>
        <p:spPr/>
        <p:txBody>
          <a:bodyPr/>
          <a:lstStyle/>
          <a:p>
            <a:fld id="{F012A5DC-2362-4249-AAF2-2BC68ECD891A}" type="slidenum">
              <a:rPr lang="ko-KR" altLang="en-US" smtClean="0"/>
              <a:pPr/>
              <a:t>3</a:t>
            </a:fld>
            <a:endParaRPr lang="ko-KR" altLang="en-US"/>
          </a:p>
        </p:txBody>
      </p:sp>
    </p:spTree>
    <p:extLst>
      <p:ext uri="{BB962C8B-B14F-4D97-AF65-F5344CB8AC3E}">
        <p14:creationId xmlns:p14="http://schemas.microsoft.com/office/powerpoint/2010/main" val="15183468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effects of the articulation on the WER are:</a:t>
            </a:r>
          </a:p>
          <a:p>
            <a:r>
              <a:rPr lang="en-US" altLang="ko-KR" dirty="0" smtClean="0"/>
              <a:t>Four sets of the articulation features for each word are defined and the relationship between the features and WERs is analyzed using a GLMM.</a:t>
            </a:r>
          </a:p>
          <a:p>
            <a:r>
              <a:rPr lang="en-US" altLang="ko-KR" dirty="0" smtClean="0"/>
              <a:t>Among the models, the Manner-</a:t>
            </a:r>
            <a:r>
              <a:rPr lang="en-US" altLang="ko-KR" dirty="0" err="1" smtClean="0"/>
              <a:t>Frontness</a:t>
            </a:r>
            <a:r>
              <a:rPr lang="en-US" altLang="ko-KR" dirty="0" smtClean="0"/>
              <a:t> model is selected as the best one by the analysis.</a:t>
            </a:r>
          </a:p>
          <a:p>
            <a:r>
              <a:rPr lang="en-US" altLang="ko-KR" dirty="0" smtClean="0"/>
              <a:t>Estimates of the GLMM are observed and applied to calculate the recognition score.</a:t>
            </a:r>
          </a:p>
          <a:p>
            <a:r>
              <a:rPr lang="en-US" altLang="ko-KR" dirty="0" smtClean="0"/>
              <a:t>Correctness decreases as Severity and the number of Fricative and Lateral increases.</a:t>
            </a:r>
          </a:p>
          <a:p>
            <a:r>
              <a:rPr lang="en-US" altLang="ko-KR" dirty="0" smtClean="0"/>
              <a:t>Correctness increases as the number of Nasal, Plosive, Affricate, Diphthongs and monophthongs increases.</a:t>
            </a:r>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30</a:t>
            </a:fld>
            <a:endParaRPr lang="ko-KR" altLang="en-US"/>
          </a:p>
        </p:txBody>
      </p:sp>
    </p:spTree>
    <p:extLst>
      <p:ext uri="{BB962C8B-B14F-4D97-AF65-F5344CB8AC3E}">
        <p14:creationId xmlns:p14="http://schemas.microsoft.com/office/powerpoint/2010/main" val="36144197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lvl="0"/>
            <a:r>
              <a:rPr lang="en-US" altLang="ko-KR" dirty="0" smtClean="0"/>
              <a:t>The results from Table 1 that increasing the number of Fricative increases the recognition error rates and the number of Nasal increases the correctness are consistent with the analysis of the articulation errors of the English dysarthric speech.</a:t>
            </a:r>
          </a:p>
          <a:p>
            <a:pPr lvl="0"/>
            <a:r>
              <a:rPr lang="en-US" altLang="ko-KR" dirty="0" smtClean="0"/>
              <a:t>The difference between monophthong and diphthong is also consistent.</a:t>
            </a:r>
          </a:p>
          <a:p>
            <a:pPr lvl="0"/>
            <a:r>
              <a:rPr lang="en-US" altLang="ko-KR" dirty="0" smtClean="0"/>
              <a:t>The </a:t>
            </a:r>
            <a:r>
              <a:rPr lang="en-US" altLang="ko-KR" dirty="0" err="1" smtClean="0"/>
              <a:t>fortis</a:t>
            </a:r>
            <a:r>
              <a:rPr lang="en-US" altLang="ko-KR" dirty="0" smtClean="0"/>
              <a:t> phonemes which are complex to articulate seem to lower the estimate of Plosive.</a:t>
            </a:r>
          </a:p>
          <a:p>
            <a:pPr lvl="0"/>
            <a:endParaRPr lang="en-US" altLang="ko-KR" dirty="0" smtClean="0"/>
          </a:p>
          <a:p>
            <a:pPr lvl="0"/>
            <a:r>
              <a:rPr lang="en-US" altLang="ko-KR" dirty="0" smtClean="0"/>
              <a:t>These results will</a:t>
            </a:r>
            <a:r>
              <a:rPr lang="en-US" altLang="ko-KR" baseline="0" dirty="0" smtClean="0"/>
              <a:t> be useful for designing a dysarthric speech recognition system and can be further extended to other language by the mapping between the class of the phoneme and other language.</a:t>
            </a:r>
          </a:p>
          <a:p>
            <a:endParaRPr lang="ko-KR" altLang="en-US" dirty="0"/>
          </a:p>
        </p:txBody>
      </p:sp>
      <p:sp>
        <p:nvSpPr>
          <p:cNvPr id="4" name="슬라이드 번호 개체 틀 3"/>
          <p:cNvSpPr>
            <a:spLocks noGrp="1"/>
          </p:cNvSpPr>
          <p:nvPr>
            <p:ph type="sldNum" sz="quarter" idx="10"/>
          </p:nvPr>
        </p:nvSpPr>
        <p:spPr/>
        <p:txBody>
          <a:bodyPr/>
          <a:lstStyle/>
          <a:p>
            <a:fld id="{F012A5DC-2362-4249-AAF2-2BC68ECD891A}" type="slidenum">
              <a:rPr lang="ko-KR" altLang="en-US" smtClean="0"/>
              <a:pPr/>
              <a:t>31</a:t>
            </a:fld>
            <a:endParaRPr lang="ko-KR" altLang="en-US"/>
          </a:p>
        </p:txBody>
      </p:sp>
    </p:spTree>
    <p:extLst>
      <p:ext uri="{BB962C8B-B14F-4D97-AF65-F5344CB8AC3E}">
        <p14:creationId xmlns:p14="http://schemas.microsoft.com/office/powerpoint/2010/main" val="15362649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Articulation</a:t>
            </a:r>
            <a:r>
              <a:rPr lang="en-US" altLang="ko-KR" baseline="0" dirty="0" smtClean="0"/>
              <a:t> accuracy</a:t>
            </a:r>
            <a:endParaRPr lang="en-US" altLang="ko-KR" dirty="0" smtClean="0"/>
          </a:p>
          <a:p>
            <a:pPr marL="171450" indent="-171450">
              <a:buFontTx/>
              <a:buChar char="-"/>
            </a:pPr>
            <a:r>
              <a:rPr lang="en-US" altLang="ko-KR" dirty="0" smtClean="0"/>
              <a:t>Nasal and plosive(stop) show</a:t>
            </a:r>
            <a:r>
              <a:rPr lang="en-US" altLang="ko-KR" baseline="0" dirty="0" smtClean="0"/>
              <a:t> lower articulation error rates than liquid, affricate and fricative.</a:t>
            </a:r>
          </a:p>
          <a:p>
            <a:pPr marL="171450" indent="-171450">
              <a:buFontTx/>
              <a:buChar char="-"/>
            </a:pPr>
            <a:r>
              <a:rPr lang="en-US" altLang="ko-KR" baseline="0" dirty="0" smtClean="0"/>
              <a:t>Accuracy of affricate &gt; accuracy of fricative [7][8]</a:t>
            </a:r>
          </a:p>
          <a:p>
            <a:pPr marL="0" indent="0">
              <a:buFontTx/>
              <a:buNone/>
            </a:pPr>
            <a:r>
              <a:rPr lang="en-US" altLang="ko-KR" baseline="0" dirty="0" smtClean="0"/>
              <a:t>Effect on the recognition correctness</a:t>
            </a:r>
          </a:p>
          <a:p>
            <a:pPr marL="171450" indent="-171450">
              <a:buFontTx/>
              <a:buChar char="-"/>
            </a:pPr>
            <a:r>
              <a:rPr lang="en-US" altLang="ko-KR" baseline="0" dirty="0" smtClean="0"/>
              <a:t>In this paper, also the effects of nasal and plosive on the recognition correctness were higher than the effects of liquid, affricate and fricative.</a:t>
            </a:r>
          </a:p>
          <a:p>
            <a:pPr marL="171450" indent="-171450">
              <a:buFontTx/>
              <a:buChar char="-"/>
            </a:pPr>
            <a:r>
              <a:rPr lang="en-US" altLang="ko-KR" baseline="0" dirty="0" smtClean="0"/>
              <a:t>But the differences between the values of plosive, affricate and lateral(liquid) were relatively small and the values were close to zero.</a:t>
            </a:r>
          </a:p>
          <a:p>
            <a:pPr marL="171450" indent="-171450">
              <a:buFontTx/>
              <a:buChar char="-"/>
            </a:pPr>
            <a:r>
              <a:rPr lang="en-US" altLang="ko-KR" dirty="0" smtClean="0"/>
              <a:t>The </a:t>
            </a:r>
            <a:r>
              <a:rPr lang="en-US" altLang="ko-KR" dirty="0" err="1" smtClean="0"/>
              <a:t>fortis</a:t>
            </a:r>
            <a:r>
              <a:rPr lang="en-US" altLang="ko-KR" dirty="0" smtClean="0"/>
              <a:t> phonemes seem to lower the estimate of plosive.</a:t>
            </a:r>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32</a:t>
            </a:fld>
            <a:endParaRPr lang="ko-KR" altLang="en-US"/>
          </a:p>
        </p:txBody>
      </p:sp>
    </p:spTree>
    <p:extLst>
      <p:ext uri="{BB962C8B-B14F-4D97-AF65-F5344CB8AC3E}">
        <p14:creationId xmlns:p14="http://schemas.microsoft.com/office/powerpoint/2010/main" val="2737888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dirty="0" smtClean="0"/>
              <a:t>This figure shows a typical</a:t>
            </a:r>
            <a:r>
              <a:rPr lang="en-US" altLang="ko-KR" sz="1200" baseline="0" dirty="0" smtClean="0"/>
              <a:t> architecture of automatic speech recognition system.</a:t>
            </a:r>
          </a:p>
          <a:p>
            <a:r>
              <a:rPr lang="en-US" altLang="ko-KR" sz="1200" dirty="0" smtClean="0"/>
              <a:t>Signal processing front-end</a:t>
            </a:r>
            <a:r>
              <a:rPr lang="en-US" altLang="ko-KR" sz="1200" baseline="0" dirty="0" smtClean="0"/>
              <a:t> handles noise in the speech input and extract features for pattern recognition.</a:t>
            </a:r>
          </a:p>
          <a:p>
            <a:r>
              <a:rPr lang="en-US" altLang="ko-KR" sz="1200" baseline="0" dirty="0" smtClean="0"/>
              <a:t>Knowledge about speech is modeled by acoustic, pronunciation, and language models.</a:t>
            </a:r>
          </a:p>
          <a:p>
            <a:r>
              <a:rPr lang="en-US" altLang="ko-KR" sz="1200" baseline="0" dirty="0" smtClean="0"/>
              <a:t>Acoustics model explains the statistical relationship between speech signal and phone. This probabilistic model is obtained by Gaussian Mixture Modeling in Hidden Markov Models or by Deep Neural Networks.</a:t>
            </a:r>
          </a:p>
          <a:p>
            <a:r>
              <a:rPr lang="en-US" altLang="ko-KR" sz="1200" baseline="0" dirty="0" smtClean="0"/>
              <a:t>Pronunciation model explains the relationship between phone sequences and word in pronunciation dictionary. It also includes the issue of vocabulary modeling.</a:t>
            </a:r>
          </a:p>
          <a:p>
            <a:r>
              <a:rPr lang="en-US" altLang="ko-KR" sz="1200" baseline="0" dirty="0" smtClean="0"/>
              <a:t>Language model explains the statistical relationship between word and sentence.</a:t>
            </a:r>
          </a:p>
          <a:p>
            <a:r>
              <a:rPr lang="en-US" altLang="ko-KR" sz="1200" baseline="0" dirty="0" smtClean="0"/>
              <a:t>The search engine uses knowledge represented by these models in decoding feature vector sequences to produce a recognized text.</a:t>
            </a:r>
          </a:p>
          <a:p>
            <a:r>
              <a:rPr lang="en-US" altLang="ko-KR" sz="1200" baseline="0" dirty="0" smtClean="0"/>
              <a:t>Application software interprets the recognized text and produces the corresponding system action.</a:t>
            </a:r>
          </a:p>
          <a:p>
            <a:r>
              <a:rPr lang="en-US" altLang="ko-KR" sz="1200" baseline="0" dirty="0" smtClean="0"/>
              <a:t> </a:t>
            </a:r>
            <a:endParaRPr lang="ko-KR" altLang="en-US" dirty="0"/>
          </a:p>
        </p:txBody>
      </p:sp>
      <p:sp>
        <p:nvSpPr>
          <p:cNvPr id="4" name="슬라이드 번호 개체 틀 3"/>
          <p:cNvSpPr>
            <a:spLocks noGrp="1"/>
          </p:cNvSpPr>
          <p:nvPr>
            <p:ph type="sldNum" sz="quarter" idx="10"/>
          </p:nvPr>
        </p:nvSpPr>
        <p:spPr/>
        <p:txBody>
          <a:bodyPr/>
          <a:lstStyle/>
          <a:p>
            <a:fld id="{F012A5DC-2362-4249-AAF2-2BC68ECD891A}" type="slidenum">
              <a:rPr lang="ko-KR" altLang="en-US" smtClean="0"/>
              <a:pPr/>
              <a:t>4</a:t>
            </a:fld>
            <a:endParaRPr lang="ko-KR" altLang="en-US"/>
          </a:p>
        </p:txBody>
      </p:sp>
    </p:spTree>
    <p:extLst>
      <p:ext uri="{BB962C8B-B14F-4D97-AF65-F5344CB8AC3E}">
        <p14:creationId xmlns:p14="http://schemas.microsoft.com/office/powerpoint/2010/main" val="4123911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There are two</a:t>
            </a:r>
            <a:r>
              <a:rPr lang="en-US" altLang="ko-KR" baseline="0" dirty="0" smtClean="0"/>
              <a:t> big research issues for Voice User Interface with dysarthric speech recognition </a:t>
            </a:r>
          </a:p>
          <a:p>
            <a:r>
              <a:rPr lang="en-US" altLang="ko-KR" baseline="0" dirty="0" smtClean="0"/>
              <a:t>At first, since the dysarthric speech recognition accuracy is too bad, we have to somehow increase the accuracy good enough for practical applications, or in other words, to reduce word error rate.</a:t>
            </a:r>
          </a:p>
          <a:p>
            <a:r>
              <a:rPr lang="en-US" altLang="ko-KR" baseline="0" dirty="0" smtClean="0"/>
              <a:t>This issue is related with modules in the yellow part.</a:t>
            </a:r>
          </a:p>
          <a:p>
            <a:r>
              <a:rPr lang="en-US" altLang="ko-KR" baseline="0" dirty="0" smtClean="0"/>
              <a:t>Secondly, although low speech recognition performance is unavoidable, we can make the voice user interface more practical by improving usability of the application software. </a:t>
            </a:r>
          </a:p>
          <a:p>
            <a:r>
              <a:rPr lang="en-US" altLang="ko-KR" baseline="0" dirty="0" smtClean="0"/>
              <a:t>Of course, these two efforts should be taken together to make dysarthric Voice User Interface.</a:t>
            </a:r>
          </a:p>
          <a:p>
            <a:endParaRPr lang="ko-KR" altLang="en-US" dirty="0"/>
          </a:p>
        </p:txBody>
      </p:sp>
      <p:sp>
        <p:nvSpPr>
          <p:cNvPr id="4" name="슬라이드 번호 개체 틀 3"/>
          <p:cNvSpPr>
            <a:spLocks noGrp="1"/>
          </p:cNvSpPr>
          <p:nvPr>
            <p:ph type="sldNum" sz="quarter" idx="10"/>
          </p:nvPr>
        </p:nvSpPr>
        <p:spPr/>
        <p:txBody>
          <a:bodyPr/>
          <a:lstStyle/>
          <a:p>
            <a:fld id="{F012A5DC-2362-4249-AAF2-2BC68ECD891A}" type="slidenum">
              <a:rPr lang="ko-KR" altLang="en-US" smtClean="0"/>
              <a:pPr/>
              <a:t>5</a:t>
            </a:fld>
            <a:endParaRPr lang="ko-KR" altLang="en-US"/>
          </a:p>
        </p:txBody>
      </p:sp>
    </p:spTree>
    <p:extLst>
      <p:ext uri="{BB962C8B-B14F-4D97-AF65-F5344CB8AC3E}">
        <p14:creationId xmlns:p14="http://schemas.microsoft.com/office/powerpoint/2010/main" val="3878315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dirty="0" smtClean="0"/>
              <a:t>As for improving usability in application software, the </a:t>
            </a:r>
            <a:r>
              <a:rPr lang="en-US" altLang="ko-KR" dirty="0" smtClean="0"/>
              <a:t>Voice-Input Voice-Output Communication Aid in [4]</a:t>
            </a:r>
            <a:r>
              <a:rPr lang="en-US" altLang="ko-KR" baseline="0" dirty="0" smtClean="0"/>
              <a:t> shows a good example. </a:t>
            </a:r>
          </a:p>
          <a:p>
            <a:r>
              <a:rPr lang="en-US" altLang="ko-KR" sz="1200" dirty="0" smtClean="0"/>
              <a:t>VIVOCA recognizes the disordered speech of the user and builds messages, which are converted into synthetic speech.</a:t>
            </a:r>
          </a:p>
          <a:p>
            <a:r>
              <a:rPr lang="en-US" altLang="ko-KR" sz="1200" dirty="0" smtClean="0"/>
              <a:t>The example sentence “</a:t>
            </a:r>
            <a:r>
              <a:rPr lang="en-US" altLang="ko-KR" sz="1200" dirty="0" smtClean="0">
                <a:sym typeface="Wingdings" panose="05000000000000000000" pitchFamily="2" charset="2"/>
              </a:rPr>
              <a:t>Please may I have a cup of tea” is written in the panel</a:t>
            </a:r>
            <a:r>
              <a:rPr lang="en-US" altLang="ko-KR" sz="1200" baseline="0" dirty="0" smtClean="0">
                <a:sym typeface="Wingdings" panose="05000000000000000000" pitchFamily="2" charset="2"/>
              </a:rPr>
              <a:t> </a:t>
            </a:r>
            <a:r>
              <a:rPr lang="en-US" altLang="ko-KR" sz="1200" dirty="0" smtClean="0">
                <a:sym typeface="Wingdings" panose="05000000000000000000" pitchFamily="2" charset="2"/>
              </a:rPr>
              <a:t>by the message building interface recognizing 3 word utterances “drink, cup, tea”.</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6</a:t>
            </a:fld>
            <a:endParaRPr lang="ko-KR" altLang="en-US"/>
          </a:p>
        </p:txBody>
      </p:sp>
    </p:spTree>
    <p:extLst>
      <p:ext uri="{BB962C8B-B14F-4D97-AF65-F5344CB8AC3E}">
        <p14:creationId xmlns:p14="http://schemas.microsoft.com/office/powerpoint/2010/main" val="234462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Large Vocabulary Continuous Speech R</a:t>
            </a:r>
            <a:r>
              <a:rPr lang="en-US" altLang="ko-KR" sz="1200" dirty="0" smtClean="0"/>
              <a:t>ecognition is not affordable to dysarthric speech recognition due to high Word Error Rate.</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So, the applications for dysarthric speakers</a:t>
            </a:r>
            <a:r>
              <a:rPr lang="en-US" altLang="ko-KR" sz="1200" baseline="0" dirty="0" smtClean="0"/>
              <a:t> need to constrain the structure of grammar of the user utterance and the number of words in the vocabulary.</a:t>
            </a:r>
          </a:p>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In papers [4], [5], and [6], </a:t>
            </a:r>
            <a:r>
              <a:rPr lang="en-US" altLang="ko-KR" dirty="0" smtClean="0"/>
              <a:t>to r</a:t>
            </a:r>
            <a:r>
              <a:rPr lang="en-US" altLang="ko-KR" sz="1200" dirty="0" smtClean="0"/>
              <a:t>educe the perplexity of language model to lower the word error rate,</a:t>
            </a:r>
            <a:r>
              <a:rPr lang="en-US" altLang="ko-KR" sz="1200" baseline="0" dirty="0" smtClean="0"/>
              <a:t> </a:t>
            </a:r>
            <a:r>
              <a:rPr lang="en-US" altLang="ko-KR" baseline="0" dirty="0" smtClean="0"/>
              <a:t>with small sized-vocabulary, </a:t>
            </a:r>
            <a:r>
              <a:rPr lang="en-US" altLang="ko-KR" dirty="0" smtClean="0"/>
              <a:t>Isolated Word Recognition or Simple Patterned Grammar Recognition is suggested.</a:t>
            </a:r>
            <a:r>
              <a:rPr lang="en-US" altLang="ko-KR" baseline="0" dirty="0" smtClean="0"/>
              <a:t> </a:t>
            </a:r>
          </a:p>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Vocabulary modeling for voice keyboard is the topic of our research in this presentation.</a:t>
            </a:r>
          </a:p>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dirty="0" smtClean="0"/>
              <a:t>In papers [5] and [6], </a:t>
            </a:r>
            <a:r>
              <a:rPr lang="en-US" altLang="ko-KR" baseline="0" dirty="0" smtClean="0"/>
              <a:t>t</a:t>
            </a:r>
            <a:r>
              <a:rPr lang="en-US" altLang="ko-KR" dirty="0" smtClean="0"/>
              <a:t>he words which</a:t>
            </a:r>
            <a:r>
              <a:rPr lang="en-US" altLang="ko-KR" baseline="0" dirty="0" smtClean="0"/>
              <a:t> lower the word error rates are selected for command words for voice keyboard input.</a:t>
            </a:r>
          </a:p>
          <a:p>
            <a:pPr marL="0" marR="0" lvl="2" indent="0" algn="l" defTabSz="914400" rtl="0" eaLnBrk="1" fontAlgn="auto" latinLnBrk="1" hangingPunct="1">
              <a:lnSpc>
                <a:spcPct val="100000"/>
              </a:lnSpc>
              <a:spcBef>
                <a:spcPts val="0"/>
              </a:spcBef>
              <a:spcAft>
                <a:spcPts val="0"/>
              </a:spcAft>
              <a:buClrTx/>
              <a:buSzTx/>
              <a:buFontTx/>
              <a:buNone/>
              <a:tabLst/>
              <a:defRPr/>
            </a:pPr>
            <a:r>
              <a:rPr lang="en-US" altLang="ko-KR" baseline="0" dirty="0" smtClean="0"/>
              <a:t>I will describe these works in details.</a:t>
            </a:r>
          </a:p>
          <a:p>
            <a:pPr marL="0" indent="0">
              <a:buFontTx/>
              <a:buNone/>
            </a:pPr>
            <a:endParaRPr lang="en-US" altLang="ko-KR" baseline="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7</a:t>
            </a:fld>
            <a:endParaRPr lang="ko-KR" altLang="en-US"/>
          </a:p>
        </p:txBody>
      </p:sp>
    </p:spTree>
    <p:extLst>
      <p:ext uri="{BB962C8B-B14F-4D97-AF65-F5344CB8AC3E}">
        <p14:creationId xmlns:p14="http://schemas.microsoft.com/office/powerpoint/2010/main" val="86334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err="1" smtClean="0"/>
              <a:t>Hamidi</a:t>
            </a:r>
            <a:r>
              <a:rPr lang="en-US" altLang="ko-KR" baseline="0" dirty="0" smtClean="0"/>
              <a:t> proposed </a:t>
            </a:r>
            <a:r>
              <a:rPr lang="en-US" altLang="ko-KR" dirty="0" err="1" smtClean="0"/>
              <a:t>CanSpeak</a:t>
            </a:r>
            <a:r>
              <a:rPr lang="en-US" altLang="ko-KR" dirty="0" smtClean="0"/>
              <a:t>, where v</a:t>
            </a:r>
            <a:r>
              <a:rPr lang="en-US" altLang="ko-KR" sz="1200" dirty="0" smtClean="0"/>
              <a:t>oice keyboard interface is used to map input graphemes with a set of keyword</a:t>
            </a:r>
            <a:r>
              <a:rPr lang="en-US" altLang="ko-KR" sz="1200" baseline="0" dirty="0" smtClean="0"/>
              <a:t> </a:t>
            </a:r>
            <a:r>
              <a:rPr lang="en-US" altLang="ko-KR" sz="1200" dirty="0" smtClean="0"/>
              <a:t>commands.</a:t>
            </a:r>
            <a:r>
              <a:rPr lang="en-US" altLang="ko-KR" sz="1200" baseline="0" dirty="0" smtClean="0"/>
              <a:t> </a:t>
            </a:r>
            <a:r>
              <a:rPr lang="en-US" altLang="ko-KR" sz="1200" dirty="0" smtClean="0"/>
              <a:t>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For example, say</a:t>
            </a:r>
            <a:r>
              <a:rPr lang="en-US" altLang="ko-KR" sz="1200" baseline="0" dirty="0" smtClean="0"/>
              <a:t> keyword “Alpha” to input a grapheme “a”.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dirty="0" smtClean="0"/>
              <a:t>The</a:t>
            </a:r>
            <a:r>
              <a:rPr lang="en-US" altLang="ko-KR" sz="1200" dirty="0" smtClean="0"/>
              <a:t> list of keywords is customized to each user.</a:t>
            </a:r>
          </a:p>
          <a:p>
            <a:endParaRPr lang="en-US" altLang="ko-KR" sz="1200" dirty="0" smtClean="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8</a:t>
            </a:fld>
            <a:endParaRPr lang="ko-KR" altLang="en-US"/>
          </a:p>
        </p:txBody>
      </p:sp>
    </p:spTree>
    <p:extLst>
      <p:ext uri="{BB962C8B-B14F-4D97-AF65-F5344CB8AC3E}">
        <p14:creationId xmlns:p14="http://schemas.microsoft.com/office/powerpoint/2010/main" val="1073053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a:t>
            </a:r>
            <a:r>
              <a:rPr lang="en-US" altLang="ko-KR" baseline="0" dirty="0" smtClean="0"/>
              <a:t> vocabulary is customized for each individual by following this procedure.</a:t>
            </a:r>
          </a:p>
          <a:p>
            <a:r>
              <a:rPr lang="en-US" altLang="ko-KR" dirty="0" smtClean="0"/>
              <a:t>Recognize the speech of each dysarthric individual.</a:t>
            </a:r>
          </a:p>
          <a:p>
            <a:r>
              <a:rPr lang="en-US" altLang="ko-KR" dirty="0" smtClean="0"/>
              <a:t>Using the analysis of speech recognition results,</a:t>
            </a:r>
            <a:r>
              <a:rPr lang="en-US" altLang="ko-KR" baseline="0" dirty="0" smtClean="0"/>
              <a:t> identify the problem words. </a:t>
            </a:r>
          </a:p>
          <a:p>
            <a:r>
              <a:rPr lang="en-US" altLang="ko-KR" dirty="0" smtClean="0"/>
              <a:t>By interviewing</a:t>
            </a:r>
            <a:r>
              <a:rPr lang="en-US" altLang="ko-KR" baseline="0" dirty="0" smtClean="0"/>
              <a:t> the subject, customize keywords, which can improve the recognition of problem words.</a:t>
            </a:r>
          </a:p>
          <a:p>
            <a:r>
              <a:rPr lang="en-US" altLang="ko-KR" baseline="0" dirty="0" smtClean="0"/>
              <a:t>The results of the customizing is not applicable to other users. </a:t>
            </a:r>
          </a:p>
          <a:p>
            <a:r>
              <a:rPr lang="en-US" altLang="ko-KR" baseline="0" dirty="0" smtClean="0"/>
              <a:t>That is, the customization procedure has to be performed for every new user.</a:t>
            </a:r>
            <a:endParaRPr lang="ko-KR" altLang="en-US" dirty="0"/>
          </a:p>
        </p:txBody>
      </p:sp>
      <p:sp>
        <p:nvSpPr>
          <p:cNvPr id="4" name="슬라이드 번호 개체 틀 3"/>
          <p:cNvSpPr>
            <a:spLocks noGrp="1"/>
          </p:cNvSpPr>
          <p:nvPr>
            <p:ph type="sldNum" sz="quarter" idx="10"/>
          </p:nvPr>
        </p:nvSpPr>
        <p:spPr/>
        <p:txBody>
          <a:bodyPr/>
          <a:lstStyle/>
          <a:p>
            <a:fld id="{6103E068-AF90-4556-AA3A-C39D9B5B7591}" type="slidenum">
              <a:rPr lang="ko-KR" altLang="en-US" smtClean="0"/>
              <a:pPr/>
              <a:t>9</a:t>
            </a:fld>
            <a:endParaRPr lang="ko-KR" altLang="en-US"/>
          </a:p>
        </p:txBody>
      </p:sp>
    </p:spTree>
    <p:extLst>
      <p:ext uri="{BB962C8B-B14F-4D97-AF65-F5344CB8AC3E}">
        <p14:creationId xmlns:p14="http://schemas.microsoft.com/office/powerpoint/2010/main" val="309636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제목 슬라이드">
    <p:spTree>
      <p:nvGrpSpPr>
        <p:cNvPr id="1" name=""/>
        <p:cNvGrpSpPr/>
        <p:nvPr/>
      </p:nvGrpSpPr>
      <p:grpSpPr>
        <a:xfrm>
          <a:off x="0" y="0"/>
          <a:ext cx="0" cy="0"/>
          <a:chOff x="0" y="0"/>
          <a:chExt cx="0" cy="0"/>
        </a:xfrm>
      </p:grpSpPr>
      <p:sp>
        <p:nvSpPr>
          <p:cNvPr id="9" name="Rectangle 2"/>
          <p:cNvSpPr>
            <a:spLocks noChangeArrowheads="1"/>
          </p:cNvSpPr>
          <p:nvPr userDrawn="1"/>
        </p:nvSpPr>
        <p:spPr bwMode="auto">
          <a:xfrm>
            <a:off x="727046" y="755010"/>
            <a:ext cx="9619377" cy="2206304"/>
          </a:xfrm>
          <a:prstGeom prst="rect">
            <a:avLst/>
          </a:prstGeom>
          <a:solidFill>
            <a:schemeClr val="bg1"/>
          </a:solidFill>
          <a:ln w="9525">
            <a:solidFill>
              <a:schemeClr val="tx1"/>
            </a:solidFill>
            <a:miter lim="800000"/>
            <a:headEnd/>
            <a:tailEnd/>
          </a:ln>
          <a:effectLst>
            <a:outerShdw dist="71842" dir="2700000" algn="ctr" rotWithShape="0">
              <a:srgbClr val="FF0000"/>
            </a:outerShdw>
          </a:effectLst>
        </p:spPr>
        <p:txBody>
          <a:bodyPr wrap="none" anchor="ctr"/>
          <a:lstStyle/>
          <a:p>
            <a:endParaRPr lang="ko-KR" altLang="en-US" sz="1800"/>
          </a:p>
        </p:txBody>
      </p:sp>
      <p:sp>
        <p:nvSpPr>
          <p:cNvPr id="2" name="제목 1"/>
          <p:cNvSpPr>
            <a:spLocks noGrp="1"/>
          </p:cNvSpPr>
          <p:nvPr>
            <p:ph type="ctrTitle" hasCustomPrompt="1"/>
          </p:nvPr>
        </p:nvSpPr>
        <p:spPr>
          <a:xfrm>
            <a:off x="894825" y="998290"/>
            <a:ext cx="9201703" cy="1787768"/>
          </a:xfrm>
          <a:ln w="12700">
            <a:noFill/>
          </a:ln>
          <a:effectLst>
            <a:innerShdw blurRad="1270000" dist="1066800" dir="9360000">
              <a:srgbClr val="FF0000">
                <a:alpha val="57000"/>
              </a:srgbClr>
            </a:innerShdw>
          </a:effectLst>
        </p:spPr>
        <p:txBody>
          <a:bodyPr>
            <a:normAutofit/>
          </a:bodyPr>
          <a:lstStyle>
            <a:lvl1pPr algn="l">
              <a:lnSpc>
                <a:spcPct val="100000"/>
              </a:lnSpc>
              <a:defRPr sz="3200" b="1"/>
            </a:lvl1pPr>
          </a:lstStyle>
          <a:p>
            <a:r>
              <a:rPr lang="en-US" altLang="ko-KR" dirty="0" smtClean="0"/>
              <a:t>Topic # :</a:t>
            </a:r>
            <a:br>
              <a:rPr lang="en-US" altLang="ko-KR" dirty="0" smtClean="0"/>
            </a:br>
            <a:r>
              <a:rPr lang="en-US" altLang="ko-KR" dirty="0" smtClean="0"/>
              <a:t/>
            </a:r>
            <a:br>
              <a:rPr lang="en-US" altLang="ko-KR" dirty="0" smtClean="0"/>
            </a:br>
            <a:r>
              <a:rPr lang="ko-KR" altLang="en-US" dirty="0" smtClean="0"/>
              <a:t>제목</a:t>
            </a:r>
            <a:endParaRPr lang="ko-KR" altLang="en-US" dirty="0"/>
          </a:p>
        </p:txBody>
      </p:sp>
      <p:sp>
        <p:nvSpPr>
          <p:cNvPr id="3" name="부제목 2"/>
          <p:cNvSpPr>
            <a:spLocks noGrp="1"/>
          </p:cNvSpPr>
          <p:nvPr>
            <p:ph type="subTitle" idx="1"/>
          </p:nvPr>
        </p:nvSpPr>
        <p:spPr>
          <a:xfrm>
            <a:off x="1809720" y="3571876"/>
            <a:ext cx="8572560" cy="2071702"/>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dirty="0" smtClean="0"/>
              <a:t>마스터 부제목 스타일 편집</a:t>
            </a:r>
            <a:endParaRPr lang="en-US" altLang="ko-KR" dirty="0" smtClean="0"/>
          </a:p>
        </p:txBody>
      </p:sp>
      <p:sp>
        <p:nvSpPr>
          <p:cNvPr id="4" name="날짜 개체 틀 3"/>
          <p:cNvSpPr>
            <a:spLocks noGrp="1"/>
          </p:cNvSpPr>
          <p:nvPr>
            <p:ph type="dt" sz="half" idx="10"/>
          </p:nvPr>
        </p:nvSpPr>
        <p:spPr/>
        <p:txBody>
          <a:bodyPr/>
          <a:lstStyle/>
          <a:p>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A078225-1598-4AE8-A7DF-48CBE1C52AF6}" type="slidenum">
              <a:rPr lang="ko-KR" altLang="en-US" smtClean="0"/>
              <a:pPr/>
              <a:t>‹#›</a:t>
            </a:fld>
            <a:endParaRPr lang="ko-KR" altLang="en-US"/>
          </a:p>
        </p:txBody>
      </p:sp>
    </p:spTree>
    <p:extLst>
      <p:ext uri="{BB962C8B-B14F-4D97-AF65-F5344CB8AC3E}">
        <p14:creationId xmlns:p14="http://schemas.microsoft.com/office/powerpoint/2010/main" val="32346305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DC0C10F-C7FA-49CF-AE99-0AE25E3FD584}" type="datetime1">
              <a:rPr lang="ko-KR" altLang="en-US" smtClean="0"/>
              <a:pPr/>
              <a:t>2016-07-15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42BFE17-BB75-4166-B17E-F8AB5A893414}" type="datetime1">
              <a:rPr lang="ko-KR" altLang="en-US" smtClean="0"/>
              <a:pPr/>
              <a:t>2016-07-15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5680AA6-AB2D-4EFC-A2C2-0C5D3B99EC8C}" type="datetime1">
              <a:rPr lang="ko-KR" altLang="en-US" smtClean="0"/>
              <a:pPr/>
              <a:t>2016-07-15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719402" y="1016332"/>
            <a:ext cx="9313036" cy="1690783"/>
          </a:xfrm>
        </p:spPr>
        <p:txBody>
          <a:bodyPr>
            <a:noAutofit/>
          </a:bodyPr>
          <a:lstStyle>
            <a:lvl1pPr algn="l">
              <a:defRPr sz="4800" b="0">
                <a:solidFill>
                  <a:srgbClr val="263D85"/>
                </a:solidFill>
                <a:latin typeface="+mj-ea"/>
                <a:ea typeface="+mj-ea"/>
              </a:defRPr>
            </a:lvl1pPr>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3263008" y="3645024"/>
            <a:ext cx="8497621" cy="1584176"/>
          </a:xfrm>
        </p:spPr>
        <p:txBody>
          <a:bodyPr>
            <a:normAutofit/>
          </a:bodyPr>
          <a:lstStyle>
            <a:lvl1pPr marL="0" indent="0" algn="r">
              <a:buNone/>
              <a:defRPr sz="2400">
                <a:solidFill>
                  <a:schemeClr val="tx1">
                    <a:lumMod val="65000"/>
                    <a:lumOff val="35000"/>
                  </a:schemeClr>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dirty="0" smtClean="0"/>
              <a:t>마스터 부제목 스타일 편집</a:t>
            </a:r>
            <a:endParaRPr lang="ko-KR" altLang="en-US" dirty="0"/>
          </a:p>
        </p:txBody>
      </p:sp>
      <p:sp>
        <p:nvSpPr>
          <p:cNvPr id="4" name="날짜 개체 틀 3"/>
          <p:cNvSpPr>
            <a:spLocks noGrp="1"/>
          </p:cNvSpPr>
          <p:nvPr>
            <p:ph type="dt" sz="half" idx="10"/>
          </p:nvPr>
        </p:nvSpPr>
        <p:spPr/>
        <p:txBody>
          <a:bodyPr/>
          <a:lstStyle/>
          <a:p>
            <a:fld id="{B29241CE-C335-42CF-9117-9D1F38D6ECC0}" type="datetime1">
              <a:rPr lang="ko-KR" altLang="en-US" smtClean="0"/>
              <a:pPr/>
              <a:t>2016-07-15</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a:xfrm>
            <a:off x="9347200" y="6492876"/>
            <a:ext cx="2844800" cy="365125"/>
          </a:xfrm>
        </p:spPr>
        <p:txBody>
          <a:bodyPr/>
          <a:lstStyle>
            <a:lvl1pPr>
              <a:defRPr b="1"/>
            </a:lvl1pPr>
          </a:lstStyle>
          <a:p>
            <a:fld id="{06487CD7-35E5-45D9-B2F2-C588DC3126CB}" type="slidenum">
              <a:rPr lang="ko-KR" altLang="en-US" smtClean="0"/>
              <a:pPr/>
              <a:t>‹#›</a:t>
            </a:fld>
            <a:endParaRPr lang="ko-KR" altLang="en-US" dirty="0"/>
          </a:p>
        </p:txBody>
      </p:sp>
      <p:sp>
        <p:nvSpPr>
          <p:cNvPr id="17" name="직사각형 16"/>
          <p:cNvSpPr/>
          <p:nvPr userDrawn="1"/>
        </p:nvSpPr>
        <p:spPr>
          <a:xfrm>
            <a:off x="0" y="1009303"/>
            <a:ext cx="600429" cy="1728192"/>
          </a:xfrm>
          <a:prstGeom prst="rect">
            <a:avLst/>
          </a:prstGeom>
          <a:solidFill>
            <a:srgbClr val="263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9217024" cy="548680"/>
          </a:xfrm>
        </p:spPr>
        <p:txBody>
          <a:bodyPr>
            <a:noAutofit/>
          </a:bodyPr>
          <a:lstStyle>
            <a:lvl1pPr algn="l">
              <a:defRPr sz="2800" b="1">
                <a:solidFill>
                  <a:srgbClr val="263D85"/>
                </a:solidFill>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09600" y="1124745"/>
            <a:ext cx="10972800" cy="5001419"/>
          </a:xfrm>
        </p:spPr>
        <p:txBody>
          <a:bodyPr/>
          <a:lstStyle>
            <a:lvl1pPr>
              <a:lnSpc>
                <a:spcPct val="150000"/>
              </a:lnSpc>
              <a:buClr>
                <a:srgbClr val="640000"/>
              </a:buClr>
              <a:buFont typeface="Wingdings" pitchFamily="2" charset="2"/>
              <a:buChar char="§"/>
              <a:defRPr sz="2000"/>
            </a:lvl1pPr>
            <a:lvl2pPr>
              <a:lnSpc>
                <a:spcPct val="150000"/>
              </a:lnSpc>
              <a:buClr>
                <a:srgbClr val="263D85"/>
              </a:buClr>
              <a:buFont typeface="Wingdings" pitchFamily="2" charset="2"/>
              <a:buChar char="§"/>
              <a:defRPr sz="1800"/>
            </a:lvl2pPr>
            <a:lvl3pPr>
              <a:lnSpc>
                <a:spcPct val="150000"/>
              </a:lnSpc>
              <a:buClr>
                <a:srgbClr val="640000"/>
              </a:buClr>
              <a:buFont typeface="Arial" pitchFamily="34" charset="0"/>
              <a:buChar char="•"/>
              <a:defRPr sz="1600"/>
            </a:lvl3pPr>
            <a:lvl4pPr>
              <a:lnSpc>
                <a:spcPct val="150000"/>
              </a:lnSpc>
              <a:buClr>
                <a:srgbClr val="263D85"/>
              </a:buClr>
              <a:buFont typeface="Arial" pitchFamily="34" charset="0"/>
              <a:buChar char="•"/>
              <a:defRPr sz="1600"/>
            </a:lvl4pPr>
            <a:lvl5pPr>
              <a:lnSpc>
                <a:spcPct val="150000"/>
              </a:lnSpc>
              <a:buClr>
                <a:srgbClr val="263D85"/>
              </a:buClr>
              <a:defRPr sz="16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p>
            <a:fld id="{CD549C46-39F1-4265-8AC9-720954B9466A}" type="datetime1">
              <a:rPr lang="ko-KR" altLang="en-US" smtClean="0"/>
              <a:pPr/>
              <a:t>2016-07-15</a:t>
            </a:fld>
            <a:endParaRPr lang="ko-KR" altLang="en-US"/>
          </a:p>
        </p:txBody>
      </p:sp>
      <p:sp>
        <p:nvSpPr>
          <p:cNvPr id="6" name="슬라이드 번호 개체 틀 5"/>
          <p:cNvSpPr>
            <a:spLocks noGrp="1"/>
          </p:cNvSpPr>
          <p:nvPr>
            <p:ph type="sldNum" sz="quarter" idx="12"/>
          </p:nvPr>
        </p:nvSpPr>
        <p:spPr>
          <a:xfrm>
            <a:off x="9347200" y="6492876"/>
            <a:ext cx="2844800" cy="365125"/>
          </a:xfrm>
        </p:spPr>
        <p:txBody>
          <a:bodyPr/>
          <a:lstStyle>
            <a:lvl1pPr>
              <a:defRPr b="1"/>
            </a:lvl1pPr>
          </a:lstStyle>
          <a:p>
            <a:fld id="{06487CD7-35E5-45D9-B2F2-C588DC3126CB}" type="slidenum">
              <a:rPr lang="ko-KR" altLang="en-US" smtClean="0"/>
              <a:pPr/>
              <a:t>‹#›</a:t>
            </a:fld>
            <a:endParaRPr lang="ko-KR" altLang="en-US" dirty="0"/>
          </a:p>
        </p:txBody>
      </p:sp>
      <p:sp>
        <p:nvSpPr>
          <p:cNvPr id="7" name="직사각형 6"/>
          <p:cNvSpPr/>
          <p:nvPr userDrawn="1"/>
        </p:nvSpPr>
        <p:spPr>
          <a:xfrm>
            <a:off x="0" y="0"/>
            <a:ext cx="431371" cy="980728"/>
          </a:xfrm>
          <a:prstGeom prst="rect">
            <a:avLst/>
          </a:prstGeom>
          <a:solidFill>
            <a:srgbClr val="263D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D2DF671-2C1C-42C7-BE28-F43FC28E3D58}" type="datetime1">
              <a:rPr lang="ko-KR" altLang="en-US" smtClean="0"/>
              <a:pPr/>
              <a:t>2016-07-15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9593105-C654-435E-82EE-0B465DE01788}" type="datetime1">
              <a:rPr lang="ko-KR" altLang="en-US" smtClean="0"/>
              <a:pPr/>
              <a:t>2016-07-15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6315258-91E3-4D9F-A562-4AB2B6C1CCAF}" type="datetime1">
              <a:rPr lang="ko-KR" altLang="en-US" smtClean="0"/>
              <a:pPr/>
              <a:t>2016-07-15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7D805B19-2B39-4CE8-A9DC-11BC8B3A3154}" type="datetime1">
              <a:rPr lang="ko-KR" altLang="en-US" smtClean="0"/>
              <a:pPr/>
              <a:t>2016-07-15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F44FBEB-8FA7-4A03-8E18-8F57148F13AA}" type="datetime1">
              <a:rPr lang="ko-KR" altLang="en-US" smtClean="0"/>
              <a:pPr/>
              <a:t>2016-07-15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01ECF14-F482-4681-A942-088008554310}" type="datetime1">
              <a:rPr lang="ko-KR" altLang="en-US" smtClean="0"/>
              <a:pPr/>
              <a:t>2016-07-15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6487CD7-35E5-45D9-B2F2-C588DC3126CB}"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ko-KR" altLang="en-US" dirty="0" smtClean="0"/>
              <a:t>마스터 제목 스타일 편집</a:t>
            </a:r>
            <a:endParaRPr lang="ko-KR" altLang="en-US" dirty="0"/>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29BF0-2D32-4AFF-8390-7A51282A2004}" type="datetime1">
              <a:rPr lang="ko-KR" altLang="en-US" smtClean="0"/>
              <a:pPr/>
              <a:t>2016-07-15</a:t>
            </a:fld>
            <a:endParaRPr lang="ko-KR" altLang="en-US" dirty="0"/>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06487CD7-35E5-45D9-B2F2-C588DC3126CB}" type="slidenum">
              <a:rPr lang="ko-KR" altLang="en-US" smtClean="0"/>
              <a:pPr/>
              <a:t>‹#›</a:t>
            </a:fld>
            <a:endParaRPr lang="ko-KR" altLang="en-US" dirty="0"/>
          </a:p>
        </p:txBody>
      </p:sp>
      <p:sp>
        <p:nvSpPr>
          <p:cNvPr id="20" name="TextBox 19"/>
          <p:cNvSpPr txBox="1"/>
          <p:nvPr userDrawn="1"/>
        </p:nvSpPr>
        <p:spPr>
          <a:xfrm>
            <a:off x="3105492" y="6544098"/>
            <a:ext cx="6432715" cy="261610"/>
          </a:xfrm>
          <a:prstGeom prst="rect">
            <a:avLst/>
          </a:prstGeom>
          <a:noFill/>
        </p:spPr>
        <p:txBody>
          <a:bodyPr wrap="square" rtlCol="0">
            <a:spAutoFit/>
          </a:bodyPr>
          <a:lstStyle/>
          <a:p>
            <a:pPr algn="ctr"/>
            <a:r>
              <a:rPr lang="en-US" altLang="ko-KR" sz="1050" dirty="0" smtClean="0">
                <a:solidFill>
                  <a:schemeClr val="bg1"/>
                </a:solidFill>
                <a:latin typeface="+mj-lt"/>
              </a:rPr>
              <a:t>SNU Spoken Language</a:t>
            </a:r>
            <a:r>
              <a:rPr lang="en-US" altLang="ko-KR" sz="1050" baseline="0" dirty="0" smtClean="0">
                <a:solidFill>
                  <a:schemeClr val="bg1"/>
                </a:solidFill>
                <a:latin typeface="+mj-lt"/>
              </a:rPr>
              <a:t> Processing </a:t>
            </a:r>
            <a:r>
              <a:rPr lang="en-US" altLang="ko-KR" sz="1050" baseline="0" smtClean="0">
                <a:solidFill>
                  <a:schemeClr val="bg1"/>
                </a:solidFill>
                <a:latin typeface="+mj-lt"/>
              </a:rPr>
              <a:t>Lab / </a:t>
            </a:r>
            <a:r>
              <a:rPr lang="ko-KR" altLang="en-US" sz="1050" dirty="0" smtClean="0">
                <a:solidFill>
                  <a:schemeClr val="bg1"/>
                </a:solidFill>
                <a:latin typeface="+mj-lt"/>
              </a:rPr>
              <a:t>서울대학교 음성언어처리연구실</a:t>
            </a:r>
            <a:endParaRPr lang="ko-KR" altLang="en-US" sz="1050" dirty="0">
              <a:solidFill>
                <a:schemeClr val="bg1"/>
              </a:solidFill>
              <a:latin typeface="+mj-lt"/>
            </a:endParaRPr>
          </a:p>
        </p:txBody>
      </p:sp>
      <p:pic>
        <p:nvPicPr>
          <p:cNvPr id="14" name="그림 13" descr="snulogo(white).png"/>
          <p:cNvPicPr>
            <a:picLocks noChangeAspect="1"/>
          </p:cNvPicPr>
          <p:nvPr userDrawn="1"/>
        </p:nvPicPr>
        <p:blipFill>
          <a:blip r:embed="rId14" cstate="print"/>
          <a:stretch>
            <a:fillRect/>
          </a:stretch>
        </p:blipFill>
        <p:spPr>
          <a:xfrm>
            <a:off x="2831638" y="6457177"/>
            <a:ext cx="486295" cy="377030"/>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customXml" Target="../ink/ink2.xml"/><Relationship Id="rId3" Type="http://schemas.openxmlformats.org/officeDocument/2006/relationships/notesSlide" Target="../notesSlides/notesSlide5.xml"/><Relationship Id="rId7" Type="http://schemas.openxmlformats.org/officeDocument/2006/relationships/image" Target="../media/image3.emf"/><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customXml" Target="../ink/ink1.xml"/><Relationship Id="rId5" Type="http://schemas.openxmlformats.org/officeDocument/2006/relationships/image" Target="../media/image2.png"/><Relationship Id="rId4" Type="http://schemas.openxmlformats.org/officeDocument/2006/relationships/oleObject" Target="../embeddings/oleObject1.bin"/><Relationship Id="rId9"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093093" y="197697"/>
            <a:ext cx="9937104" cy="875317"/>
          </a:xfrm>
        </p:spPr>
        <p:txBody>
          <a:bodyPr>
            <a:noAutofit/>
          </a:bodyPr>
          <a:lstStyle/>
          <a:p>
            <a:r>
              <a:rPr lang="en-US" altLang="ko-KR" sz="2000" dirty="0" smtClean="0"/>
              <a:t>15</a:t>
            </a:r>
            <a:r>
              <a:rPr lang="en-US" altLang="ko-KR" sz="2000" baseline="30000" dirty="0" smtClean="0"/>
              <a:t>th</a:t>
            </a:r>
            <a:r>
              <a:rPr lang="en-US" altLang="ko-KR" sz="2000" dirty="0" smtClean="0"/>
              <a:t> International Conference on Computers Helping People with Special Needs</a:t>
            </a:r>
            <a:endParaRPr lang="ko-KR" altLang="en-US" sz="2000" dirty="0"/>
          </a:p>
        </p:txBody>
      </p:sp>
      <p:sp>
        <p:nvSpPr>
          <p:cNvPr id="5" name="Rectangle 2"/>
          <p:cNvSpPr>
            <a:spLocks noChangeArrowheads="1"/>
          </p:cNvSpPr>
          <p:nvPr/>
        </p:nvSpPr>
        <p:spPr bwMode="auto">
          <a:xfrm>
            <a:off x="1273113" y="1140913"/>
            <a:ext cx="9577064" cy="2574618"/>
          </a:xfrm>
          <a:prstGeom prst="rect">
            <a:avLst/>
          </a:prstGeom>
          <a:solidFill>
            <a:schemeClr val="bg1"/>
          </a:solidFill>
          <a:ln w="9525">
            <a:solidFill>
              <a:schemeClr val="tx1"/>
            </a:solidFill>
            <a:miter lim="800000"/>
            <a:headEnd/>
            <a:tailEnd/>
          </a:ln>
          <a:effectLst>
            <a:outerShdw dist="71842" dir="2700000" algn="ctr" rotWithShape="0">
              <a:srgbClr val="FF0000"/>
            </a:outerShdw>
          </a:effectLst>
        </p:spPr>
        <p:txBody>
          <a:bodyPr wrap="none" anchor="ctr"/>
          <a:lstStyle/>
          <a:p>
            <a:endParaRPr lang="ko-KR" altLang="en-US"/>
          </a:p>
        </p:txBody>
      </p:sp>
      <p:sp>
        <p:nvSpPr>
          <p:cNvPr id="6" name="제목 1"/>
          <p:cNvSpPr txBox="1">
            <a:spLocks/>
          </p:cNvSpPr>
          <p:nvPr/>
        </p:nvSpPr>
        <p:spPr>
          <a:xfrm>
            <a:off x="1489137" y="1196752"/>
            <a:ext cx="9145016" cy="2244639"/>
          </a:xfrm>
          <a:prstGeom prst="rect">
            <a:avLst/>
          </a:prstGeom>
          <a:noFill/>
        </p:spPr>
        <p:txBody>
          <a:bodyPr vert="horz" lIns="91440" tIns="45720" rIns="91440" bIns="45720" rtlCol="0" anchor="ctr">
            <a:noAutofit/>
          </a:bodyPr>
          <a:lstStyle/>
          <a:p>
            <a:pPr>
              <a:lnSpc>
                <a:spcPct val="150000"/>
              </a:lnSpc>
              <a:spcBef>
                <a:spcPct val="0"/>
              </a:spcBef>
              <a:defRPr/>
            </a:pPr>
            <a:r>
              <a:rPr lang="en-US" altLang="ko-KR" sz="4000" b="1" dirty="0" smtClean="0">
                <a:solidFill>
                  <a:srgbClr val="002060"/>
                </a:solidFill>
                <a:latin typeface="+mj-lt"/>
                <a:ea typeface="+mj-ea"/>
                <a:cs typeface="+mj-cs"/>
              </a:rPr>
              <a:t>Optimizing Vocabulary Modeling for</a:t>
            </a:r>
          </a:p>
          <a:p>
            <a:pPr>
              <a:lnSpc>
                <a:spcPct val="150000"/>
              </a:lnSpc>
              <a:spcBef>
                <a:spcPct val="0"/>
              </a:spcBef>
              <a:defRPr/>
            </a:pPr>
            <a:r>
              <a:rPr lang="en-US" altLang="ko-KR" sz="4000" b="1" dirty="0" smtClean="0">
                <a:solidFill>
                  <a:srgbClr val="002060"/>
                </a:solidFill>
                <a:latin typeface="+mj-lt"/>
                <a:ea typeface="+mj-ea"/>
                <a:cs typeface="+mj-cs"/>
              </a:rPr>
              <a:t>Dysarthric Speech Recognition</a:t>
            </a:r>
            <a:endParaRPr lang="ko-KR" altLang="en-US" sz="4000" b="1" dirty="0">
              <a:solidFill>
                <a:srgbClr val="002060"/>
              </a:solidFill>
              <a:latin typeface="+mj-lt"/>
              <a:ea typeface="+mj-ea"/>
              <a:cs typeface="+mj-cs"/>
            </a:endParaRPr>
          </a:p>
        </p:txBody>
      </p:sp>
      <p:sp>
        <p:nvSpPr>
          <p:cNvPr id="8" name="부제목 2"/>
          <p:cNvSpPr txBox="1">
            <a:spLocks/>
          </p:cNvSpPr>
          <p:nvPr/>
        </p:nvSpPr>
        <p:spPr>
          <a:xfrm>
            <a:off x="1343472" y="4221088"/>
            <a:ext cx="9073008" cy="2304256"/>
          </a:xfrm>
          <a:prstGeom prst="rect">
            <a:avLst/>
          </a:prstGeom>
        </p:spPr>
        <p:txBody>
          <a:bodyPr vert="horz" lIns="91440" tIns="45720" rIns="91440" bIns="45720" rtlCol="0">
            <a:noAutofit/>
          </a:bodyPr>
          <a:lstStyle>
            <a:lvl1pPr marL="342900" indent="-342900" algn="l" defTabSz="914400" rtl="0" eaLnBrk="1" latinLnBrk="1" hangingPunct="1">
              <a:lnSpc>
                <a:spcPct val="150000"/>
              </a:lnSpc>
              <a:spcBef>
                <a:spcPct val="20000"/>
              </a:spcBef>
              <a:buClr>
                <a:srgbClr val="640000"/>
              </a:buClr>
              <a:buFont typeface="Wingdings" pitchFamily="2" charset="2"/>
              <a:buChar char="§"/>
              <a:defRPr sz="2000" kern="1200">
                <a:solidFill>
                  <a:schemeClr val="tx1"/>
                </a:solidFill>
                <a:latin typeface="+mn-lt"/>
                <a:ea typeface="+mn-ea"/>
                <a:cs typeface="+mn-cs"/>
              </a:defRPr>
            </a:lvl1pPr>
            <a:lvl2pPr marL="742950" indent="-285750" algn="l" defTabSz="914400" rtl="0" eaLnBrk="1" latinLnBrk="1" hangingPunct="1">
              <a:lnSpc>
                <a:spcPct val="150000"/>
              </a:lnSpc>
              <a:spcBef>
                <a:spcPct val="20000"/>
              </a:spcBef>
              <a:buClr>
                <a:srgbClr val="263D85"/>
              </a:buClr>
              <a:buFont typeface="Wingdings" pitchFamily="2" charset="2"/>
              <a:buChar char="§"/>
              <a:defRPr sz="1800" kern="1200">
                <a:solidFill>
                  <a:schemeClr val="tx1"/>
                </a:solidFill>
                <a:latin typeface="+mn-lt"/>
                <a:ea typeface="+mn-ea"/>
                <a:cs typeface="+mn-cs"/>
              </a:defRPr>
            </a:lvl2pPr>
            <a:lvl3pPr marL="1143000" indent="-228600" algn="l" defTabSz="914400" rtl="0" eaLnBrk="1" latinLnBrk="1" hangingPunct="1">
              <a:lnSpc>
                <a:spcPct val="150000"/>
              </a:lnSpc>
              <a:spcBef>
                <a:spcPct val="20000"/>
              </a:spcBef>
              <a:buClr>
                <a:srgbClr val="640000"/>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1" hangingPunct="1">
              <a:lnSpc>
                <a:spcPct val="150000"/>
              </a:lnSpc>
              <a:spcBef>
                <a:spcPct val="20000"/>
              </a:spcBef>
              <a:buClr>
                <a:srgbClr val="263D85"/>
              </a:buClr>
              <a:buFont typeface="Arial" pitchFamily="34" charset="0"/>
              <a:buChar char="•"/>
              <a:defRPr sz="1600" kern="1200">
                <a:solidFill>
                  <a:schemeClr val="tx1"/>
                </a:solidFill>
                <a:latin typeface="+mn-lt"/>
                <a:ea typeface="+mn-ea"/>
                <a:cs typeface="+mn-cs"/>
              </a:defRPr>
            </a:lvl4pPr>
            <a:lvl5pPr marL="2057400" indent="-228600" algn="l" defTabSz="914400" rtl="0" eaLnBrk="1" latinLnBrk="1" hangingPunct="1">
              <a:lnSpc>
                <a:spcPct val="150000"/>
              </a:lnSpc>
              <a:spcBef>
                <a:spcPct val="20000"/>
              </a:spcBef>
              <a:buClr>
                <a:srgbClr val="263D85"/>
              </a:buClr>
              <a:buFont typeface="Arial" pitchFamily="34" charset="0"/>
              <a:buChar char="»"/>
              <a:defRPr sz="16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ko-KR" dirty="0" smtClean="0"/>
              <a:t>July 15, 2016</a:t>
            </a:r>
          </a:p>
          <a:p>
            <a:pPr marL="0" indent="0">
              <a:buNone/>
            </a:pPr>
            <a:r>
              <a:rPr lang="pl-PL" altLang="ko-KR" dirty="0" smtClean="0"/>
              <a:t>Minsoo Na</a:t>
            </a:r>
            <a:r>
              <a:rPr lang="pl-PL" altLang="ko-KR" baseline="30000" dirty="0" smtClean="0"/>
              <a:t>1</a:t>
            </a:r>
            <a:r>
              <a:rPr lang="pl-PL" altLang="ko-KR" dirty="0" smtClean="0"/>
              <a:t> and </a:t>
            </a:r>
            <a:r>
              <a:rPr lang="pl-PL" altLang="ko-KR" b="1" dirty="0" smtClean="0"/>
              <a:t>Minhwa Chung</a:t>
            </a:r>
            <a:r>
              <a:rPr lang="pl-PL" altLang="ko-KR" baseline="30000" dirty="0" smtClean="0"/>
              <a:t>1</a:t>
            </a:r>
            <a:r>
              <a:rPr lang="en-US" altLang="ko-KR" baseline="30000" dirty="0" smtClean="0"/>
              <a:t>,2</a:t>
            </a:r>
            <a:endParaRPr lang="en-US" altLang="ko-KR" dirty="0" smtClean="0"/>
          </a:p>
          <a:p>
            <a:pPr marL="0" indent="0">
              <a:buNone/>
            </a:pPr>
            <a:r>
              <a:rPr lang="pl-PL" altLang="ko-KR" baseline="30000" dirty="0" smtClean="0"/>
              <a:t>1</a:t>
            </a:r>
            <a:r>
              <a:rPr lang="en-US" altLang="ko-KR" dirty="0" smtClean="0"/>
              <a:t>Interdisciplinary Program in Cognitive Science, Seoul National University</a:t>
            </a:r>
          </a:p>
          <a:p>
            <a:pPr marL="0" indent="0">
              <a:buNone/>
            </a:pPr>
            <a:r>
              <a:rPr lang="en-US" altLang="ko-KR" baseline="30000" dirty="0" smtClean="0"/>
              <a:t>2</a:t>
            </a:r>
            <a:r>
              <a:rPr lang="en-US" altLang="ko-KR" dirty="0" smtClean="0"/>
              <a:t>Department of Linguistics, Seoul National University</a:t>
            </a:r>
          </a:p>
        </p:txBody>
      </p:sp>
    </p:spTree>
    <p:extLst>
      <p:ext uri="{BB962C8B-B14F-4D97-AF65-F5344CB8AC3E}">
        <p14:creationId xmlns:p14="http://schemas.microsoft.com/office/powerpoint/2010/main" val="4146739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959008" cy="542009"/>
          </a:xfrm>
        </p:spPr>
        <p:txBody>
          <a:bodyPr/>
          <a:lstStyle/>
          <a:p>
            <a:r>
              <a:rPr lang="en-US" altLang="ko-KR" dirty="0"/>
              <a:t>Related Works for VUI with Dysarthric Speech Recognition </a:t>
            </a:r>
            <a:endParaRPr lang="ko-KR" altLang="en-US" dirty="0"/>
          </a:p>
        </p:txBody>
      </p:sp>
      <p:sp>
        <p:nvSpPr>
          <p:cNvPr id="3" name="내용 개체 틀 2"/>
          <p:cNvSpPr>
            <a:spLocks noGrp="1"/>
          </p:cNvSpPr>
          <p:nvPr>
            <p:ph idx="1"/>
          </p:nvPr>
        </p:nvSpPr>
        <p:spPr/>
        <p:txBody>
          <a:bodyPr/>
          <a:lstStyle/>
          <a:p>
            <a:r>
              <a:rPr lang="en-US" altLang="ko-KR" dirty="0"/>
              <a:t>Voice Keyboard used for VUI for Korean dysarthric speakers [5</a:t>
            </a:r>
            <a:r>
              <a:rPr lang="en-US" altLang="ko-KR" dirty="0" smtClean="0"/>
              <a:t>] in 2013</a:t>
            </a:r>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10</a:t>
            </a:fld>
            <a:endParaRPr lang="ko-KR" altLang="en-US"/>
          </a:p>
        </p:txBody>
      </p:sp>
      <p:pic>
        <p:nvPicPr>
          <p:cNvPr id="5" name="그림 4" descr="C:\Users\qw\Desktop\work\2015박사논문심사\참고논문\kim-2013.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7568" y="1778894"/>
            <a:ext cx="7272808" cy="4896544"/>
          </a:xfrm>
          <a:prstGeom prst="rect">
            <a:avLst/>
          </a:prstGeom>
          <a:noFill/>
          <a:ln>
            <a:noFill/>
          </a:ln>
        </p:spPr>
      </p:pic>
    </p:spTree>
    <p:extLst>
      <p:ext uri="{BB962C8B-B14F-4D97-AF65-F5344CB8AC3E}">
        <p14:creationId xmlns:p14="http://schemas.microsoft.com/office/powerpoint/2010/main" val="2564208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959008" cy="542009"/>
          </a:xfrm>
        </p:spPr>
        <p:txBody>
          <a:bodyPr/>
          <a:lstStyle/>
          <a:p>
            <a:r>
              <a:rPr lang="en-US" altLang="ko-KR" dirty="0"/>
              <a:t>Related Works for VUI with Dysarthric Speech Recognition </a:t>
            </a:r>
            <a:endParaRPr lang="ko-KR" altLang="en-US" dirty="0"/>
          </a:p>
        </p:txBody>
      </p:sp>
      <p:sp>
        <p:nvSpPr>
          <p:cNvPr id="3" name="내용 개체 틀 2"/>
          <p:cNvSpPr>
            <a:spLocks noGrp="1"/>
          </p:cNvSpPr>
          <p:nvPr>
            <p:ph idx="1"/>
          </p:nvPr>
        </p:nvSpPr>
        <p:spPr/>
        <p:txBody>
          <a:bodyPr>
            <a:noAutofit/>
          </a:bodyPr>
          <a:lstStyle/>
          <a:p>
            <a:r>
              <a:rPr lang="en-US" altLang="ko-KR" dirty="0"/>
              <a:t>Voice Keyboard used for VUI for Korean dysarthric speakers [5] in </a:t>
            </a:r>
            <a:r>
              <a:rPr lang="en-US" altLang="ko-KR" dirty="0" smtClean="0"/>
              <a:t>2013 </a:t>
            </a:r>
          </a:p>
          <a:p>
            <a:pPr lvl="1"/>
            <a:r>
              <a:rPr lang="en-US" altLang="ko-KR" dirty="0"/>
              <a:t>The keywords in the vocabulary are composed by the phonetic alphabets designed for Korean dysarthric </a:t>
            </a:r>
            <a:r>
              <a:rPr lang="en-US" altLang="ko-KR" dirty="0" smtClean="0"/>
              <a:t>users.</a:t>
            </a:r>
          </a:p>
          <a:p>
            <a:pPr lvl="1"/>
            <a:r>
              <a:rPr lang="en-US" altLang="ko-KR" dirty="0"/>
              <a:t>Ease of articulation is the criterion to select the keywords to minimize the articulation error.</a:t>
            </a:r>
          </a:p>
          <a:p>
            <a:pPr lvl="2"/>
            <a:r>
              <a:rPr lang="en-US" altLang="ko-KR" dirty="0"/>
              <a:t>“</a:t>
            </a:r>
            <a:r>
              <a:rPr lang="ko-KR" altLang="en-US" sz="1800" dirty="0"/>
              <a:t>가구” </a:t>
            </a:r>
            <a:r>
              <a:rPr lang="en-US" altLang="ko-KR" sz="1800" dirty="0"/>
              <a:t>for “</a:t>
            </a:r>
            <a:r>
              <a:rPr lang="ko-KR" altLang="en-US" sz="1800" dirty="0" err="1"/>
              <a:t>ㄱ</a:t>
            </a:r>
            <a:r>
              <a:rPr lang="ko-KR" altLang="en-US" sz="1800" dirty="0"/>
              <a:t>”</a:t>
            </a:r>
            <a:r>
              <a:rPr lang="en-US" altLang="ko-KR" sz="1800" dirty="0"/>
              <a:t>, “</a:t>
            </a:r>
            <a:r>
              <a:rPr lang="ko-KR" altLang="en-US" sz="1800" dirty="0"/>
              <a:t>나무” </a:t>
            </a:r>
            <a:r>
              <a:rPr lang="en-US" altLang="ko-KR" sz="1800" dirty="0"/>
              <a:t>for “</a:t>
            </a:r>
            <a:r>
              <a:rPr lang="ko-KR" altLang="en-US" sz="1800" dirty="0"/>
              <a:t>ㄴ</a:t>
            </a:r>
            <a:r>
              <a:rPr lang="ko-KR" altLang="en-US" dirty="0"/>
              <a:t>”</a:t>
            </a:r>
          </a:p>
          <a:p>
            <a:pPr lvl="1"/>
            <a:r>
              <a:rPr lang="en-US" altLang="ko-KR" dirty="0" smtClean="0"/>
              <a:t>The criterion is judged by human listening, so the result of speech recognition might be different.</a:t>
            </a:r>
          </a:p>
          <a:p>
            <a:pPr lvl="2"/>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11</a:t>
            </a:fld>
            <a:endParaRPr lang="ko-KR" altLang="en-US"/>
          </a:p>
        </p:txBody>
      </p:sp>
      <p:sp>
        <p:nvSpPr>
          <p:cNvPr id="5" name="Rectangle 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407424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585176" cy="542009"/>
          </a:xfrm>
        </p:spPr>
        <p:txBody>
          <a:bodyPr/>
          <a:lstStyle/>
          <a:p>
            <a:r>
              <a:rPr lang="en-US" altLang="ko-KR" dirty="0" smtClean="0"/>
              <a:t>Problem Definition: Vocabulary Modeling</a:t>
            </a:r>
            <a:endParaRPr lang="ko-KR" altLang="en-US" dirty="0"/>
          </a:p>
        </p:txBody>
      </p:sp>
      <p:sp>
        <p:nvSpPr>
          <p:cNvPr id="3" name="내용 개체 틀 2"/>
          <p:cNvSpPr>
            <a:spLocks noGrp="1"/>
          </p:cNvSpPr>
          <p:nvPr>
            <p:ph idx="1"/>
          </p:nvPr>
        </p:nvSpPr>
        <p:spPr/>
        <p:txBody>
          <a:bodyPr/>
          <a:lstStyle/>
          <a:p>
            <a:r>
              <a:rPr lang="en-US" altLang="ko-KR" dirty="0" smtClean="0"/>
              <a:t>Vocabulary modeling is to select the optimal keywords as the recognition words in the vocabulary of the speech recognizer.</a:t>
            </a:r>
          </a:p>
          <a:p>
            <a:endParaRPr lang="en-US" altLang="ko-KR" dirty="0" smtClean="0"/>
          </a:p>
          <a:p>
            <a:r>
              <a:rPr lang="en-US" altLang="ko-KR" dirty="0" smtClean="0">
                <a:sym typeface="Wingdings" panose="05000000000000000000" pitchFamily="2" charset="2"/>
              </a:rPr>
              <a:t>We want to </a:t>
            </a:r>
            <a:r>
              <a:rPr lang="en-US" altLang="ko-KR" b="1" dirty="0" smtClean="0">
                <a:solidFill>
                  <a:srgbClr val="FF0000"/>
                </a:solidFill>
                <a:sym typeface="Wingdings" panose="05000000000000000000" pitchFamily="2" charset="2"/>
              </a:rPr>
              <a:t>o</a:t>
            </a:r>
            <a:r>
              <a:rPr lang="en-US" altLang="ko-KR" b="1" dirty="0" smtClean="0">
                <a:solidFill>
                  <a:srgbClr val="FF0000"/>
                </a:solidFill>
              </a:rPr>
              <a:t>ptimize vocabulary for VUI for Korean dysarthric speakers by selecting </a:t>
            </a:r>
            <a:r>
              <a:rPr lang="en-US" altLang="ko-KR" b="1" dirty="0">
                <a:solidFill>
                  <a:srgbClr val="FF0000"/>
                </a:solidFill>
                <a:sym typeface="Wingdings" panose="05000000000000000000" pitchFamily="2" charset="2"/>
              </a:rPr>
              <a:t>47 keywords to reduce </a:t>
            </a:r>
            <a:r>
              <a:rPr lang="en-US" altLang="ko-KR" b="1" dirty="0" smtClean="0">
                <a:solidFill>
                  <a:srgbClr val="FF0000"/>
                </a:solidFill>
                <a:sym typeface="Wingdings" panose="05000000000000000000" pitchFamily="2" charset="2"/>
              </a:rPr>
              <a:t>WER of voice keyboard application.</a:t>
            </a:r>
            <a:endParaRPr lang="en-US" altLang="ko-KR" b="1" dirty="0">
              <a:solidFill>
                <a:srgbClr val="FF0000"/>
              </a:solidFill>
              <a:sym typeface="Wingdings" panose="05000000000000000000" pitchFamily="2" charset="2"/>
            </a:endParaRPr>
          </a:p>
          <a:p>
            <a:pPr lvl="2"/>
            <a:r>
              <a:rPr lang="en-US" altLang="ko-KR" sz="1800" dirty="0"/>
              <a:t>14 keywords for the Korean consonant graphemes</a:t>
            </a:r>
          </a:p>
          <a:p>
            <a:pPr lvl="2"/>
            <a:r>
              <a:rPr lang="en-US" altLang="ko-KR" sz="1800" dirty="0"/>
              <a:t>12 keywords for the Korean vowel graphemes</a:t>
            </a:r>
          </a:p>
          <a:p>
            <a:pPr lvl="2"/>
            <a:r>
              <a:rPr lang="en-US" altLang="ko-KR" sz="1800" dirty="0"/>
              <a:t>21 keywords for controlling </a:t>
            </a:r>
            <a:r>
              <a:rPr lang="en-US" altLang="ko-KR" sz="1800" dirty="0" smtClean="0"/>
              <a:t>mobile devices</a:t>
            </a:r>
            <a:endParaRPr lang="en-US" altLang="ko-KR" sz="1800"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12</a:t>
            </a:fld>
            <a:endParaRPr lang="ko-KR" altLang="en-US" dirty="0"/>
          </a:p>
        </p:txBody>
      </p:sp>
    </p:spTree>
    <p:extLst>
      <p:ext uri="{BB962C8B-B14F-4D97-AF65-F5344CB8AC3E}">
        <p14:creationId xmlns:p14="http://schemas.microsoft.com/office/powerpoint/2010/main" val="2418508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297144" cy="542009"/>
          </a:xfrm>
        </p:spPr>
        <p:txBody>
          <a:bodyPr/>
          <a:lstStyle/>
          <a:p>
            <a:r>
              <a:rPr lang="en-US" altLang="ko-KR" dirty="0"/>
              <a:t>Related Works </a:t>
            </a:r>
            <a:r>
              <a:rPr lang="en-US" altLang="ko-KR" dirty="0" smtClean="0"/>
              <a:t>on Articulation Errors for Dysarthric Speech</a:t>
            </a:r>
            <a:endParaRPr lang="ko-KR" altLang="en-US" dirty="0"/>
          </a:p>
        </p:txBody>
      </p:sp>
      <p:sp>
        <p:nvSpPr>
          <p:cNvPr id="3" name="내용 개체 틀 2"/>
          <p:cNvSpPr>
            <a:spLocks noGrp="1"/>
          </p:cNvSpPr>
          <p:nvPr>
            <p:ph idx="1"/>
          </p:nvPr>
        </p:nvSpPr>
        <p:spPr>
          <a:xfrm>
            <a:off x="623392" y="1124744"/>
            <a:ext cx="10972800" cy="5001419"/>
          </a:xfrm>
        </p:spPr>
        <p:txBody>
          <a:bodyPr>
            <a:normAutofit fontScale="85000" lnSpcReduction="20000"/>
          </a:bodyPr>
          <a:lstStyle/>
          <a:p>
            <a:r>
              <a:rPr lang="en-US" altLang="ko-KR" dirty="0" smtClean="0"/>
              <a:t>Research on articulation errors </a:t>
            </a:r>
            <a:r>
              <a:rPr lang="en-US" altLang="ko-KR" dirty="0"/>
              <a:t>for dysarthric </a:t>
            </a:r>
            <a:r>
              <a:rPr lang="en-US" altLang="ko-KR" dirty="0" smtClean="0"/>
              <a:t>speech [7][8]</a:t>
            </a:r>
          </a:p>
          <a:p>
            <a:pPr lvl="1"/>
            <a:r>
              <a:rPr lang="en-US" altLang="ko-KR" dirty="0" smtClean="0"/>
              <a:t>Error </a:t>
            </a:r>
            <a:r>
              <a:rPr lang="en-US" altLang="ko-KR" dirty="0"/>
              <a:t>was more frequently observed in articulating consonants than in vowels.</a:t>
            </a:r>
          </a:p>
          <a:p>
            <a:pPr lvl="1"/>
            <a:r>
              <a:rPr lang="en-US" altLang="ko-KR" dirty="0" smtClean="0"/>
              <a:t>For </a:t>
            </a:r>
            <a:r>
              <a:rPr lang="en-US" altLang="ko-KR" dirty="0"/>
              <a:t>consonants, fricatives and affricates showed higher error rates when classified by manner of articulation and alveolar showed higher rate when classified by place of articulation.</a:t>
            </a:r>
          </a:p>
          <a:p>
            <a:pPr lvl="1"/>
            <a:r>
              <a:rPr lang="en-US" altLang="ko-KR" dirty="0" smtClean="0"/>
              <a:t>For </a:t>
            </a:r>
            <a:r>
              <a:rPr lang="en-US" altLang="ko-KR" dirty="0"/>
              <a:t>vowels, error rate for </a:t>
            </a:r>
            <a:r>
              <a:rPr lang="en-US" altLang="ko-KR" dirty="0" smtClean="0"/>
              <a:t>monophthongs </a:t>
            </a:r>
            <a:r>
              <a:rPr lang="en-US" altLang="ko-KR" dirty="0"/>
              <a:t>at the extreme positions such as /</a:t>
            </a:r>
            <a:r>
              <a:rPr lang="en-US" altLang="ko-KR" dirty="0" err="1"/>
              <a:t>i</a:t>
            </a:r>
            <a:r>
              <a:rPr lang="en-US" altLang="ko-KR" dirty="0"/>
              <a:t>, ae, a/ were lower for English dysarthric speakers</a:t>
            </a:r>
            <a:r>
              <a:rPr lang="en-US" altLang="ko-KR" dirty="0" smtClean="0"/>
              <a:t>.</a:t>
            </a:r>
          </a:p>
          <a:p>
            <a:endParaRPr lang="en-US" altLang="ko-KR" dirty="0" smtClean="0"/>
          </a:p>
          <a:p>
            <a:r>
              <a:rPr lang="en-US" altLang="ko-KR" dirty="0" smtClean="0"/>
              <a:t>Listening by human and recognizing by machine</a:t>
            </a:r>
          </a:p>
          <a:p>
            <a:pPr lvl="1"/>
            <a:r>
              <a:rPr lang="en-US" altLang="ko-KR" dirty="0"/>
              <a:t>Intelligibility and recognition error rate are in inverse proportion.</a:t>
            </a:r>
            <a:endParaRPr lang="en-US" altLang="ko-KR" dirty="0" smtClean="0"/>
          </a:p>
          <a:p>
            <a:pPr lvl="1"/>
            <a:r>
              <a:rPr lang="en-US" altLang="ko-KR" dirty="0" smtClean="0"/>
              <a:t>The </a:t>
            </a:r>
            <a:r>
              <a:rPr lang="en-US" altLang="ko-KR" dirty="0"/>
              <a:t>score of intelligibility of human rater is different from the recognition accuracy </a:t>
            </a:r>
            <a:r>
              <a:rPr lang="en-US" altLang="ko-KR" dirty="0" smtClean="0"/>
              <a:t>[9]</a:t>
            </a:r>
          </a:p>
          <a:p>
            <a:endParaRPr lang="en-US" altLang="ko-KR" dirty="0" smtClean="0"/>
          </a:p>
          <a:p>
            <a:r>
              <a:rPr lang="en-US" altLang="ko-KR" dirty="0" smtClean="0"/>
              <a:t>Observations from the previous researches</a:t>
            </a:r>
          </a:p>
          <a:p>
            <a:pPr lvl="1"/>
            <a:r>
              <a:rPr lang="en-US" altLang="ko-KR" dirty="0"/>
              <a:t>Articulation error of a phoneme </a:t>
            </a:r>
            <a:r>
              <a:rPr lang="en-US" altLang="ko-KR" dirty="0" smtClean="0"/>
              <a:t>is influenced by the phonetic classes.</a:t>
            </a:r>
          </a:p>
          <a:p>
            <a:pPr lvl="1"/>
            <a:r>
              <a:rPr lang="en-US" altLang="ko-KR" dirty="0" smtClean="0">
                <a:solidFill>
                  <a:srgbClr val="FF0000"/>
                </a:solidFill>
              </a:rPr>
              <a:t>Articulation affects the speech recognition results, however, the results of them do not match.</a:t>
            </a:r>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13</a:t>
            </a:fld>
            <a:endParaRPr lang="ko-KR" altLang="en-US"/>
          </a:p>
        </p:txBody>
      </p:sp>
    </p:spTree>
    <p:extLst>
      <p:ext uri="{BB962C8B-B14F-4D97-AF65-F5344CB8AC3E}">
        <p14:creationId xmlns:p14="http://schemas.microsoft.com/office/powerpoint/2010/main" val="22002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Our Approach and Research </a:t>
            </a:r>
            <a:r>
              <a:rPr lang="en-US" altLang="ko-KR" dirty="0"/>
              <a:t>G</a:t>
            </a:r>
            <a:r>
              <a:rPr lang="en-US" altLang="ko-KR" dirty="0" smtClean="0"/>
              <a:t>oals</a:t>
            </a:r>
            <a:endParaRPr lang="ko-KR" altLang="en-US" dirty="0"/>
          </a:p>
        </p:txBody>
      </p:sp>
      <p:sp>
        <p:nvSpPr>
          <p:cNvPr id="3" name="내용 개체 틀 2"/>
          <p:cNvSpPr>
            <a:spLocks noGrp="1"/>
          </p:cNvSpPr>
          <p:nvPr>
            <p:ph idx="1"/>
          </p:nvPr>
        </p:nvSpPr>
        <p:spPr>
          <a:xfrm>
            <a:off x="623392" y="1124745"/>
            <a:ext cx="10959008" cy="5472607"/>
          </a:xfrm>
        </p:spPr>
        <p:txBody>
          <a:bodyPr>
            <a:noAutofit/>
          </a:bodyPr>
          <a:lstStyle/>
          <a:p>
            <a:pPr marL="342900" lvl="1" indent="-342900">
              <a:buClr>
                <a:srgbClr val="640000"/>
              </a:buClr>
            </a:pPr>
            <a:r>
              <a:rPr lang="en-US" altLang="ko-KR" sz="2000" dirty="0"/>
              <a:t>Our </a:t>
            </a:r>
            <a:r>
              <a:rPr lang="en-US" altLang="ko-KR" sz="2000" dirty="0" smtClean="0"/>
              <a:t>approach for vocabulary modeling</a:t>
            </a:r>
          </a:p>
          <a:p>
            <a:pPr lvl="1"/>
            <a:r>
              <a:rPr lang="en-US" altLang="ko-KR" dirty="0" smtClean="0"/>
              <a:t>Recognize the dysarthric speech in the training set.</a:t>
            </a:r>
          </a:p>
          <a:p>
            <a:pPr lvl="1"/>
            <a:r>
              <a:rPr lang="en-US" altLang="ko-KR" dirty="0" smtClean="0"/>
              <a:t>Predict the recognition results in terms of articulation of phonetic classes using a generalized linear mixed model. </a:t>
            </a:r>
          </a:p>
          <a:p>
            <a:pPr lvl="1"/>
            <a:r>
              <a:rPr lang="en-US" altLang="ko-KR" dirty="0" smtClean="0"/>
              <a:t>Define the recognition score </a:t>
            </a:r>
            <a:r>
              <a:rPr lang="en-US" altLang="ko-KR" dirty="0"/>
              <a:t>for each word based on the </a:t>
            </a:r>
            <a:r>
              <a:rPr lang="en-US" altLang="ko-KR" dirty="0" smtClean="0"/>
              <a:t>model, which is applicable to users who are not included in the training set.</a:t>
            </a:r>
          </a:p>
          <a:p>
            <a:pPr lvl="1"/>
            <a:r>
              <a:rPr lang="en-US" altLang="ko-KR" dirty="0" smtClean="0"/>
              <a:t>Optimize the vocabulary by selecting the keywords which maximize the score and </a:t>
            </a:r>
            <a:r>
              <a:rPr lang="en-US" altLang="ko-KR" dirty="0"/>
              <a:t>evaluate the </a:t>
            </a:r>
            <a:r>
              <a:rPr lang="en-US" altLang="ko-KR" dirty="0" smtClean="0"/>
              <a:t>optimization by speech recognition tests.</a:t>
            </a:r>
          </a:p>
          <a:p>
            <a:r>
              <a:rPr lang="en-US" altLang="ko-KR" dirty="0" smtClean="0"/>
              <a:t>Research goal</a:t>
            </a:r>
          </a:p>
          <a:p>
            <a:pPr lvl="1"/>
            <a:r>
              <a:rPr lang="en-US" altLang="ko-KR" dirty="0" smtClean="0"/>
              <a:t>Model </a:t>
            </a:r>
            <a:r>
              <a:rPr lang="en-US" altLang="ko-KR" dirty="0"/>
              <a:t>the effect of </a:t>
            </a:r>
            <a:r>
              <a:rPr lang="en-US" altLang="ko-KR" dirty="0" smtClean="0"/>
              <a:t>articulation of phonetic </a:t>
            </a:r>
            <a:r>
              <a:rPr lang="en-US" altLang="ko-KR" dirty="0"/>
              <a:t>classes on </a:t>
            </a:r>
            <a:r>
              <a:rPr lang="en-US" altLang="ko-KR" dirty="0" smtClean="0"/>
              <a:t>speech recognition </a:t>
            </a:r>
            <a:r>
              <a:rPr lang="en-US" altLang="ko-KR" dirty="0"/>
              <a:t>correctness rather than on articulation accuracy.</a:t>
            </a:r>
          </a:p>
          <a:p>
            <a:pPr lvl="1"/>
            <a:r>
              <a:rPr lang="en-US" altLang="ko-KR" dirty="0" smtClean="0"/>
              <a:t>Select </a:t>
            </a:r>
            <a:r>
              <a:rPr lang="en-US" altLang="ko-KR" dirty="0"/>
              <a:t>recognition words to reduce </a:t>
            </a:r>
            <a:r>
              <a:rPr lang="en-US" altLang="ko-KR" dirty="0" smtClean="0"/>
              <a:t>speech recognition </a:t>
            </a:r>
            <a:r>
              <a:rPr lang="en-US" altLang="ko-KR" dirty="0"/>
              <a:t>errors.</a:t>
            </a:r>
            <a:endParaRPr lang="ko-KR" altLang="en-US" dirty="0"/>
          </a:p>
          <a:p>
            <a:endParaRPr lang="ko-KR" altLang="en-US" dirty="0"/>
          </a:p>
          <a:p>
            <a:pPr lvl="1"/>
            <a:endParaRPr lang="en-US" altLang="ko-KR" dirty="0" smtClean="0"/>
          </a:p>
          <a:p>
            <a:endParaRPr lang="en-US" altLang="ko-KR" dirty="0" smtClean="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14</a:t>
            </a:fld>
            <a:endParaRPr lang="ko-KR" altLang="en-US"/>
          </a:p>
        </p:txBody>
      </p:sp>
    </p:spTree>
    <p:extLst>
      <p:ext uri="{BB962C8B-B14F-4D97-AF65-F5344CB8AC3E}">
        <p14:creationId xmlns:p14="http://schemas.microsoft.com/office/powerpoint/2010/main" val="3502265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Classification of Phonemes</a:t>
            </a:r>
            <a:endParaRPr lang="ko-KR" altLang="en-US" dirty="0"/>
          </a:p>
        </p:txBody>
      </p:sp>
      <p:sp>
        <p:nvSpPr>
          <p:cNvPr id="3" name="내용 개체 틀 2"/>
          <p:cNvSpPr>
            <a:spLocks noGrp="1"/>
          </p:cNvSpPr>
          <p:nvPr>
            <p:ph idx="1"/>
          </p:nvPr>
        </p:nvSpPr>
        <p:spPr/>
        <p:txBody>
          <a:bodyPr>
            <a:noAutofit/>
          </a:bodyPr>
          <a:lstStyle/>
          <a:p>
            <a:r>
              <a:rPr lang="en-US" altLang="ko-KR" dirty="0" smtClean="0"/>
              <a:t>20 Consonants in Korean</a:t>
            </a:r>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smtClean="0"/>
              <a:t>Classification </a:t>
            </a:r>
            <a:r>
              <a:rPr lang="en-US" altLang="ko-KR" dirty="0"/>
              <a:t>of the </a:t>
            </a:r>
            <a:r>
              <a:rPr lang="en-US" altLang="ko-KR" dirty="0" smtClean="0"/>
              <a:t>consonants by</a:t>
            </a:r>
          </a:p>
          <a:p>
            <a:pPr lvl="1"/>
            <a:r>
              <a:rPr lang="en-US" altLang="ko-KR" dirty="0" smtClean="0"/>
              <a:t>Manner of articulation</a:t>
            </a:r>
          </a:p>
          <a:p>
            <a:pPr lvl="1"/>
            <a:r>
              <a:rPr lang="en-US" altLang="ko-KR" dirty="0" smtClean="0"/>
              <a:t>Place of articulation</a:t>
            </a:r>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15</a:t>
            </a:fld>
            <a:endParaRPr lang="ko-KR" altLang="en-US"/>
          </a:p>
        </p:txBody>
      </p:sp>
      <p:graphicFrame>
        <p:nvGraphicFramePr>
          <p:cNvPr id="5" name="표 4"/>
          <p:cNvGraphicFramePr>
            <a:graphicFrameLocks noGrp="1"/>
          </p:cNvGraphicFramePr>
          <p:nvPr>
            <p:extLst/>
          </p:nvPr>
        </p:nvGraphicFramePr>
        <p:xfrm>
          <a:off x="2423593" y="1779216"/>
          <a:ext cx="7416831" cy="1793800"/>
        </p:xfrm>
        <a:graphic>
          <a:graphicData uri="http://schemas.openxmlformats.org/drawingml/2006/table">
            <a:tbl>
              <a:tblPr firstRow="1" firstCol="1" bandRow="1">
                <a:tableStyleId>{3B4B98B0-60AC-42C2-AFA5-B58CD77FA1E5}</a:tableStyleId>
              </a:tblPr>
              <a:tblGrid>
                <a:gridCol w="1088710">
                  <a:extLst>
                    <a:ext uri="{9D8B030D-6E8A-4147-A177-3AD203B41FA5}">
                      <a16:colId xmlns:a16="http://schemas.microsoft.com/office/drawing/2014/main" val="20000"/>
                    </a:ext>
                  </a:extLst>
                </a:gridCol>
                <a:gridCol w="921706">
                  <a:extLst>
                    <a:ext uri="{9D8B030D-6E8A-4147-A177-3AD203B41FA5}">
                      <a16:colId xmlns:a16="http://schemas.microsoft.com/office/drawing/2014/main" val="20001"/>
                    </a:ext>
                  </a:extLst>
                </a:gridCol>
                <a:gridCol w="1005207">
                  <a:extLst>
                    <a:ext uri="{9D8B030D-6E8A-4147-A177-3AD203B41FA5}">
                      <a16:colId xmlns:a16="http://schemas.microsoft.com/office/drawing/2014/main" val="20002"/>
                    </a:ext>
                  </a:extLst>
                </a:gridCol>
                <a:gridCol w="1135088">
                  <a:extLst>
                    <a:ext uri="{9D8B030D-6E8A-4147-A177-3AD203B41FA5}">
                      <a16:colId xmlns:a16="http://schemas.microsoft.com/office/drawing/2014/main" val="20003"/>
                    </a:ext>
                  </a:extLst>
                </a:gridCol>
                <a:gridCol w="1088710">
                  <a:extLst>
                    <a:ext uri="{9D8B030D-6E8A-4147-A177-3AD203B41FA5}">
                      <a16:colId xmlns:a16="http://schemas.microsoft.com/office/drawing/2014/main" val="20004"/>
                    </a:ext>
                  </a:extLst>
                </a:gridCol>
                <a:gridCol w="1047227">
                  <a:extLst>
                    <a:ext uri="{9D8B030D-6E8A-4147-A177-3AD203B41FA5}">
                      <a16:colId xmlns:a16="http://schemas.microsoft.com/office/drawing/2014/main" val="20005"/>
                    </a:ext>
                  </a:extLst>
                </a:gridCol>
                <a:gridCol w="1130183">
                  <a:extLst>
                    <a:ext uri="{9D8B030D-6E8A-4147-A177-3AD203B41FA5}">
                      <a16:colId xmlns:a16="http://schemas.microsoft.com/office/drawing/2014/main" val="20006"/>
                    </a:ext>
                  </a:extLst>
                </a:gridCol>
              </a:tblGrid>
              <a:tr h="330599">
                <a:tc rowSpan="2" gridSpan="2">
                  <a:txBody>
                    <a:bodyPr/>
                    <a:lstStyle/>
                    <a:p>
                      <a:pPr algn="ctr" latinLnBrk="1">
                        <a:spcAft>
                          <a:spcPts val="0"/>
                        </a:spcAft>
                      </a:pPr>
                      <a:r>
                        <a:rPr lang="en-US" sz="1400" b="1" kern="100" dirty="0">
                          <a:effectLst/>
                        </a:rPr>
                        <a:t> </a:t>
                      </a:r>
                      <a:endParaRPr lang="ko-KR" sz="1400" b="1" kern="100" dirty="0">
                        <a:effectLst/>
                        <a:latin typeface="바탕"/>
                        <a:cs typeface="Times New Roman"/>
                      </a:endParaRPr>
                    </a:p>
                  </a:txBody>
                  <a:tcPr marL="68580" marR="68580" marT="0" marB="0" anchor="ctr"/>
                </a:tc>
                <a:tc rowSpan="2" hMerge="1">
                  <a:txBody>
                    <a:bodyPr/>
                    <a:lstStyle/>
                    <a:p>
                      <a:pPr latinLnBrk="1"/>
                      <a:endParaRPr lang="ko-KR" altLang="en-US"/>
                    </a:p>
                  </a:txBody>
                  <a:tcPr/>
                </a:tc>
                <a:tc gridSpan="5">
                  <a:txBody>
                    <a:bodyPr/>
                    <a:lstStyle/>
                    <a:p>
                      <a:pPr algn="ctr" latinLnBrk="1">
                        <a:spcAft>
                          <a:spcPts val="0"/>
                        </a:spcAft>
                      </a:pPr>
                      <a:r>
                        <a:rPr lang="en-US" altLang="ko-KR" sz="1400" b="1" kern="100" dirty="0" smtClean="0">
                          <a:effectLst/>
                        </a:rPr>
                        <a:t>Place</a:t>
                      </a:r>
                      <a:endParaRPr lang="ko-KR" sz="1400" b="1" kern="100" dirty="0">
                        <a:effectLst/>
                        <a:latin typeface="바탕"/>
                        <a:cs typeface="Times New Roman"/>
                      </a:endParaRPr>
                    </a:p>
                  </a:txBody>
                  <a:tcPr marL="68580" marR="68580" marT="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00"/>
                  </a:ext>
                </a:extLst>
              </a:tr>
              <a:tr h="317473">
                <a:tc gridSpan="2" vMerge="1">
                  <a:txBody>
                    <a:bodyPr/>
                    <a:lstStyle/>
                    <a:p>
                      <a:pPr latinLnBrk="1"/>
                      <a:endParaRPr lang="ko-KR" altLang="en-US"/>
                    </a:p>
                  </a:txBody>
                  <a:tcPr/>
                </a:tc>
                <a:tc hMerge="1" vMerge="1">
                  <a:txBody>
                    <a:bodyPr/>
                    <a:lstStyle/>
                    <a:p>
                      <a:pPr latinLnBrk="1"/>
                      <a:endParaRPr lang="ko-KR" altLang="en-US"/>
                    </a:p>
                  </a:txBody>
                  <a:tcPr/>
                </a:tc>
                <a:tc>
                  <a:txBody>
                    <a:bodyPr/>
                    <a:lstStyle/>
                    <a:p>
                      <a:pPr algn="ctr" latinLnBrk="1">
                        <a:spcAft>
                          <a:spcPts val="0"/>
                        </a:spcAft>
                      </a:pPr>
                      <a:r>
                        <a:rPr lang="en-US" altLang="ko-KR" sz="1400" b="1" kern="100" dirty="0" smtClean="0">
                          <a:effectLst/>
                        </a:rPr>
                        <a:t>Labial</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rPr>
                        <a:t>Dental</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rPr>
                        <a:t>Palatal</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rPr>
                        <a:t>Velar</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rPr>
                        <a:t>Glottal</a:t>
                      </a:r>
                      <a:endParaRPr lang="ko-KR" sz="1400" b="1" kern="100" dirty="0">
                        <a:effectLst/>
                        <a:latin typeface="바탕"/>
                        <a:cs typeface="Times New Roman"/>
                      </a:endParaRPr>
                    </a:p>
                  </a:txBody>
                  <a:tcPr marL="68580" marR="68580" marT="0" marB="0" anchor="ctr"/>
                </a:tc>
                <a:extLst>
                  <a:ext uri="{0D108BD9-81ED-4DB2-BD59-A6C34878D82A}">
                    <a16:rowId xmlns:a16="http://schemas.microsoft.com/office/drawing/2014/main" val="10001"/>
                  </a:ext>
                </a:extLst>
              </a:tr>
              <a:tr h="139320">
                <a:tc rowSpan="5">
                  <a:txBody>
                    <a:bodyPr/>
                    <a:lstStyle/>
                    <a:p>
                      <a:pPr algn="ctr" latinLnBrk="1">
                        <a:spcAft>
                          <a:spcPts val="0"/>
                        </a:spcAft>
                      </a:pPr>
                      <a:r>
                        <a:rPr lang="en-US" altLang="ko-KR" sz="1400" b="1" kern="100" dirty="0" smtClean="0">
                          <a:effectLst/>
                        </a:rPr>
                        <a:t>Manner</a:t>
                      </a:r>
                    </a:p>
                  </a:txBody>
                  <a:tcPr marL="68580" marR="68580" marT="0" marB="0" anchor="ctr"/>
                </a:tc>
                <a:tc>
                  <a:txBody>
                    <a:bodyPr/>
                    <a:lstStyle/>
                    <a:p>
                      <a:pPr algn="ctr" latinLnBrk="1">
                        <a:spcAft>
                          <a:spcPts val="0"/>
                        </a:spcAft>
                      </a:pPr>
                      <a:r>
                        <a:rPr lang="en-US" altLang="ko-KR" sz="1400" b="1" kern="100" dirty="0" smtClean="0">
                          <a:effectLst/>
                        </a:rPr>
                        <a:t>Plosive</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rPr>
                        <a:t>p, </a:t>
                      </a:r>
                      <a:r>
                        <a:rPr lang="en-US" sz="1400" b="0" kern="100" dirty="0" err="1" smtClean="0">
                          <a:effectLst/>
                          <a:latin typeface="Times New Roman" panose="02020603050405020304" pitchFamily="18" charset="0"/>
                          <a:cs typeface="Times New Roman" panose="02020603050405020304" pitchFamily="18" charset="0"/>
                        </a:rPr>
                        <a:t>pʰ</a:t>
                      </a:r>
                      <a:r>
                        <a:rPr lang="en-US" sz="1400" b="0" kern="100" dirty="0" smtClean="0">
                          <a:effectLst/>
                          <a:latin typeface="Times New Roman" panose="02020603050405020304" pitchFamily="18" charset="0"/>
                          <a:cs typeface="Times New Roman" panose="02020603050405020304" pitchFamily="18" charset="0"/>
                        </a:rPr>
                        <a:t>, </a:t>
                      </a:r>
                      <a:r>
                        <a:rPr lang="en-US" altLang="ko-KR" sz="1400" b="0" kern="100" dirty="0" smtClean="0">
                          <a:effectLst/>
                          <a:latin typeface="Times New Roman" panose="02020603050405020304" pitchFamily="18" charset="0"/>
                          <a:cs typeface="Times New Roman" panose="02020603050405020304" pitchFamily="18" charset="0"/>
                        </a:rPr>
                        <a:t>p</a:t>
                      </a:r>
                      <a:r>
                        <a:rPr lang="en-US" altLang="ko-KR" sz="1400" b="0" kern="100" baseline="30000" dirty="0" smtClean="0">
                          <a:effectLst/>
                          <a:latin typeface="Times New Roman" panose="02020603050405020304" pitchFamily="18" charset="0"/>
                          <a:cs typeface="Times New Roman" panose="02020603050405020304" pitchFamily="18" charset="0"/>
                        </a:rPr>
                        <a:t>=</a:t>
                      </a:r>
                      <a:r>
                        <a:rPr lang="en-US" sz="1400" b="0" kern="100" dirty="0" smtClean="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t, </a:t>
                      </a:r>
                      <a:r>
                        <a:rPr lang="en-US" sz="1400" b="0" kern="100" dirty="0" err="1" smtClean="0">
                          <a:effectLst/>
                          <a:latin typeface="Times New Roman" panose="02020603050405020304" pitchFamily="18" charset="0"/>
                          <a:cs typeface="Times New Roman" panose="02020603050405020304" pitchFamily="18" charset="0"/>
                        </a:rPr>
                        <a:t>tʰ</a:t>
                      </a:r>
                      <a:r>
                        <a:rPr lang="en-US" sz="1400" b="0" kern="100" dirty="0" smtClean="0">
                          <a:effectLst/>
                          <a:latin typeface="Times New Roman" panose="02020603050405020304" pitchFamily="18" charset="0"/>
                          <a:cs typeface="Times New Roman" panose="02020603050405020304" pitchFamily="18" charset="0"/>
                        </a:rPr>
                        <a:t>, t</a:t>
                      </a:r>
                      <a:r>
                        <a:rPr lang="en-US" altLang="ko-KR" sz="1400" b="0" kern="100" baseline="30000" dirty="0" smtClean="0">
                          <a:effectLst/>
                          <a:latin typeface="Times New Roman" panose="02020603050405020304" pitchFamily="18" charset="0"/>
                          <a:cs typeface="Times New Roman" panose="02020603050405020304" pitchFamily="18" charset="0"/>
                        </a:rPr>
                        <a:t>=</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k, </a:t>
                      </a:r>
                      <a:r>
                        <a:rPr lang="en-US" sz="1400" b="0" kern="100" dirty="0" err="1" smtClean="0">
                          <a:effectLst/>
                          <a:latin typeface="Times New Roman" panose="02020603050405020304" pitchFamily="18" charset="0"/>
                          <a:cs typeface="Times New Roman" panose="02020603050405020304" pitchFamily="18" charset="0"/>
                        </a:rPr>
                        <a:t>kʰ</a:t>
                      </a:r>
                      <a:r>
                        <a:rPr lang="en-US" sz="1400" b="0" kern="100" dirty="0" smtClean="0">
                          <a:effectLst/>
                          <a:latin typeface="Times New Roman" panose="02020603050405020304" pitchFamily="18" charset="0"/>
                          <a:cs typeface="Times New Roman" panose="02020603050405020304" pitchFamily="18" charset="0"/>
                        </a:rPr>
                        <a:t>, k</a:t>
                      </a:r>
                      <a:r>
                        <a:rPr lang="en-US" altLang="ko-KR" sz="1400" b="0" kern="100" baseline="30000" dirty="0" smtClean="0">
                          <a:effectLst/>
                          <a:latin typeface="Times New Roman" panose="02020603050405020304" pitchFamily="18" charset="0"/>
                          <a:cs typeface="Times New Roman" panose="02020603050405020304" pitchFamily="18" charset="0"/>
                        </a:rPr>
                        <a:t>=</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33092">
                <a:tc vMerge="1">
                  <a:txBody>
                    <a:bodyPr/>
                    <a:lstStyle/>
                    <a:p>
                      <a:pPr latinLnBrk="1"/>
                      <a:endParaRPr lang="ko-KR" altLang="en-US"/>
                    </a:p>
                  </a:txBody>
                  <a:tcPr/>
                </a:tc>
                <a:tc>
                  <a:txBody>
                    <a:bodyPr/>
                    <a:lstStyle/>
                    <a:p>
                      <a:pPr algn="ctr" latinLnBrk="1">
                        <a:spcAft>
                          <a:spcPts val="0"/>
                        </a:spcAft>
                      </a:pPr>
                      <a:r>
                        <a:rPr lang="en-US" altLang="ko-KR" sz="1400" b="1" kern="100" dirty="0" smtClean="0">
                          <a:effectLst/>
                        </a:rPr>
                        <a:t>Affricate</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baseline="300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rPr>
                        <a:t>ʨ, </a:t>
                      </a:r>
                      <a:r>
                        <a:rPr lang="en-US" sz="1400" b="0" kern="100" dirty="0" err="1" smtClean="0">
                          <a:effectLst/>
                          <a:latin typeface="Times New Roman" panose="02020603050405020304" pitchFamily="18" charset="0"/>
                          <a:cs typeface="Times New Roman" panose="02020603050405020304" pitchFamily="18" charset="0"/>
                        </a:rPr>
                        <a:t>ʨʰ</a:t>
                      </a:r>
                      <a:r>
                        <a:rPr lang="en-US" sz="1400" b="0" kern="100" dirty="0" smtClean="0">
                          <a:effectLst/>
                          <a:latin typeface="Times New Roman" panose="02020603050405020304" pitchFamily="18" charset="0"/>
                          <a:cs typeface="Times New Roman" panose="02020603050405020304" pitchFamily="18" charset="0"/>
                        </a:rPr>
                        <a:t>, ʨ</a:t>
                      </a:r>
                      <a:r>
                        <a:rPr lang="en-US" sz="1400" b="0" kern="100" baseline="30000" dirty="0" smtClean="0">
                          <a:effectLst/>
                          <a:latin typeface="Times New Roman" panose="02020603050405020304" pitchFamily="18" charset="0"/>
                          <a:cs typeface="Times New Roman" panose="02020603050405020304" pitchFamily="18" charset="0"/>
                        </a:rPr>
                        <a:t>=</a:t>
                      </a:r>
                      <a:endParaRPr lang="ko-KR" sz="1400" b="0" kern="100" baseline="300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33092">
                <a:tc vMerge="1">
                  <a:txBody>
                    <a:bodyPr/>
                    <a:lstStyle/>
                    <a:p>
                      <a:pPr latinLnBrk="1"/>
                      <a:endParaRPr lang="ko-KR" altLang="en-US"/>
                    </a:p>
                  </a:txBody>
                  <a:tcPr/>
                </a:tc>
                <a:tc>
                  <a:txBody>
                    <a:bodyPr/>
                    <a:lstStyle/>
                    <a:p>
                      <a:pPr algn="ctr" latinLnBrk="1">
                        <a:spcAft>
                          <a:spcPts val="0"/>
                        </a:spcAft>
                      </a:pPr>
                      <a:r>
                        <a:rPr lang="en-US" altLang="ko-KR" sz="1400" b="1" kern="100" dirty="0" smtClean="0">
                          <a:effectLst/>
                        </a:rPr>
                        <a:t>Fricative</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sym typeface="Ipa-samm Uclphon1 SILManuscript"/>
                        </a:rPr>
                        <a:t>s</a:t>
                      </a:r>
                      <a:r>
                        <a:rPr lang="en-US" sz="1400" b="0" kern="100" dirty="0" smtClean="0">
                          <a:effectLst/>
                          <a:latin typeface="Times New Roman" panose="02020603050405020304" pitchFamily="18" charset="0"/>
                          <a:cs typeface="Times New Roman" panose="02020603050405020304" pitchFamily="18" charset="0"/>
                        </a:rPr>
                        <a:t>,</a:t>
                      </a:r>
                      <a:r>
                        <a:rPr lang="en-US" altLang="ko-KR" sz="1400" b="0" kern="100" dirty="0" smtClean="0">
                          <a:effectLst/>
                          <a:latin typeface="Times New Roman" panose="02020603050405020304" pitchFamily="18" charset="0"/>
                          <a:cs typeface="Times New Roman" panose="02020603050405020304" pitchFamily="18" charset="0"/>
                        </a:rPr>
                        <a:t> s</a:t>
                      </a:r>
                      <a:r>
                        <a:rPr lang="en-US" altLang="ko-KR" sz="1400" b="0" kern="100" baseline="30000" dirty="0" smtClean="0">
                          <a:effectLst/>
                          <a:latin typeface="Times New Roman" panose="02020603050405020304" pitchFamily="18" charset="0"/>
                          <a:cs typeface="Times New Roman" panose="02020603050405020304" pitchFamily="18" charset="0"/>
                        </a:rPr>
                        <a:t>=</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rPr>
                        <a:t>h</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33092">
                <a:tc vMerge="1">
                  <a:txBody>
                    <a:bodyPr/>
                    <a:lstStyle/>
                    <a:p>
                      <a:pPr latinLnBrk="1"/>
                      <a:endParaRPr lang="ko-KR" altLang="en-US"/>
                    </a:p>
                  </a:txBody>
                  <a:tcPr/>
                </a:tc>
                <a:tc>
                  <a:txBody>
                    <a:bodyPr/>
                    <a:lstStyle/>
                    <a:p>
                      <a:pPr algn="ctr" latinLnBrk="1">
                        <a:spcAft>
                          <a:spcPts val="0"/>
                        </a:spcAft>
                      </a:pPr>
                      <a:r>
                        <a:rPr lang="en-US" altLang="ko-KR" sz="1400" b="1" kern="100" dirty="0" smtClean="0">
                          <a:effectLst/>
                        </a:rPr>
                        <a:t>Nasal</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0" kern="100" dirty="0" smtClean="0">
                          <a:effectLst/>
                          <a:latin typeface="Times New Roman" panose="02020603050405020304" pitchFamily="18" charset="0"/>
                          <a:cs typeface="Times New Roman" panose="02020603050405020304" pitchFamily="18" charset="0"/>
                        </a:rPr>
                        <a:t>m</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altLang="ko-KR" sz="1400" b="0" kern="100" dirty="0" smtClean="0">
                          <a:effectLst/>
                          <a:latin typeface="Times New Roman" panose="02020603050405020304" pitchFamily="18" charset="0"/>
                          <a:cs typeface="Times New Roman" panose="02020603050405020304" pitchFamily="18" charset="0"/>
                        </a:rPr>
                        <a:t>n</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altLang="ko-KR" sz="1400" b="0" kern="100" dirty="0" smtClean="0">
                          <a:effectLst/>
                          <a:latin typeface="Times New Roman" panose="02020603050405020304" pitchFamily="18" charset="0"/>
                          <a:cs typeface="Times New Roman" panose="02020603050405020304" pitchFamily="18" charset="0"/>
                        </a:rPr>
                        <a:t>ŋ</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33092">
                <a:tc vMerge="1">
                  <a:txBody>
                    <a:bodyPr/>
                    <a:lstStyle/>
                    <a:p>
                      <a:pPr latinLnBrk="1"/>
                      <a:endParaRPr lang="ko-KR" altLang="en-US"/>
                    </a:p>
                  </a:txBody>
                  <a:tcPr/>
                </a:tc>
                <a:tc>
                  <a:txBody>
                    <a:bodyPr/>
                    <a:lstStyle/>
                    <a:p>
                      <a:pPr algn="ctr" latinLnBrk="1">
                        <a:spcAft>
                          <a:spcPts val="0"/>
                        </a:spcAft>
                      </a:pPr>
                      <a:r>
                        <a:rPr lang="en-US" altLang="ko-KR" sz="1400" b="1" kern="100" dirty="0" smtClean="0">
                          <a:effectLst/>
                        </a:rPr>
                        <a:t>Lateral</a:t>
                      </a:r>
                      <a:endParaRPr lang="ko-KR" sz="1400" b="1" kern="100" dirty="0">
                        <a:effectLst/>
                        <a:latin typeface="바탕"/>
                        <a:cs typeface="Times New Roman"/>
                      </a:endParaRPr>
                    </a:p>
                  </a:txBody>
                  <a:tcPr marL="68580" marR="68580" marT="0" marB="0" anchor="ctr"/>
                </a:tc>
                <a:tc>
                  <a:txBody>
                    <a:bodyPr/>
                    <a:lstStyle/>
                    <a:p>
                      <a:pPr algn="ctr" latinLnBrk="1">
                        <a:spcAft>
                          <a:spcPts val="0"/>
                        </a:spcAft>
                      </a:pPr>
                      <a:r>
                        <a:rPr lang="en-US" sz="1400" b="0" kern="100">
                          <a:effectLst/>
                          <a:latin typeface="Times New Roman" panose="02020603050405020304" pitchFamily="18" charset="0"/>
                          <a:cs typeface="Times New Roman" panose="02020603050405020304" pitchFamily="18" charset="0"/>
                        </a:rPr>
                        <a:t> </a:t>
                      </a:r>
                      <a:endParaRPr lang="ko-KR" sz="1400" b="0" kern="10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l, </a:t>
                      </a:r>
                      <a:r>
                        <a:rPr lang="en-US" sz="1400" b="0" kern="100" dirty="0" smtClean="0">
                          <a:effectLst/>
                          <a:latin typeface="Times New Roman" panose="02020603050405020304" pitchFamily="18" charset="0"/>
                          <a:cs typeface="Times New Roman" panose="02020603050405020304" pitchFamily="18" charset="0"/>
                        </a:rPr>
                        <a:t>ɾ</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35684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Classification of Phonemes</a:t>
            </a:r>
            <a:endParaRPr lang="ko-KR" altLang="en-US" dirty="0"/>
          </a:p>
        </p:txBody>
      </p:sp>
      <p:sp>
        <p:nvSpPr>
          <p:cNvPr id="3" name="내용 개체 틀 2"/>
          <p:cNvSpPr>
            <a:spLocks noGrp="1"/>
          </p:cNvSpPr>
          <p:nvPr>
            <p:ph idx="1"/>
          </p:nvPr>
        </p:nvSpPr>
        <p:spPr/>
        <p:txBody>
          <a:bodyPr>
            <a:normAutofit/>
          </a:bodyPr>
          <a:lstStyle/>
          <a:p>
            <a:r>
              <a:rPr lang="en-US" altLang="ko-KR" dirty="0" smtClean="0"/>
              <a:t>Vowels in </a:t>
            </a:r>
            <a:r>
              <a:rPr lang="en-US" altLang="ko-KR" dirty="0"/>
              <a:t>Korean </a:t>
            </a:r>
            <a:endParaRPr lang="en-US" altLang="ko-KR" dirty="0" smtClean="0"/>
          </a:p>
          <a:p>
            <a:pPr lvl="1"/>
            <a:r>
              <a:rPr lang="en-US" altLang="ko-KR" dirty="0" smtClean="0"/>
              <a:t>8 monophthong</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smtClean="0"/>
              <a:t>12 diphthongs</a:t>
            </a:r>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16</a:t>
            </a:fld>
            <a:endParaRPr lang="ko-KR" altLang="en-US"/>
          </a:p>
        </p:txBody>
      </p:sp>
      <p:graphicFrame>
        <p:nvGraphicFramePr>
          <p:cNvPr id="6" name="표 5"/>
          <p:cNvGraphicFramePr>
            <a:graphicFrameLocks noGrp="1"/>
          </p:cNvGraphicFramePr>
          <p:nvPr>
            <p:extLst/>
          </p:nvPr>
        </p:nvGraphicFramePr>
        <p:xfrm>
          <a:off x="3431704" y="2060850"/>
          <a:ext cx="5472608" cy="2163217"/>
        </p:xfrm>
        <a:graphic>
          <a:graphicData uri="http://schemas.openxmlformats.org/drawingml/2006/table">
            <a:tbl>
              <a:tblPr firstRow="1" firstCol="1" bandRow="1">
                <a:tableStyleId>{3B4B98B0-60AC-42C2-AFA5-B58CD77FA1E5}</a:tableStyleId>
              </a:tblPr>
              <a:tblGrid>
                <a:gridCol w="1083734">
                  <a:extLst>
                    <a:ext uri="{9D8B030D-6E8A-4147-A177-3AD203B41FA5}">
                      <a16:colId xmlns:a16="http://schemas.microsoft.com/office/drawing/2014/main" val="20000"/>
                    </a:ext>
                  </a:extLst>
                </a:gridCol>
                <a:gridCol w="1083734">
                  <a:extLst>
                    <a:ext uri="{9D8B030D-6E8A-4147-A177-3AD203B41FA5}">
                      <a16:colId xmlns:a16="http://schemas.microsoft.com/office/drawing/2014/main" val="20001"/>
                    </a:ext>
                  </a:extLst>
                </a:gridCol>
                <a:gridCol w="1091888">
                  <a:extLst>
                    <a:ext uri="{9D8B030D-6E8A-4147-A177-3AD203B41FA5}">
                      <a16:colId xmlns:a16="http://schemas.microsoft.com/office/drawing/2014/main" val="20002"/>
                    </a:ext>
                  </a:extLst>
                </a:gridCol>
                <a:gridCol w="1128891">
                  <a:extLst>
                    <a:ext uri="{9D8B030D-6E8A-4147-A177-3AD203B41FA5}">
                      <a16:colId xmlns:a16="http://schemas.microsoft.com/office/drawing/2014/main" val="20003"/>
                    </a:ext>
                  </a:extLst>
                </a:gridCol>
                <a:gridCol w="1084361">
                  <a:extLst>
                    <a:ext uri="{9D8B030D-6E8A-4147-A177-3AD203B41FA5}">
                      <a16:colId xmlns:a16="http://schemas.microsoft.com/office/drawing/2014/main" val="20004"/>
                    </a:ext>
                  </a:extLst>
                </a:gridCol>
              </a:tblGrid>
              <a:tr h="363016">
                <a:tc rowSpan="2" gridSpan="2">
                  <a:txBody>
                    <a:bodyPr/>
                    <a:lstStyle/>
                    <a:p>
                      <a:pPr algn="ctr" latinLnBrk="1">
                        <a:spcAft>
                          <a:spcPts val="0"/>
                        </a:spcAft>
                      </a:pPr>
                      <a:r>
                        <a:rPr lang="en-US" sz="1400" b="1" kern="100" dirty="0">
                          <a:effectLst/>
                          <a:latin typeface="+mn-lt"/>
                        </a:rPr>
                        <a:t> </a:t>
                      </a:r>
                      <a:endParaRPr lang="ko-KR" sz="1400" b="1" kern="100" dirty="0">
                        <a:effectLst/>
                        <a:latin typeface="+mn-lt"/>
                        <a:cs typeface="Times New Roman"/>
                      </a:endParaRPr>
                    </a:p>
                  </a:txBody>
                  <a:tcPr marL="68580" marR="68580" marT="0" marB="0" anchor="ctr"/>
                </a:tc>
                <a:tc rowSpan="2" hMerge="1">
                  <a:txBody>
                    <a:bodyPr/>
                    <a:lstStyle/>
                    <a:p>
                      <a:pPr algn="ctr" latinLnBrk="1">
                        <a:spcAft>
                          <a:spcPts val="0"/>
                        </a:spcAft>
                      </a:pPr>
                      <a:endParaRPr lang="ko-KR" sz="1400" kern="100" dirty="0">
                        <a:effectLst/>
                        <a:latin typeface="바탕"/>
                        <a:cs typeface="Times New Roman"/>
                      </a:endParaRPr>
                    </a:p>
                  </a:txBody>
                  <a:tcPr marL="68580" marR="68580" marT="0" marB="0" anchor="ctr"/>
                </a:tc>
                <a:tc gridSpan="3">
                  <a:txBody>
                    <a:bodyPr/>
                    <a:lstStyle/>
                    <a:p>
                      <a:pPr algn="ctr" latinLnBrk="1">
                        <a:spcAft>
                          <a:spcPts val="0"/>
                        </a:spcAft>
                      </a:pPr>
                      <a:r>
                        <a:rPr lang="en-US" altLang="ko-KR" sz="1400" b="1" kern="100" dirty="0" smtClean="0">
                          <a:effectLst/>
                          <a:latin typeface="+mn-lt"/>
                          <a:cs typeface="Times New Roman"/>
                        </a:rPr>
                        <a:t>Frontness</a:t>
                      </a:r>
                      <a:endParaRPr lang="ko-KR" sz="1400" b="1" kern="100" dirty="0">
                        <a:effectLst/>
                        <a:latin typeface="+mn-lt"/>
                        <a:cs typeface="Times New Roman"/>
                      </a:endParaRPr>
                    </a:p>
                  </a:txBody>
                  <a:tcPr marL="68580" marR="68580" marT="0" marB="0" anchor="ctr"/>
                </a:tc>
                <a:tc hMerge="1">
                  <a:txBody>
                    <a:bodyPr/>
                    <a:lstStyle/>
                    <a:p>
                      <a:pPr algn="ctr" latinLnBrk="1">
                        <a:spcAft>
                          <a:spcPts val="0"/>
                        </a:spcAft>
                      </a:pPr>
                      <a:endParaRPr lang="ko-KR" sz="1400" kern="100" dirty="0">
                        <a:effectLst/>
                        <a:latin typeface="바탕"/>
                        <a:cs typeface="Times New Roman"/>
                      </a:endParaRPr>
                    </a:p>
                  </a:txBody>
                  <a:tcPr marL="68580" marR="68580" marT="0" marB="0" anchor="ctr"/>
                </a:tc>
                <a:tc hMerge="1">
                  <a:txBody>
                    <a:bodyPr/>
                    <a:lstStyle/>
                    <a:p>
                      <a:pPr algn="ctr" latinLnBrk="1">
                        <a:spcAft>
                          <a:spcPts val="0"/>
                        </a:spcAft>
                      </a:pPr>
                      <a:endParaRPr lang="ko-KR" sz="1400" kern="100" dirty="0">
                        <a:effectLst/>
                        <a:latin typeface="바탕"/>
                        <a:cs typeface="Times New Roman"/>
                      </a:endParaRPr>
                    </a:p>
                  </a:txBody>
                  <a:tcPr marL="68580" marR="68580" marT="0" marB="0" anchor="ctr"/>
                </a:tc>
                <a:extLst>
                  <a:ext uri="{0D108BD9-81ED-4DB2-BD59-A6C34878D82A}">
                    <a16:rowId xmlns:a16="http://schemas.microsoft.com/office/drawing/2014/main" val="10000"/>
                  </a:ext>
                </a:extLst>
              </a:tr>
              <a:tr h="363016">
                <a:tc gridSpan="2" vMerge="1">
                  <a:txBody>
                    <a:bodyPr/>
                    <a:lstStyle/>
                    <a:p>
                      <a:pPr algn="ctr" latinLnBrk="1">
                        <a:spcAft>
                          <a:spcPts val="0"/>
                        </a:spcAft>
                      </a:pPr>
                      <a:endParaRPr lang="ko-KR" sz="1400" kern="100" dirty="0">
                        <a:effectLst/>
                        <a:latin typeface="바탕"/>
                        <a:cs typeface="Times New Roman"/>
                      </a:endParaRPr>
                    </a:p>
                  </a:txBody>
                  <a:tcPr marL="68580" marR="68580" marT="0" marB="0" anchor="ctr"/>
                </a:tc>
                <a:tc hMerge="1" vMerge="1">
                  <a:txBody>
                    <a:bodyPr/>
                    <a:lstStyle/>
                    <a:p>
                      <a:pPr algn="ctr" latinLnBrk="1">
                        <a:spcAft>
                          <a:spcPts val="0"/>
                        </a:spcAft>
                      </a:pPr>
                      <a:endParaRPr lang="ko-KR" sz="1400"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rPr>
                        <a:t>Front</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rPr>
                        <a:t>Central</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rPr>
                        <a:t>Back</a:t>
                      </a:r>
                      <a:endParaRPr lang="ko-KR" sz="1400" b="1" kern="100" dirty="0">
                        <a:effectLst/>
                        <a:latin typeface="+mn-lt"/>
                        <a:cs typeface="Times New Roman"/>
                      </a:endParaRPr>
                    </a:p>
                  </a:txBody>
                  <a:tcPr marL="68580" marR="68580" marT="0" marB="0" anchor="ctr"/>
                </a:tc>
                <a:extLst>
                  <a:ext uri="{0D108BD9-81ED-4DB2-BD59-A6C34878D82A}">
                    <a16:rowId xmlns:a16="http://schemas.microsoft.com/office/drawing/2014/main" val="10001"/>
                  </a:ext>
                </a:extLst>
              </a:tr>
              <a:tr h="363016">
                <a:tc rowSpan="4">
                  <a:txBody>
                    <a:bodyPr/>
                    <a:lstStyle/>
                    <a:p>
                      <a:pPr algn="ctr" latinLnBrk="1">
                        <a:spcAft>
                          <a:spcPts val="0"/>
                        </a:spcAft>
                      </a:pPr>
                      <a:r>
                        <a:rPr lang="en-US" altLang="ko-KR" sz="1400" b="1" kern="100" dirty="0" smtClean="0">
                          <a:effectLst/>
                          <a:latin typeface="+mn-lt"/>
                          <a:cs typeface="Times New Roman"/>
                        </a:rPr>
                        <a:t>Height</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rPr>
                        <a:t>High</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altLang="ko-KR" sz="1400" b="0" kern="100" dirty="0" err="1" smtClean="0">
                          <a:effectLst/>
                          <a:latin typeface="Times New Roman" panose="02020603050405020304" pitchFamily="18" charset="0"/>
                          <a:cs typeface="Times New Roman" panose="02020603050405020304" pitchFamily="18" charset="0"/>
                        </a:rPr>
                        <a:t>i</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altLang="ko-KR" sz="1400" b="0" kern="100" dirty="0" smtClean="0">
                          <a:effectLst/>
                          <a:latin typeface="Times New Roman" panose="02020603050405020304" pitchFamily="18" charset="0"/>
                          <a:cs typeface="Times New Roman" panose="02020603050405020304" pitchFamily="18" charset="0"/>
                        </a:rPr>
                        <a:t>ɯ, u</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48137">
                <a:tc vMerge="1">
                  <a:txBody>
                    <a:bodyPr/>
                    <a:lstStyle/>
                    <a:p>
                      <a:pPr algn="ctr" latinLnBrk="1">
                        <a:spcAft>
                          <a:spcPts val="0"/>
                        </a:spcAft>
                      </a:pPr>
                      <a:endParaRPr lang="ko-KR" sz="1400"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rPr>
                        <a:t>Mid-High</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altLang="ko-KR" sz="1400" b="0" kern="100" dirty="0" smtClean="0">
                          <a:effectLst/>
                          <a:latin typeface="Times New Roman" panose="02020603050405020304" pitchFamily="18" charset="0"/>
                          <a:cs typeface="Times New Roman" panose="02020603050405020304" pitchFamily="18" charset="0"/>
                        </a:rPr>
                        <a:t>e</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altLang="ko-KR" sz="1400" b="0" kern="100" dirty="0" smtClean="0">
                          <a:effectLst/>
                          <a:latin typeface="Times New Roman" panose="02020603050405020304" pitchFamily="18" charset="0"/>
                          <a:cs typeface="Times New Roman" panose="02020603050405020304" pitchFamily="18" charset="0"/>
                        </a:rPr>
                        <a:t>o</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63016">
                <a:tc vMerge="1">
                  <a:txBody>
                    <a:bodyPr/>
                    <a:lstStyle/>
                    <a:p>
                      <a:pPr algn="ctr" latinLnBrk="1">
                        <a:spcAft>
                          <a:spcPts val="0"/>
                        </a:spcAft>
                      </a:pPr>
                      <a:endParaRPr lang="ko-KR" sz="1400"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rPr>
                        <a:t>Mid-Low</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sym typeface="Ipa-samm Uclphon1 SILManuscript"/>
                        </a:rPr>
                        <a:t>ɛ</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sym typeface="Ipa-samm Uclphon1 SILManuscript"/>
                        </a:rPr>
                        <a:t>ʌ</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63016">
                <a:tc vMerge="1">
                  <a:txBody>
                    <a:bodyPr/>
                    <a:lstStyle/>
                    <a:p>
                      <a:pPr algn="ctr" latinLnBrk="1">
                        <a:spcAft>
                          <a:spcPts val="0"/>
                        </a:spcAft>
                      </a:pPr>
                      <a:endParaRPr lang="ko-KR" sz="1400" kern="100" dirty="0">
                        <a:effectLst/>
                        <a:latin typeface="바탕"/>
                        <a:cs typeface="Times New Roman"/>
                      </a:endParaRPr>
                    </a:p>
                  </a:txBody>
                  <a:tcPr marL="68580" marR="68580" marT="0" marB="0" anchor="ctr"/>
                </a:tc>
                <a:tc>
                  <a:txBody>
                    <a:bodyPr/>
                    <a:lstStyle/>
                    <a:p>
                      <a:pPr algn="ctr" latinLnBrk="1">
                        <a:spcAft>
                          <a:spcPts val="0"/>
                        </a:spcAft>
                      </a:pPr>
                      <a:r>
                        <a:rPr lang="en-US" altLang="ko-KR" sz="1400" b="1" kern="100" dirty="0" smtClean="0">
                          <a:effectLst/>
                          <a:latin typeface="+mn-lt"/>
                          <a:cs typeface="+mn-cs"/>
                        </a:rPr>
                        <a:t>Low</a:t>
                      </a:r>
                      <a:endParaRPr lang="ko-KR" sz="1400" b="1" kern="100" dirty="0">
                        <a:effectLst/>
                        <a:latin typeface="+mn-lt"/>
                        <a:cs typeface="Times New Roman"/>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smtClean="0">
                          <a:effectLst/>
                          <a:latin typeface="Times New Roman" panose="02020603050405020304" pitchFamily="18" charset="0"/>
                          <a:cs typeface="Times New Roman" panose="02020603050405020304" pitchFamily="18" charset="0"/>
                        </a:rPr>
                        <a:t>a</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b="0" kern="100" dirty="0">
                          <a:effectLst/>
                          <a:latin typeface="Times New Roman" panose="02020603050405020304" pitchFamily="18" charset="0"/>
                          <a:cs typeface="Times New Roman" panose="02020603050405020304" pitchFamily="18" charset="0"/>
                        </a:rPr>
                        <a:t> </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7" name="표 6"/>
          <p:cNvGraphicFramePr>
            <a:graphicFrameLocks noGrp="1"/>
          </p:cNvGraphicFramePr>
          <p:nvPr>
            <p:extLst/>
          </p:nvPr>
        </p:nvGraphicFramePr>
        <p:xfrm>
          <a:off x="3431704" y="4869161"/>
          <a:ext cx="5472608" cy="1514475"/>
        </p:xfrm>
        <a:graphic>
          <a:graphicData uri="http://schemas.openxmlformats.org/drawingml/2006/table">
            <a:tbl>
              <a:tblPr firstRow="1" firstCol="1" bandRow="1">
                <a:tableStyleId>{3B4B98B0-60AC-42C2-AFA5-B58CD77FA1E5}</a:tableStyleId>
              </a:tblPr>
              <a:tblGrid>
                <a:gridCol w="1275434">
                  <a:extLst>
                    <a:ext uri="{9D8B030D-6E8A-4147-A177-3AD203B41FA5}">
                      <a16:colId xmlns:a16="http://schemas.microsoft.com/office/drawing/2014/main" val="20000"/>
                    </a:ext>
                  </a:extLst>
                </a:gridCol>
                <a:gridCol w="1275434">
                  <a:extLst>
                    <a:ext uri="{9D8B030D-6E8A-4147-A177-3AD203B41FA5}">
                      <a16:colId xmlns:a16="http://schemas.microsoft.com/office/drawing/2014/main" val="20001"/>
                    </a:ext>
                  </a:extLst>
                </a:gridCol>
                <a:gridCol w="1460870">
                  <a:extLst>
                    <a:ext uri="{9D8B030D-6E8A-4147-A177-3AD203B41FA5}">
                      <a16:colId xmlns:a16="http://schemas.microsoft.com/office/drawing/2014/main" val="20002"/>
                    </a:ext>
                  </a:extLst>
                </a:gridCol>
                <a:gridCol w="1460870">
                  <a:extLst>
                    <a:ext uri="{9D8B030D-6E8A-4147-A177-3AD203B41FA5}">
                      <a16:colId xmlns:a16="http://schemas.microsoft.com/office/drawing/2014/main" val="20003"/>
                    </a:ext>
                  </a:extLst>
                </a:gridCol>
              </a:tblGrid>
              <a:tr h="219075">
                <a:tc>
                  <a:txBody>
                    <a:bodyPr/>
                    <a:lstStyle/>
                    <a:p>
                      <a:pPr algn="ctr" latinLnBrk="1">
                        <a:spcAft>
                          <a:spcPts val="0"/>
                        </a:spcAft>
                      </a:pPr>
                      <a:r>
                        <a:rPr lang="en-US" sz="1400" kern="100" dirty="0">
                          <a:effectLst/>
                        </a:rPr>
                        <a:t> </a:t>
                      </a:r>
                      <a:endParaRPr lang="ko-KR" sz="1400" kern="100" dirty="0">
                        <a:effectLst/>
                        <a:latin typeface="바탕"/>
                        <a:cs typeface="Times New Roman"/>
                      </a:endParaRPr>
                    </a:p>
                  </a:txBody>
                  <a:tcPr marL="68580" marR="68580" marT="0" marB="0" anchor="ctr"/>
                </a:tc>
                <a:tc>
                  <a:txBody>
                    <a:bodyPr/>
                    <a:lstStyle/>
                    <a:p>
                      <a:pPr algn="ctr" latinLnBrk="1">
                        <a:spcAft>
                          <a:spcPts val="0"/>
                        </a:spcAft>
                      </a:pPr>
                      <a:r>
                        <a:rPr lang="en-US" sz="1400" kern="100" dirty="0" smtClean="0">
                          <a:effectLst/>
                          <a:latin typeface="Times New Roman" panose="02020603050405020304" pitchFamily="18" charset="0"/>
                          <a:cs typeface="Times New Roman" panose="02020603050405020304" pitchFamily="18" charset="0"/>
                        </a:rPr>
                        <a:t>/j/-class</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smtClean="0">
                          <a:effectLst/>
                          <a:latin typeface="Times New Roman" panose="02020603050405020304" pitchFamily="18" charset="0"/>
                          <a:cs typeface="Times New Roman" panose="02020603050405020304" pitchFamily="18" charset="0"/>
                        </a:rPr>
                        <a:t>/w/-class</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smtClean="0">
                          <a:effectLst/>
                          <a:latin typeface="Times New Roman" panose="02020603050405020304" pitchFamily="18" charset="0"/>
                          <a:cs typeface="Times New Roman" panose="02020603050405020304" pitchFamily="18" charset="0"/>
                        </a:rPr>
                        <a:t>/</a:t>
                      </a:r>
                      <a:r>
                        <a:rPr lang="en-US" altLang="ko-KR" sz="1400" kern="100" dirty="0" smtClean="0">
                          <a:effectLst/>
                          <a:latin typeface="Times New Roman" panose="02020603050405020304" pitchFamily="18" charset="0"/>
                          <a:cs typeface="Times New Roman" panose="02020603050405020304" pitchFamily="18" charset="0"/>
                          <a:sym typeface="Ipa-samm Uclphon1 SILManuscript"/>
                        </a:rPr>
                        <a:t>ɰ</a:t>
                      </a:r>
                      <a:r>
                        <a:rPr lang="en-US" sz="1400" kern="100" dirty="0" smtClean="0">
                          <a:effectLst/>
                          <a:latin typeface="Times New Roman" panose="02020603050405020304" pitchFamily="18" charset="0"/>
                          <a:cs typeface="Times New Roman" panose="02020603050405020304" pitchFamily="18" charset="0"/>
                        </a:rPr>
                        <a:t>/-class</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28600">
                <a:tc rowSpan="6">
                  <a:txBody>
                    <a:bodyPr/>
                    <a:lstStyle/>
                    <a:p>
                      <a:pPr algn="ctr" latinLnBrk="1">
                        <a:spcAft>
                          <a:spcPts val="0"/>
                        </a:spcAft>
                      </a:pPr>
                      <a:r>
                        <a:rPr lang="en-US" altLang="ko-KR" sz="1400" kern="100" dirty="0" smtClean="0">
                          <a:effectLst/>
                        </a:rPr>
                        <a:t>Diphthong</a:t>
                      </a:r>
                      <a:endParaRPr lang="ko-KR" sz="1400" kern="100" dirty="0">
                        <a:effectLst/>
                        <a:latin typeface="바탕"/>
                        <a:cs typeface="Times New Roman"/>
                      </a:endParaRPr>
                    </a:p>
                  </a:txBody>
                  <a:tcPr marL="68580" marR="68580" marT="0" marB="0" anchor="ctr"/>
                </a:tc>
                <a:tc>
                  <a:txBody>
                    <a:bodyPr/>
                    <a:lstStyle/>
                    <a:p>
                      <a:pPr algn="ctr" latinLnBrk="1">
                        <a:spcAft>
                          <a:spcPts val="0"/>
                        </a:spcAft>
                      </a:pPr>
                      <a:r>
                        <a:rPr lang="en-US" sz="1400" kern="100" dirty="0" smtClean="0">
                          <a:effectLst/>
                          <a:latin typeface="Times New Roman" panose="02020603050405020304" pitchFamily="18" charset="0"/>
                          <a:cs typeface="Times New Roman" panose="02020603050405020304" pitchFamily="18" charset="0"/>
                        </a:rPr>
                        <a:t>je</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sym typeface="Ipa-samm Uclphon1 SILManuscript"/>
                        </a:rPr>
                        <a:t>ɥi</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altLang="ko-KR" sz="1400" b="0" kern="100" dirty="0" err="1" smtClean="0">
                          <a:effectLst/>
                          <a:latin typeface="Times New Roman" panose="02020603050405020304" pitchFamily="18" charset="0"/>
                          <a:cs typeface="Times New Roman" panose="02020603050405020304" pitchFamily="18" charset="0"/>
                        </a:rPr>
                        <a:t>ɰ</a:t>
                      </a:r>
                      <a:r>
                        <a:rPr lang="en-US" sz="1400" kern="100" dirty="0" err="1" smtClean="0">
                          <a:effectLst/>
                          <a:latin typeface="Times New Roman" panose="02020603050405020304" pitchFamily="18" charset="0"/>
                          <a:cs typeface="Times New Roman" panose="02020603050405020304" pitchFamily="18" charset="0"/>
                          <a:sym typeface="Ipa-samm Uclphon1 SILManuscript"/>
                        </a:rPr>
                        <a:t>i</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91440">
                <a:tc vMerge="1">
                  <a:txBody>
                    <a:bodyPr/>
                    <a:lstStyle/>
                    <a:p>
                      <a:pPr latinLnBrk="1"/>
                      <a:endParaRPr lang="ko-KR" altLang="en-US"/>
                    </a:p>
                  </a:txBody>
                  <a:tcP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sym typeface="Ipa-samm Uclphon1 SILManuscript"/>
                        </a:rPr>
                        <a:t>j</a:t>
                      </a:r>
                      <a:r>
                        <a:rPr lang="en-US" altLang="ko-KR" sz="1400" b="0" kern="100" dirty="0" err="1" smtClean="0">
                          <a:effectLst/>
                          <a:latin typeface="Times New Roman" panose="02020603050405020304" pitchFamily="18" charset="0"/>
                          <a:cs typeface="Times New Roman" panose="02020603050405020304" pitchFamily="18" charset="0"/>
                          <a:sym typeface="Ipa-samm Uclphon1 SILManuscript"/>
                        </a:rPr>
                        <a:t>ɛ</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altLang="ko-KR" sz="1400" kern="100" dirty="0" smtClean="0">
                          <a:effectLst/>
                          <a:latin typeface="Times New Roman" panose="02020603050405020304" pitchFamily="18" charset="0"/>
                          <a:cs typeface="Times New Roman" panose="02020603050405020304" pitchFamily="18" charset="0"/>
                        </a:rPr>
                        <a:t>w</a:t>
                      </a:r>
                      <a:r>
                        <a:rPr lang="en-US" sz="1400" kern="100" dirty="0" smtClean="0">
                          <a:effectLst/>
                          <a:latin typeface="Times New Roman" panose="02020603050405020304" pitchFamily="18" charset="0"/>
                          <a:cs typeface="Times New Roman" panose="02020603050405020304" pitchFamily="18" charset="0"/>
                        </a:rPr>
                        <a:t>e</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rowSpan="5">
                  <a:txBody>
                    <a:bodyPr/>
                    <a:lstStyle/>
                    <a:p>
                      <a:pPr algn="ctr" latinLnBrk="1">
                        <a:spcAft>
                          <a:spcPts val="0"/>
                        </a:spcAft>
                      </a:pPr>
                      <a:r>
                        <a:rPr lang="en-US" sz="1400" kern="100" dirty="0">
                          <a:effectLst/>
                          <a:latin typeface="Times New Roman" panose="02020603050405020304" pitchFamily="18" charset="0"/>
                          <a:cs typeface="Times New Roman" panose="02020603050405020304" pitchFamily="18" charset="0"/>
                        </a:rPr>
                        <a:t> </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91440">
                <a:tc vMerge="1">
                  <a:txBody>
                    <a:bodyPr/>
                    <a:lstStyle/>
                    <a:p>
                      <a:pPr latinLnBrk="1"/>
                      <a:endParaRPr lang="ko-KR" altLang="en-US"/>
                    </a:p>
                  </a:txBody>
                  <a:tcPr/>
                </a:tc>
                <a:tc>
                  <a:txBody>
                    <a:bodyPr/>
                    <a:lstStyle/>
                    <a:p>
                      <a:pPr algn="ctr" latinLnBrk="1">
                        <a:spcAft>
                          <a:spcPts val="0"/>
                        </a:spcAft>
                      </a:pPr>
                      <a:r>
                        <a:rPr lang="en-US" sz="1400" kern="100" dirty="0" smtClean="0">
                          <a:effectLst/>
                          <a:latin typeface="Times New Roman" panose="02020603050405020304" pitchFamily="18" charset="0"/>
                          <a:cs typeface="Times New Roman" panose="02020603050405020304" pitchFamily="18" charset="0"/>
                        </a:rPr>
                        <a:t>ja</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rPr>
                        <a:t>w</a:t>
                      </a:r>
                      <a:r>
                        <a:rPr lang="en-US" altLang="ko-KR" sz="1400" b="0" kern="100" dirty="0" err="1" smtClean="0">
                          <a:effectLst/>
                          <a:latin typeface="Times New Roman" panose="02020603050405020304" pitchFamily="18" charset="0"/>
                          <a:cs typeface="Times New Roman" panose="02020603050405020304" pitchFamily="18" charset="0"/>
                          <a:sym typeface="Ipa-samm Uclphon1 SILManuscript"/>
                        </a:rPr>
                        <a:t>ɛ</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vMerge="1">
                  <a:txBody>
                    <a:bodyPr/>
                    <a:lstStyle/>
                    <a:p>
                      <a:pPr latinLnBrk="1"/>
                      <a:endParaRPr lang="ko-KR" altLang="en-US"/>
                    </a:p>
                  </a:txBody>
                  <a:tcPr/>
                </a:tc>
                <a:extLst>
                  <a:ext uri="{0D108BD9-81ED-4DB2-BD59-A6C34878D82A}">
                    <a16:rowId xmlns:a16="http://schemas.microsoft.com/office/drawing/2014/main" val="10003"/>
                  </a:ext>
                </a:extLst>
              </a:tr>
              <a:tr h="91440">
                <a:tc vMerge="1">
                  <a:txBody>
                    <a:bodyPr/>
                    <a:lstStyle/>
                    <a:p>
                      <a:pPr latinLnBrk="1"/>
                      <a:endParaRPr lang="ko-KR" altLang="en-US"/>
                    </a:p>
                  </a:txBody>
                  <a:tcPr/>
                </a:tc>
                <a:tc>
                  <a:txBody>
                    <a:bodyPr/>
                    <a:lstStyle/>
                    <a:p>
                      <a:pPr algn="ctr" latinLnBrk="1">
                        <a:spcAft>
                          <a:spcPts val="0"/>
                        </a:spcAft>
                      </a:pPr>
                      <a:r>
                        <a:rPr lang="en-US" sz="1400" kern="100" dirty="0" smtClean="0">
                          <a:effectLst/>
                          <a:latin typeface="Times New Roman" panose="02020603050405020304" pitchFamily="18" charset="0"/>
                          <a:cs typeface="Times New Roman" panose="02020603050405020304" pitchFamily="18" charset="0"/>
                        </a:rPr>
                        <a:t>jo</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rPr>
                        <a:t>w</a:t>
                      </a:r>
                      <a:r>
                        <a:rPr lang="en-US" altLang="ko-KR" sz="1400" b="0" kern="100" dirty="0" err="1" smtClean="0">
                          <a:effectLst/>
                          <a:latin typeface="Times New Roman" panose="02020603050405020304" pitchFamily="18" charset="0"/>
                          <a:cs typeface="Times New Roman" panose="02020603050405020304" pitchFamily="18" charset="0"/>
                        </a:rPr>
                        <a:t>a</a:t>
                      </a:r>
                      <a:endParaRPr lang="ko-KR" sz="1400" b="0" kern="100" dirty="0">
                        <a:effectLst/>
                        <a:latin typeface="Times New Roman" panose="02020603050405020304" pitchFamily="18" charset="0"/>
                        <a:cs typeface="Times New Roman" panose="02020603050405020304" pitchFamily="18" charset="0"/>
                      </a:endParaRPr>
                    </a:p>
                  </a:txBody>
                  <a:tcPr marL="68580" marR="68580" marT="0" marB="0" anchor="ctr"/>
                </a:tc>
                <a:tc vMerge="1">
                  <a:txBody>
                    <a:bodyPr/>
                    <a:lstStyle/>
                    <a:p>
                      <a:pPr latinLnBrk="1"/>
                      <a:endParaRPr lang="ko-KR" altLang="en-US"/>
                    </a:p>
                  </a:txBody>
                  <a:tcPr/>
                </a:tc>
                <a:extLst>
                  <a:ext uri="{0D108BD9-81ED-4DB2-BD59-A6C34878D82A}">
                    <a16:rowId xmlns:a16="http://schemas.microsoft.com/office/drawing/2014/main" val="10004"/>
                  </a:ext>
                </a:extLst>
              </a:tr>
              <a:tr h="91440">
                <a:tc vMerge="1">
                  <a:txBody>
                    <a:bodyPr/>
                    <a:lstStyle/>
                    <a:p>
                      <a:pPr latinLnBrk="1"/>
                      <a:endParaRPr lang="ko-KR" altLang="en-US"/>
                    </a:p>
                  </a:txBody>
                  <a:tcP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rPr>
                        <a:t>ju</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rPr>
                        <a:t>w</a:t>
                      </a:r>
                      <a:r>
                        <a:rPr lang="en-US" sz="1400" kern="100" dirty="0" err="1" smtClean="0">
                          <a:effectLst/>
                          <a:latin typeface="Times New Roman" panose="02020603050405020304" pitchFamily="18" charset="0"/>
                          <a:cs typeface="Times New Roman" panose="02020603050405020304" pitchFamily="18" charset="0"/>
                          <a:sym typeface="Ipa-samm Uclphon1 SILManuscript"/>
                        </a:rPr>
                        <a:t>ʌ</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vMerge="1">
                  <a:txBody>
                    <a:bodyPr/>
                    <a:lstStyle/>
                    <a:p>
                      <a:pPr latinLnBrk="1"/>
                      <a:endParaRPr lang="ko-KR" altLang="en-US"/>
                    </a:p>
                  </a:txBody>
                  <a:tcPr/>
                </a:tc>
                <a:extLst>
                  <a:ext uri="{0D108BD9-81ED-4DB2-BD59-A6C34878D82A}">
                    <a16:rowId xmlns:a16="http://schemas.microsoft.com/office/drawing/2014/main" val="10005"/>
                  </a:ext>
                </a:extLst>
              </a:tr>
              <a:tr h="91440">
                <a:tc vMerge="1">
                  <a:txBody>
                    <a:bodyPr/>
                    <a:lstStyle/>
                    <a:p>
                      <a:pPr latinLnBrk="1"/>
                      <a:endParaRPr lang="ko-KR" altLang="en-US"/>
                    </a:p>
                  </a:txBody>
                  <a:tcPr/>
                </a:tc>
                <a:tc>
                  <a:txBody>
                    <a:bodyPr/>
                    <a:lstStyle/>
                    <a:p>
                      <a:pPr algn="ctr" latinLnBrk="1">
                        <a:spcAft>
                          <a:spcPts val="0"/>
                        </a:spcAft>
                      </a:pPr>
                      <a:r>
                        <a:rPr lang="en-US" sz="1400" kern="100" dirty="0" err="1" smtClean="0">
                          <a:effectLst/>
                          <a:latin typeface="Times New Roman" panose="02020603050405020304" pitchFamily="18" charset="0"/>
                          <a:cs typeface="Times New Roman" panose="02020603050405020304" pitchFamily="18" charset="0"/>
                          <a:sym typeface="Ipa-samm Uclphon1 SILManuscript"/>
                        </a:rPr>
                        <a:t>jʌ</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latinLnBrk="1">
                        <a:spcAft>
                          <a:spcPts val="0"/>
                        </a:spcAft>
                      </a:pPr>
                      <a:r>
                        <a:rPr lang="en-US" sz="1400" kern="100" dirty="0">
                          <a:effectLst/>
                          <a:latin typeface="Times New Roman" panose="02020603050405020304" pitchFamily="18" charset="0"/>
                          <a:cs typeface="Times New Roman" panose="02020603050405020304" pitchFamily="18" charset="0"/>
                        </a:rPr>
                        <a:t> </a:t>
                      </a:r>
                      <a:endParaRPr lang="ko-KR" sz="1400" kern="100" dirty="0">
                        <a:effectLst/>
                        <a:latin typeface="Times New Roman" panose="02020603050405020304" pitchFamily="18" charset="0"/>
                        <a:cs typeface="Times New Roman" panose="02020603050405020304" pitchFamily="18" charset="0"/>
                      </a:endParaRPr>
                    </a:p>
                  </a:txBody>
                  <a:tcPr marL="68580" marR="68580" marT="0" marB="0" anchor="ctr"/>
                </a:tc>
                <a:tc vMerge="1">
                  <a:txBody>
                    <a:bodyPr/>
                    <a:lstStyle/>
                    <a:p>
                      <a:pPr latinLnBrk="1"/>
                      <a:endParaRPr lang="ko-KR" altLang="en-US"/>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0873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Classification of Phonemes</a:t>
            </a:r>
            <a:endParaRPr lang="ko-KR" altLang="en-US" dirty="0"/>
          </a:p>
        </p:txBody>
      </p:sp>
      <p:sp>
        <p:nvSpPr>
          <p:cNvPr id="3" name="내용 개체 틀 2"/>
          <p:cNvSpPr>
            <a:spLocks noGrp="1"/>
          </p:cNvSpPr>
          <p:nvPr>
            <p:ph idx="1"/>
          </p:nvPr>
        </p:nvSpPr>
        <p:spPr/>
        <p:txBody>
          <a:bodyPr>
            <a:normAutofit/>
          </a:bodyPr>
          <a:lstStyle/>
          <a:p>
            <a:pPr lvl="1"/>
            <a:r>
              <a:rPr lang="en-US" altLang="ko-KR" dirty="0"/>
              <a:t>The AICs of the model built by classifying the diphthongs into the sub-classes were higher than the AIC of the model merging the diphthongs in one variable.</a:t>
            </a:r>
          </a:p>
          <a:p>
            <a:pPr lvl="1"/>
            <a:r>
              <a:rPr lang="en-US" altLang="ko-KR" dirty="0"/>
              <a:t>As a result, a vowel is firstly classified as a diphthong or a monophthong.</a:t>
            </a:r>
          </a:p>
          <a:p>
            <a:pPr lvl="1"/>
            <a:r>
              <a:rPr lang="en-US" altLang="ko-KR" dirty="0"/>
              <a:t>Secondly if the vowel is a diphthong, the phone is assigned to the diphthong class.</a:t>
            </a:r>
          </a:p>
          <a:p>
            <a:pPr lvl="1"/>
            <a:r>
              <a:rPr lang="en-US" altLang="ko-KR" dirty="0"/>
              <a:t>Or if the vowel is a monophthong, the phone is classified by the place of tongue and the height of tongue as in the </a:t>
            </a:r>
            <a:r>
              <a:rPr lang="en-US" altLang="ko-KR" dirty="0" smtClean="0"/>
              <a:t>previous tables.</a:t>
            </a:r>
            <a:endParaRPr lang="en-US" altLang="ko-KR" dirty="0"/>
          </a:p>
          <a:p>
            <a:endParaRPr lang="en-US" altLang="ko-KR" dirty="0" smtClean="0"/>
          </a:p>
          <a:p>
            <a:r>
              <a:rPr lang="en-US" altLang="ko-KR" dirty="0" smtClean="0"/>
              <a:t>Classification </a:t>
            </a:r>
            <a:r>
              <a:rPr lang="en-US" altLang="ko-KR" dirty="0"/>
              <a:t>of the </a:t>
            </a:r>
            <a:r>
              <a:rPr lang="en-US" altLang="ko-KR" dirty="0" smtClean="0"/>
              <a:t>vowel</a:t>
            </a:r>
            <a:endParaRPr lang="en-US" altLang="ko-KR" dirty="0"/>
          </a:p>
          <a:p>
            <a:pPr lvl="1"/>
            <a:r>
              <a:rPr lang="en-US" altLang="ko-KR" dirty="0" smtClean="0"/>
              <a:t>Place </a:t>
            </a:r>
            <a:r>
              <a:rPr lang="en-US" altLang="ko-KR" dirty="0"/>
              <a:t>of </a:t>
            </a:r>
            <a:r>
              <a:rPr lang="en-US" altLang="ko-KR" dirty="0" smtClean="0"/>
              <a:t>tongue &amp; Diphthong</a:t>
            </a:r>
          </a:p>
          <a:p>
            <a:pPr lvl="1"/>
            <a:r>
              <a:rPr lang="en-US" altLang="ko-KR" dirty="0" smtClean="0"/>
              <a:t>Height of tongue &amp; Diphthong</a:t>
            </a:r>
            <a:endParaRPr lang="en-US" altLang="ko-KR" dirty="0"/>
          </a:p>
          <a:p>
            <a:pPr lvl="1"/>
            <a:endParaRPr lang="en-US" altLang="ko-KR" dirty="0" smtClean="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17</a:t>
            </a:fld>
            <a:endParaRPr lang="ko-KR" altLang="en-US"/>
          </a:p>
        </p:txBody>
      </p:sp>
    </p:spTree>
    <p:extLst>
      <p:ext uri="{BB962C8B-B14F-4D97-AF65-F5344CB8AC3E}">
        <p14:creationId xmlns:p14="http://schemas.microsoft.com/office/powerpoint/2010/main" val="15600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Analysis</a:t>
            </a:r>
            <a:endParaRPr lang="ko-KR" altLang="en-US" dirty="0"/>
          </a:p>
        </p:txBody>
      </p:sp>
      <p:sp>
        <p:nvSpPr>
          <p:cNvPr id="3" name="내용 개체 틀 2"/>
          <p:cNvSpPr>
            <a:spLocks noGrp="1"/>
          </p:cNvSpPr>
          <p:nvPr>
            <p:ph idx="1"/>
          </p:nvPr>
        </p:nvSpPr>
        <p:spPr/>
        <p:txBody>
          <a:bodyPr>
            <a:normAutofit/>
          </a:bodyPr>
          <a:lstStyle/>
          <a:p>
            <a:r>
              <a:rPr lang="en-US" altLang="ko-KR" dirty="0" smtClean="0"/>
              <a:t>Speech corpus</a:t>
            </a:r>
          </a:p>
          <a:p>
            <a:pPr lvl="1"/>
            <a:r>
              <a:rPr lang="en-US" altLang="ko-KR" dirty="0" smtClean="0"/>
              <a:t>Data </a:t>
            </a:r>
            <a:r>
              <a:rPr lang="en-US" altLang="ko-KR" dirty="0"/>
              <a:t>for </a:t>
            </a:r>
            <a:r>
              <a:rPr lang="en-US" altLang="ko-KR" dirty="0" smtClean="0"/>
              <a:t>analysis</a:t>
            </a:r>
          </a:p>
          <a:p>
            <a:pPr lvl="2"/>
            <a:r>
              <a:rPr lang="en-US" altLang="ko-KR" dirty="0" smtClean="0"/>
              <a:t>173 words / 1 set (Table 1 in [10])</a:t>
            </a:r>
          </a:p>
          <a:p>
            <a:pPr lvl="3"/>
            <a:r>
              <a:rPr lang="en-US" altLang="ko-KR" sz="1400" dirty="0"/>
              <a:t>APAC words, Control words and Korean Phonetic Alphabets</a:t>
            </a:r>
          </a:p>
          <a:p>
            <a:pPr lvl="2"/>
            <a:r>
              <a:rPr lang="en-US" altLang="ko-KR" dirty="0" smtClean="0"/>
              <a:t>2 sets of utterances / 1 dysarthric speaker</a:t>
            </a:r>
          </a:p>
          <a:p>
            <a:pPr lvl="2"/>
            <a:r>
              <a:rPr lang="en-US" altLang="ko-KR" dirty="0" smtClean="0"/>
              <a:t>13 dysarthric speakers (Table 2 in [10])</a:t>
            </a:r>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18</a:t>
            </a:fld>
            <a:endParaRPr lang="ko-KR" alt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2060" y="3593284"/>
            <a:ext cx="3904764" cy="2892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528" y="4129293"/>
            <a:ext cx="4452342" cy="2023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6562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Analysis</a:t>
            </a:r>
            <a:endParaRPr lang="ko-KR" altLang="en-US" dirty="0"/>
          </a:p>
        </p:txBody>
      </p:sp>
      <p:sp>
        <p:nvSpPr>
          <p:cNvPr id="3" name="내용 개체 틀 2"/>
          <p:cNvSpPr>
            <a:spLocks noGrp="1"/>
          </p:cNvSpPr>
          <p:nvPr>
            <p:ph idx="1"/>
          </p:nvPr>
        </p:nvSpPr>
        <p:spPr/>
        <p:txBody>
          <a:bodyPr/>
          <a:lstStyle/>
          <a:p>
            <a:r>
              <a:rPr lang="en-US" altLang="ko-KR" dirty="0" smtClean="0"/>
              <a:t>Speech corpus</a:t>
            </a:r>
          </a:p>
          <a:p>
            <a:pPr lvl="1"/>
            <a:r>
              <a:rPr lang="en-US" altLang="ko-KR" dirty="0"/>
              <a:t>Data for </a:t>
            </a:r>
            <a:r>
              <a:rPr lang="en-US" altLang="ko-KR" dirty="0" smtClean="0"/>
              <a:t>the vocabulary </a:t>
            </a:r>
            <a:r>
              <a:rPr lang="en-US" altLang="ko-KR" dirty="0"/>
              <a:t>modeling experiments</a:t>
            </a:r>
          </a:p>
          <a:p>
            <a:pPr lvl="2"/>
            <a:r>
              <a:rPr lang="en-US" altLang="ko-KR" sz="1800" dirty="0"/>
              <a:t>500 words / 1 set</a:t>
            </a:r>
          </a:p>
          <a:p>
            <a:pPr lvl="3"/>
            <a:r>
              <a:rPr lang="en-US" altLang="ko-KR" sz="1800" dirty="0"/>
              <a:t>105 words for device control</a:t>
            </a:r>
          </a:p>
          <a:p>
            <a:pPr lvl="3"/>
            <a:r>
              <a:rPr lang="en-US" altLang="ko-KR" sz="1800" dirty="0"/>
              <a:t>3 sets of 36 phonetic alphabet words (108 words)</a:t>
            </a:r>
          </a:p>
          <a:p>
            <a:pPr lvl="3"/>
            <a:r>
              <a:rPr lang="en-US" altLang="ko-KR" sz="1800" dirty="0"/>
              <a:t>287 words for phonetic balance</a:t>
            </a:r>
          </a:p>
          <a:p>
            <a:pPr lvl="2"/>
            <a:r>
              <a:rPr lang="en-US" altLang="ko-KR" sz="1800" dirty="0"/>
              <a:t>2 </a:t>
            </a:r>
            <a:r>
              <a:rPr lang="en-US" altLang="ko-KR" sz="1800" dirty="0" smtClean="0"/>
              <a:t>sets of utterances </a:t>
            </a:r>
            <a:r>
              <a:rPr lang="en-US" altLang="ko-KR" sz="1800" dirty="0"/>
              <a:t>/ 1 </a:t>
            </a:r>
            <a:r>
              <a:rPr lang="en-US" altLang="ko-KR" sz="1800" dirty="0" smtClean="0"/>
              <a:t>dysarthric speaker</a:t>
            </a:r>
          </a:p>
          <a:p>
            <a:pPr lvl="2"/>
            <a:r>
              <a:rPr lang="en-US" altLang="ko-KR" sz="1800" dirty="0" smtClean="0"/>
              <a:t>13 </a:t>
            </a:r>
            <a:r>
              <a:rPr lang="en-US" altLang="ko-KR" sz="1800" dirty="0"/>
              <a:t>dysarthric speakers</a:t>
            </a:r>
          </a:p>
          <a:p>
            <a:pPr lvl="1"/>
            <a:endParaRPr lang="ko-KR" altLang="en-US" dirty="0"/>
          </a:p>
          <a:p>
            <a:pPr lvl="1"/>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19</a:t>
            </a:fld>
            <a:endParaRPr lang="ko-KR" altLang="en-US"/>
          </a:p>
        </p:txBody>
      </p:sp>
    </p:spTree>
    <p:extLst>
      <p:ext uri="{BB962C8B-B14F-4D97-AF65-F5344CB8AC3E}">
        <p14:creationId xmlns:p14="http://schemas.microsoft.com/office/powerpoint/2010/main" val="9899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Contents</a:t>
            </a:r>
            <a:endParaRPr lang="ko-KR" altLang="en-US" dirty="0"/>
          </a:p>
        </p:txBody>
      </p:sp>
      <p:sp>
        <p:nvSpPr>
          <p:cNvPr id="3" name="내용 개체 틀 2"/>
          <p:cNvSpPr>
            <a:spLocks noGrp="1"/>
          </p:cNvSpPr>
          <p:nvPr>
            <p:ph idx="1"/>
          </p:nvPr>
        </p:nvSpPr>
        <p:spPr/>
        <p:txBody>
          <a:bodyPr>
            <a:normAutofit/>
          </a:bodyPr>
          <a:lstStyle/>
          <a:p>
            <a:r>
              <a:rPr lang="en-US" altLang="ko-KR" dirty="0" smtClean="0"/>
              <a:t>Introduction: Motivation, Research Issues</a:t>
            </a:r>
          </a:p>
          <a:p>
            <a:r>
              <a:rPr lang="en-US" altLang="ko-KR" dirty="0" smtClean="0"/>
              <a:t>Related Works for </a:t>
            </a:r>
            <a:r>
              <a:rPr lang="en-US" altLang="ko-KR" dirty="0"/>
              <a:t>VUI with Dysarthric Speech Recognition </a:t>
            </a:r>
            <a:endParaRPr lang="en-US" altLang="ko-KR" dirty="0" smtClean="0"/>
          </a:p>
          <a:p>
            <a:r>
              <a:rPr lang="en-US" altLang="ko-KR" dirty="0" smtClean="0"/>
              <a:t>Problem Definition of Vocabulary Modeling</a:t>
            </a:r>
          </a:p>
          <a:p>
            <a:r>
              <a:rPr lang="en-US" altLang="ko-KR" dirty="0" smtClean="0"/>
              <a:t>Classification of Phonemes</a:t>
            </a:r>
          </a:p>
          <a:p>
            <a:r>
              <a:rPr lang="en-US" altLang="ko-KR" dirty="0" smtClean="0"/>
              <a:t>Data Analysis</a:t>
            </a:r>
          </a:p>
          <a:p>
            <a:r>
              <a:rPr lang="en-US" altLang="ko-KR" dirty="0" smtClean="0"/>
              <a:t>Experiments and Results</a:t>
            </a:r>
          </a:p>
          <a:p>
            <a:r>
              <a:rPr lang="en-US" altLang="ko-KR" dirty="0" smtClean="0"/>
              <a:t>Conclusions</a:t>
            </a:r>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a:t>
            </a:fld>
            <a:endParaRPr lang="ko-KR" altLang="en-US" dirty="0"/>
          </a:p>
        </p:txBody>
      </p:sp>
    </p:spTree>
    <p:extLst>
      <p:ext uri="{BB962C8B-B14F-4D97-AF65-F5344CB8AC3E}">
        <p14:creationId xmlns:p14="http://schemas.microsoft.com/office/powerpoint/2010/main" val="26925533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Data Analysis</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Dysarthric speech recognition</a:t>
            </a:r>
          </a:p>
          <a:p>
            <a:pPr lvl="1"/>
            <a:r>
              <a:rPr lang="en-US" altLang="ko-KR" dirty="0" smtClean="0"/>
              <a:t>Kaldi toolkit [11] is used for speech recognition experiment.</a:t>
            </a:r>
          </a:p>
          <a:p>
            <a:pPr lvl="1"/>
            <a:r>
              <a:rPr lang="en-US" altLang="ko-KR" dirty="0" smtClean="0"/>
              <a:t>Feature extraction</a:t>
            </a:r>
          </a:p>
          <a:p>
            <a:pPr lvl="2"/>
            <a:r>
              <a:rPr lang="en-US" altLang="ko-KR" dirty="0" smtClean="0"/>
              <a:t>13-d MFCC feature / 1 frame</a:t>
            </a:r>
          </a:p>
          <a:p>
            <a:pPr lvl="2"/>
            <a:r>
              <a:rPr lang="en-US" altLang="ko-KR" dirty="0" smtClean="0"/>
              <a:t>40-d feature from 13*7 features by linear discriminant analysis</a:t>
            </a:r>
          </a:p>
          <a:p>
            <a:pPr lvl="1"/>
            <a:r>
              <a:rPr lang="en-US" altLang="ko-KR" dirty="0" smtClean="0"/>
              <a:t>Acoustic modeling</a:t>
            </a:r>
          </a:p>
          <a:p>
            <a:pPr lvl="2"/>
            <a:r>
              <a:rPr lang="en-US" altLang="ko-KR" dirty="0" smtClean="0"/>
              <a:t>Training data = data for analysis, set 1</a:t>
            </a:r>
          </a:p>
          <a:p>
            <a:pPr lvl="2"/>
            <a:r>
              <a:rPr lang="en-US" altLang="ko-KR" dirty="0" smtClean="0"/>
              <a:t>FMLLR feature transform, GMM model, MAP adaptation</a:t>
            </a:r>
          </a:p>
          <a:p>
            <a:pPr lvl="1"/>
            <a:r>
              <a:rPr lang="en-US" altLang="ko-KR" dirty="0"/>
              <a:t>Pronunciation model</a:t>
            </a:r>
            <a:endParaRPr lang="ko-KR" altLang="en-US" dirty="0"/>
          </a:p>
          <a:p>
            <a:pPr lvl="2"/>
            <a:r>
              <a:rPr lang="en-US" altLang="ko-KR" dirty="0" smtClean="0"/>
              <a:t>Vocabulary size: 1,152 words</a:t>
            </a:r>
          </a:p>
          <a:p>
            <a:pPr lvl="2"/>
            <a:r>
              <a:rPr lang="en-US" altLang="ko-KR" dirty="0" smtClean="0"/>
              <a:t>Average number of pronunciation variants: 1.1</a:t>
            </a:r>
          </a:p>
          <a:p>
            <a:pPr lvl="1"/>
            <a:r>
              <a:rPr lang="en-US" altLang="ko-KR" dirty="0" smtClean="0"/>
              <a:t>Isolated word recognition</a:t>
            </a:r>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20</a:t>
            </a:fld>
            <a:endParaRPr lang="ko-KR" altLang="en-US"/>
          </a:p>
        </p:txBody>
      </p:sp>
    </p:spTree>
    <p:extLst>
      <p:ext uri="{BB962C8B-B14F-4D97-AF65-F5344CB8AC3E}">
        <p14:creationId xmlns:p14="http://schemas.microsoft.com/office/powerpoint/2010/main" val="2835115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Analysis</a:t>
            </a:r>
            <a:endParaRPr lang="ko-KR" altLang="en-US" dirty="0"/>
          </a:p>
        </p:txBody>
      </p:sp>
      <p:sp>
        <p:nvSpPr>
          <p:cNvPr id="3" name="내용 개체 틀 2"/>
          <p:cNvSpPr>
            <a:spLocks noGrp="1"/>
          </p:cNvSpPr>
          <p:nvPr>
            <p:ph idx="1"/>
          </p:nvPr>
        </p:nvSpPr>
        <p:spPr/>
        <p:txBody>
          <a:bodyPr/>
          <a:lstStyle/>
          <a:p>
            <a:r>
              <a:rPr lang="en-US" altLang="ko-KR" dirty="0"/>
              <a:t>Analysis on the effect of articulation on the </a:t>
            </a:r>
            <a:r>
              <a:rPr lang="en-US" altLang="ko-KR" dirty="0" smtClean="0"/>
              <a:t>WER</a:t>
            </a:r>
          </a:p>
          <a:p>
            <a:pPr lvl="1"/>
            <a:r>
              <a:rPr lang="en-US" altLang="ko-KR" dirty="0" smtClean="0"/>
              <a:t>Generalized linear mixed model</a:t>
            </a:r>
          </a:p>
          <a:p>
            <a:pPr lvl="2"/>
            <a:r>
              <a:rPr lang="en-US" altLang="ko-KR" dirty="0" smtClean="0"/>
              <a:t>Correctness ~ fixed effects + random effects</a:t>
            </a:r>
          </a:p>
          <a:p>
            <a:pPr lvl="2"/>
            <a:r>
              <a:rPr lang="en-US" altLang="ko-KR" dirty="0" smtClean="0"/>
              <a:t>Fixed effects: Severity, Number of phones in the phonetic class</a:t>
            </a:r>
          </a:p>
          <a:p>
            <a:pPr lvl="2"/>
            <a:r>
              <a:rPr lang="en-US" altLang="ko-KR" dirty="0" smtClean="0"/>
              <a:t>Random effects: word, speaker</a:t>
            </a:r>
            <a:endParaRPr lang="en-US" altLang="ko-KR" dirty="0"/>
          </a:p>
          <a:p>
            <a:pPr lvl="1"/>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21</a:t>
            </a:fld>
            <a:endParaRPr lang="ko-KR" altLang="en-US"/>
          </a:p>
        </p:txBody>
      </p:sp>
      <p:graphicFrame>
        <p:nvGraphicFramePr>
          <p:cNvPr id="5" name="표 4"/>
          <p:cNvGraphicFramePr>
            <a:graphicFrameLocks noGrp="1"/>
          </p:cNvGraphicFramePr>
          <p:nvPr>
            <p:extLst>
              <p:ext uri="{D42A27DB-BD31-4B8C-83A1-F6EECF244321}">
                <p14:modId xmlns:p14="http://schemas.microsoft.com/office/powerpoint/2010/main" val="3814969581"/>
              </p:ext>
            </p:extLst>
          </p:nvPr>
        </p:nvGraphicFramePr>
        <p:xfrm>
          <a:off x="2207568" y="3573753"/>
          <a:ext cx="7488833" cy="2904490"/>
        </p:xfrm>
        <a:graphic>
          <a:graphicData uri="http://schemas.openxmlformats.org/drawingml/2006/table">
            <a:tbl>
              <a:tblPr firstRow="1" firstCol="1" bandRow="1">
                <a:tableStyleId>{3B4B98B0-60AC-42C2-AFA5-B58CD77FA1E5}</a:tableStyleId>
              </a:tblPr>
              <a:tblGrid>
                <a:gridCol w="1134672">
                  <a:extLst>
                    <a:ext uri="{9D8B030D-6E8A-4147-A177-3AD203B41FA5}">
                      <a16:colId xmlns:a16="http://schemas.microsoft.com/office/drawing/2014/main" val="20000"/>
                    </a:ext>
                  </a:extLst>
                </a:gridCol>
                <a:gridCol w="1134672">
                  <a:extLst>
                    <a:ext uri="{9D8B030D-6E8A-4147-A177-3AD203B41FA5}">
                      <a16:colId xmlns:a16="http://schemas.microsoft.com/office/drawing/2014/main" val="20001"/>
                    </a:ext>
                  </a:extLst>
                </a:gridCol>
                <a:gridCol w="5219489">
                  <a:extLst>
                    <a:ext uri="{9D8B030D-6E8A-4147-A177-3AD203B41FA5}">
                      <a16:colId xmlns:a16="http://schemas.microsoft.com/office/drawing/2014/main" val="20002"/>
                    </a:ext>
                  </a:extLst>
                </a:gridCol>
              </a:tblGrid>
              <a:tr h="344170">
                <a:tc>
                  <a:txBody>
                    <a:bodyPr/>
                    <a:lstStyle/>
                    <a:p>
                      <a:pPr algn="ctr" latinLnBrk="0">
                        <a:spcAft>
                          <a:spcPts val="0"/>
                        </a:spcAft>
                      </a:pPr>
                      <a:r>
                        <a:rPr lang="en-US" altLang="ko-KR" sz="1400" b="0" kern="100" dirty="0" smtClean="0">
                          <a:effectLst/>
                          <a:latin typeface="+mn-lt"/>
                          <a:cs typeface="Times New Roman"/>
                        </a:rPr>
                        <a:t>Consonant</a:t>
                      </a:r>
                      <a:endParaRPr lang="ko-KR" sz="1400" b="0" kern="100" dirty="0">
                        <a:effectLst/>
                        <a:latin typeface="+mn-lt"/>
                        <a:cs typeface="Times New Roman"/>
                      </a:endParaRPr>
                    </a:p>
                  </a:txBody>
                  <a:tcPr marL="68580" marR="68580" marT="0" marB="0" anchor="ctr"/>
                </a:tc>
                <a:tc>
                  <a:txBody>
                    <a:bodyPr/>
                    <a:lstStyle/>
                    <a:p>
                      <a:pPr algn="ctr" latinLnBrk="0">
                        <a:spcAft>
                          <a:spcPts val="0"/>
                        </a:spcAft>
                      </a:pPr>
                      <a:r>
                        <a:rPr lang="en-US" altLang="ko-KR" sz="1400" b="0" kern="100" dirty="0" smtClean="0">
                          <a:effectLst/>
                          <a:latin typeface="+mn-lt"/>
                          <a:cs typeface="Times New Roman"/>
                        </a:rPr>
                        <a:t>Vowel</a:t>
                      </a:r>
                      <a:endParaRPr lang="ko-KR" sz="1400" b="0" kern="100" dirty="0">
                        <a:effectLst/>
                        <a:latin typeface="+mn-lt"/>
                        <a:cs typeface="Times New Roman"/>
                      </a:endParaRPr>
                    </a:p>
                  </a:txBody>
                  <a:tcPr marL="68580" marR="68580" marT="0" marB="0" anchor="ctr"/>
                </a:tc>
                <a:tc>
                  <a:txBody>
                    <a:bodyPr/>
                    <a:lstStyle/>
                    <a:p>
                      <a:pPr algn="ctr" latinLnBrk="0">
                        <a:spcAft>
                          <a:spcPts val="0"/>
                        </a:spcAft>
                      </a:pPr>
                      <a:r>
                        <a:rPr lang="en-US" altLang="ko-KR" sz="1400" b="0" kern="100" dirty="0" smtClean="0">
                          <a:effectLst/>
                          <a:latin typeface="+mn-lt"/>
                          <a:cs typeface="Times New Roman"/>
                        </a:rPr>
                        <a:t>Model</a:t>
                      </a:r>
                      <a:r>
                        <a:rPr lang="en-US" altLang="ko-KR" sz="1400" b="0" kern="100" baseline="0" dirty="0" smtClean="0">
                          <a:effectLst/>
                          <a:latin typeface="+mn-lt"/>
                          <a:cs typeface="Times New Roman"/>
                        </a:rPr>
                        <a:t> Expression</a:t>
                      </a:r>
                      <a:endParaRPr lang="ko-KR" sz="1400" b="0" kern="100" dirty="0">
                        <a:effectLst/>
                        <a:latin typeface="+mn-lt"/>
                        <a:cs typeface="Times New Roman"/>
                      </a:endParaRPr>
                    </a:p>
                  </a:txBody>
                  <a:tcPr marL="68580" marR="68580" marT="0" marB="0" anchor="ctr"/>
                </a:tc>
                <a:extLst>
                  <a:ext uri="{0D108BD9-81ED-4DB2-BD59-A6C34878D82A}">
                    <a16:rowId xmlns:a16="http://schemas.microsoft.com/office/drawing/2014/main" val="10000"/>
                  </a:ext>
                </a:extLst>
              </a:tr>
              <a:tr h="344170">
                <a:tc rowSpan="2">
                  <a:txBody>
                    <a:bodyPr/>
                    <a:lstStyle/>
                    <a:p>
                      <a:pPr algn="ctr" latinLnBrk="0">
                        <a:spcAft>
                          <a:spcPts val="0"/>
                        </a:spcAft>
                      </a:pPr>
                      <a:r>
                        <a:rPr lang="en-US" altLang="ko-KR" sz="1400" b="0" kern="100" dirty="0" smtClean="0">
                          <a:effectLst/>
                          <a:latin typeface="+mn-lt"/>
                          <a:cs typeface="Times New Roman"/>
                        </a:rPr>
                        <a:t>Place</a:t>
                      </a:r>
                      <a:endParaRPr lang="ko-KR" sz="1400" b="0" kern="100" dirty="0">
                        <a:effectLst/>
                        <a:latin typeface="+mn-lt"/>
                        <a:cs typeface="Times New Roman"/>
                      </a:endParaRPr>
                    </a:p>
                  </a:txBody>
                  <a:tcPr marL="68580" marR="68580" marT="0" marB="0" anchor="ctr"/>
                </a:tc>
                <a:tc>
                  <a:txBody>
                    <a:bodyPr/>
                    <a:lstStyle/>
                    <a:p>
                      <a:pPr algn="ctr" latinLnBrk="0">
                        <a:spcAft>
                          <a:spcPts val="0"/>
                        </a:spcAft>
                      </a:pPr>
                      <a:r>
                        <a:rPr lang="en-US" altLang="ko-KR" sz="1400" b="0" kern="100" dirty="0" smtClean="0">
                          <a:effectLst/>
                          <a:latin typeface="+mn-lt"/>
                          <a:cs typeface="Times New Roman"/>
                        </a:rPr>
                        <a:t>Height</a:t>
                      </a:r>
                      <a:endParaRPr lang="ko-KR" sz="1400" b="0" kern="100" dirty="0">
                        <a:effectLst/>
                        <a:latin typeface="+mn-lt"/>
                        <a:cs typeface="Times New Roman"/>
                      </a:endParaRPr>
                    </a:p>
                  </a:txBody>
                  <a:tcPr marL="68580" marR="68580" marT="0" marB="0" anchor="ctr"/>
                </a:tc>
                <a:tc>
                  <a:txBody>
                    <a:bodyPr/>
                    <a:lstStyle/>
                    <a:p>
                      <a:pPr algn="l" latinLnBrk="0">
                        <a:spcAft>
                          <a:spcPts val="0"/>
                        </a:spcAft>
                      </a:pPr>
                      <a:r>
                        <a:rPr lang="en-US" sz="1400" b="0" kern="100" dirty="0">
                          <a:effectLst/>
                          <a:latin typeface="+mn-lt"/>
                        </a:rPr>
                        <a:t>correctness ~ (</a:t>
                      </a:r>
                      <a:r>
                        <a:rPr lang="en-US" sz="1400" b="0" kern="100" dirty="0" smtClean="0">
                          <a:effectLst/>
                          <a:latin typeface="+mn-lt"/>
                        </a:rPr>
                        <a:t>1|word) </a:t>
                      </a:r>
                      <a:r>
                        <a:rPr lang="en-US" sz="1400" b="0" kern="100" dirty="0">
                          <a:effectLst/>
                          <a:latin typeface="+mn-lt"/>
                        </a:rPr>
                        <a:t>+ (</a:t>
                      </a:r>
                      <a:r>
                        <a:rPr lang="en-US" sz="1400" b="0" kern="100" dirty="0" smtClean="0">
                          <a:effectLst/>
                          <a:latin typeface="+mn-lt"/>
                        </a:rPr>
                        <a:t>1|speaker) </a:t>
                      </a:r>
                      <a:r>
                        <a:rPr lang="en-US" sz="1400" b="0" kern="100" dirty="0">
                          <a:effectLst/>
                          <a:latin typeface="+mn-lt"/>
                        </a:rPr>
                        <a:t>+ severity + labial + dental + palatal + velar + glottal + high + </a:t>
                      </a:r>
                      <a:r>
                        <a:rPr lang="en-US" sz="1400" b="0" kern="100" dirty="0" smtClean="0">
                          <a:effectLst/>
                          <a:latin typeface="+mn-lt"/>
                        </a:rPr>
                        <a:t>mid-high </a:t>
                      </a:r>
                      <a:r>
                        <a:rPr lang="en-US" sz="1400" b="0" kern="100" dirty="0">
                          <a:effectLst/>
                          <a:latin typeface="+mn-lt"/>
                        </a:rPr>
                        <a:t>+ </a:t>
                      </a:r>
                      <a:r>
                        <a:rPr lang="en-US" sz="1400" b="0" kern="100" dirty="0" smtClean="0">
                          <a:effectLst/>
                          <a:latin typeface="+mn-lt"/>
                        </a:rPr>
                        <a:t>mid-low </a:t>
                      </a:r>
                      <a:r>
                        <a:rPr lang="en-US" sz="1400" b="0" kern="100" dirty="0">
                          <a:effectLst/>
                          <a:latin typeface="+mn-lt"/>
                        </a:rPr>
                        <a:t>+ low + diphthong</a:t>
                      </a:r>
                      <a:endParaRPr lang="ko-KR" sz="1400" b="0" kern="100" dirty="0">
                        <a:effectLst/>
                        <a:latin typeface="+mn-lt"/>
                        <a:cs typeface="Times New Roman"/>
                      </a:endParaRPr>
                    </a:p>
                  </a:txBody>
                  <a:tcPr marL="68580" marR="68580" marT="0" marB="0" anchor="ctr"/>
                </a:tc>
                <a:extLst>
                  <a:ext uri="{0D108BD9-81ED-4DB2-BD59-A6C34878D82A}">
                    <a16:rowId xmlns:a16="http://schemas.microsoft.com/office/drawing/2014/main" val="10001"/>
                  </a:ext>
                </a:extLst>
              </a:tr>
              <a:tr h="344170">
                <a:tc vMerge="1">
                  <a:txBody>
                    <a:bodyPr/>
                    <a:lstStyle/>
                    <a:p>
                      <a:pPr algn="ctr" latinLnBrk="0">
                        <a:spcAft>
                          <a:spcPts val="0"/>
                        </a:spcAft>
                      </a:pPr>
                      <a:endParaRPr lang="ko-KR" sz="1400" b="0" kern="100" dirty="0">
                        <a:effectLst/>
                        <a:latin typeface="+mn-lt"/>
                        <a:cs typeface="Times New Roman"/>
                      </a:endParaRPr>
                    </a:p>
                  </a:txBody>
                  <a:tcPr marL="68580" marR="68580" marT="0" marB="0" anchor="ctr"/>
                </a:tc>
                <a:tc>
                  <a:txBody>
                    <a:bodyPr/>
                    <a:lstStyle/>
                    <a:p>
                      <a:pPr algn="ctr" latinLnBrk="0">
                        <a:spcAft>
                          <a:spcPts val="0"/>
                        </a:spcAft>
                      </a:pPr>
                      <a:r>
                        <a:rPr lang="en-US" altLang="ko-KR" sz="1400" b="0" kern="100" dirty="0" smtClean="0">
                          <a:effectLst/>
                          <a:latin typeface="+mn-lt"/>
                          <a:cs typeface="Times New Roman"/>
                        </a:rPr>
                        <a:t>Frontness</a:t>
                      </a:r>
                      <a:endParaRPr lang="ko-KR" sz="1400" b="0" kern="100" dirty="0">
                        <a:effectLst/>
                        <a:latin typeface="+mn-lt"/>
                        <a:cs typeface="Times New Roman"/>
                      </a:endParaRPr>
                    </a:p>
                  </a:txBody>
                  <a:tcPr marL="68580" marR="68580" marT="0" marB="0" anchor="ctr"/>
                </a:tc>
                <a:tc>
                  <a:txBody>
                    <a:bodyPr/>
                    <a:lstStyle/>
                    <a:p>
                      <a:pPr algn="l" latinLnBrk="0">
                        <a:spcAft>
                          <a:spcPts val="0"/>
                        </a:spcAft>
                      </a:pPr>
                      <a:r>
                        <a:rPr lang="en-US" sz="1400" b="0" kern="100" dirty="0">
                          <a:effectLst/>
                          <a:latin typeface="+mn-lt"/>
                        </a:rPr>
                        <a:t>correctness ~ (</a:t>
                      </a:r>
                      <a:r>
                        <a:rPr lang="en-US" sz="1400" b="0" kern="100" dirty="0" smtClean="0">
                          <a:effectLst/>
                          <a:latin typeface="+mn-lt"/>
                        </a:rPr>
                        <a:t>1|word) </a:t>
                      </a:r>
                      <a:r>
                        <a:rPr lang="en-US" sz="1400" b="0" kern="100" dirty="0">
                          <a:effectLst/>
                          <a:latin typeface="+mn-lt"/>
                        </a:rPr>
                        <a:t>+ (</a:t>
                      </a:r>
                      <a:r>
                        <a:rPr lang="en-US" sz="1400" b="0" kern="100" dirty="0" smtClean="0">
                          <a:effectLst/>
                          <a:latin typeface="+mn-lt"/>
                        </a:rPr>
                        <a:t>1|speaker) </a:t>
                      </a:r>
                      <a:r>
                        <a:rPr lang="en-US" sz="1400" b="0" kern="100" dirty="0">
                          <a:effectLst/>
                          <a:latin typeface="+mn-lt"/>
                        </a:rPr>
                        <a:t>+ severity + labial + dental + palatal + velar + glottal + frontal + central + back + diphthong</a:t>
                      </a:r>
                      <a:endParaRPr lang="ko-KR" sz="1400" b="0" kern="100" dirty="0">
                        <a:effectLst/>
                        <a:latin typeface="+mn-lt"/>
                        <a:cs typeface="Times New Roman"/>
                      </a:endParaRPr>
                    </a:p>
                  </a:txBody>
                  <a:tcPr marL="68580" marR="68580" marT="0" marB="0" anchor="ctr"/>
                </a:tc>
                <a:extLst>
                  <a:ext uri="{0D108BD9-81ED-4DB2-BD59-A6C34878D82A}">
                    <a16:rowId xmlns:a16="http://schemas.microsoft.com/office/drawing/2014/main" val="10002"/>
                  </a:ext>
                </a:extLst>
              </a:tr>
              <a:tr h="344170">
                <a:tc rowSpan="2">
                  <a:txBody>
                    <a:bodyPr/>
                    <a:lstStyle/>
                    <a:p>
                      <a:pPr algn="ctr" latinLnBrk="0">
                        <a:spcAft>
                          <a:spcPts val="0"/>
                        </a:spcAft>
                      </a:pPr>
                      <a:r>
                        <a:rPr lang="en-US" altLang="ko-KR" sz="1400" b="0" kern="100" dirty="0" smtClean="0">
                          <a:effectLst/>
                          <a:latin typeface="+mn-lt"/>
                          <a:cs typeface="Times New Roman"/>
                        </a:rPr>
                        <a:t>Manner</a:t>
                      </a:r>
                      <a:endParaRPr lang="ko-KR" sz="1400" b="0" kern="100" dirty="0">
                        <a:effectLst/>
                        <a:latin typeface="+mn-lt"/>
                        <a:cs typeface="Times New Roman"/>
                      </a:endParaRPr>
                    </a:p>
                  </a:txBody>
                  <a:tcPr marL="68580" marR="68580" marT="0" marB="0" anchor="ctr"/>
                </a:tc>
                <a:tc>
                  <a:txBody>
                    <a:bodyPr/>
                    <a:lstStyle/>
                    <a:p>
                      <a:pPr algn="ctr" latinLnBrk="0">
                        <a:spcAft>
                          <a:spcPts val="0"/>
                        </a:spcAft>
                      </a:pPr>
                      <a:r>
                        <a:rPr lang="en-US" altLang="ko-KR" sz="1400" b="0" kern="100" dirty="0" smtClean="0">
                          <a:effectLst/>
                          <a:latin typeface="+mn-lt"/>
                          <a:cs typeface="Times New Roman"/>
                        </a:rPr>
                        <a:t>Height</a:t>
                      </a:r>
                      <a:endParaRPr lang="ko-KR" sz="1400" b="0" kern="100" dirty="0">
                        <a:effectLst/>
                        <a:latin typeface="+mn-lt"/>
                        <a:cs typeface="Times New Roman"/>
                      </a:endParaRPr>
                    </a:p>
                  </a:txBody>
                  <a:tcPr marL="68580" marR="68580" marT="0" marB="0" anchor="ctr"/>
                </a:tc>
                <a:tc>
                  <a:txBody>
                    <a:bodyPr/>
                    <a:lstStyle/>
                    <a:p>
                      <a:pPr algn="l" latinLnBrk="0">
                        <a:spcAft>
                          <a:spcPts val="0"/>
                        </a:spcAft>
                      </a:pPr>
                      <a:r>
                        <a:rPr lang="en-US" sz="1400" b="0" kern="100" dirty="0">
                          <a:effectLst/>
                          <a:latin typeface="+mn-lt"/>
                        </a:rPr>
                        <a:t>correctness ~ (</a:t>
                      </a:r>
                      <a:r>
                        <a:rPr lang="en-US" sz="1400" b="0" kern="100" dirty="0" smtClean="0">
                          <a:effectLst/>
                          <a:latin typeface="+mn-lt"/>
                        </a:rPr>
                        <a:t>1|word) </a:t>
                      </a:r>
                      <a:r>
                        <a:rPr lang="en-US" sz="1400" b="0" kern="100" dirty="0">
                          <a:effectLst/>
                          <a:latin typeface="+mn-lt"/>
                        </a:rPr>
                        <a:t>+ (</a:t>
                      </a:r>
                      <a:r>
                        <a:rPr lang="en-US" sz="1400" b="0" kern="100" dirty="0" smtClean="0">
                          <a:effectLst/>
                          <a:latin typeface="+mn-lt"/>
                        </a:rPr>
                        <a:t>1|speaker) </a:t>
                      </a:r>
                      <a:r>
                        <a:rPr lang="en-US" sz="1400" b="0" kern="100" dirty="0">
                          <a:effectLst/>
                          <a:latin typeface="+mn-lt"/>
                        </a:rPr>
                        <a:t>+ severity + plosive + affricate + fricative + nasal + lateral + high + </a:t>
                      </a:r>
                      <a:r>
                        <a:rPr lang="en-US" sz="1400" b="0" kern="100" dirty="0" smtClean="0">
                          <a:effectLst/>
                          <a:latin typeface="+mn-lt"/>
                        </a:rPr>
                        <a:t>mid-high </a:t>
                      </a:r>
                      <a:r>
                        <a:rPr lang="en-US" sz="1400" b="0" kern="100" dirty="0">
                          <a:effectLst/>
                          <a:latin typeface="+mn-lt"/>
                        </a:rPr>
                        <a:t>+ </a:t>
                      </a:r>
                      <a:r>
                        <a:rPr lang="en-US" sz="1400" b="0" kern="100" dirty="0" smtClean="0">
                          <a:effectLst/>
                          <a:latin typeface="+mn-lt"/>
                        </a:rPr>
                        <a:t>mid-low </a:t>
                      </a:r>
                      <a:r>
                        <a:rPr lang="en-US" sz="1400" b="0" kern="100" dirty="0">
                          <a:effectLst/>
                          <a:latin typeface="+mn-lt"/>
                        </a:rPr>
                        <a:t>+ low + diphthong</a:t>
                      </a:r>
                      <a:endParaRPr lang="ko-KR" sz="1400" b="0" kern="100" dirty="0">
                        <a:effectLst/>
                        <a:latin typeface="+mn-lt"/>
                        <a:cs typeface="Times New Roman"/>
                      </a:endParaRPr>
                    </a:p>
                  </a:txBody>
                  <a:tcPr marL="68580" marR="68580" marT="0" marB="0" anchor="ctr"/>
                </a:tc>
                <a:extLst>
                  <a:ext uri="{0D108BD9-81ED-4DB2-BD59-A6C34878D82A}">
                    <a16:rowId xmlns:a16="http://schemas.microsoft.com/office/drawing/2014/main" val="10003"/>
                  </a:ext>
                </a:extLst>
              </a:tr>
              <a:tr h="344170">
                <a:tc vMerge="1">
                  <a:txBody>
                    <a:bodyPr/>
                    <a:lstStyle/>
                    <a:p>
                      <a:pPr algn="ctr" latinLnBrk="0">
                        <a:spcAft>
                          <a:spcPts val="0"/>
                        </a:spcAft>
                      </a:pPr>
                      <a:endParaRPr lang="ko-KR" sz="1400" b="0" kern="100" dirty="0">
                        <a:effectLst/>
                        <a:latin typeface="+mn-lt"/>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400" b="0" kern="100" dirty="0" smtClean="0">
                          <a:effectLst/>
                          <a:latin typeface="+mn-lt"/>
                          <a:cs typeface="Times New Roman"/>
                        </a:rPr>
                        <a:t>Frontness</a:t>
                      </a:r>
                      <a:endParaRPr lang="ko-KR" altLang="ko-KR" sz="1400" b="0" kern="100" dirty="0" smtClean="0">
                        <a:effectLst/>
                        <a:latin typeface="+mn-lt"/>
                        <a:cs typeface="Times New Roman"/>
                      </a:endParaRPr>
                    </a:p>
                  </a:txBody>
                  <a:tcPr marL="68580" marR="68580" marT="0" marB="0" anchor="ctr"/>
                </a:tc>
                <a:tc>
                  <a:txBody>
                    <a:bodyPr/>
                    <a:lstStyle/>
                    <a:p>
                      <a:pPr algn="l" latinLnBrk="0">
                        <a:spcAft>
                          <a:spcPts val="0"/>
                        </a:spcAft>
                      </a:pPr>
                      <a:r>
                        <a:rPr lang="en-US" sz="1400" b="0" kern="100" dirty="0">
                          <a:effectLst/>
                          <a:latin typeface="+mn-lt"/>
                        </a:rPr>
                        <a:t>correctness ~ (</a:t>
                      </a:r>
                      <a:r>
                        <a:rPr lang="en-US" sz="1400" b="0" kern="100" dirty="0" smtClean="0">
                          <a:effectLst/>
                          <a:latin typeface="+mn-lt"/>
                        </a:rPr>
                        <a:t>1|word) </a:t>
                      </a:r>
                      <a:r>
                        <a:rPr lang="en-US" sz="1400" b="0" kern="100" dirty="0">
                          <a:effectLst/>
                          <a:latin typeface="+mn-lt"/>
                        </a:rPr>
                        <a:t>+ (</a:t>
                      </a:r>
                      <a:r>
                        <a:rPr lang="en-US" sz="1400" b="0" kern="100" dirty="0" smtClean="0">
                          <a:effectLst/>
                          <a:latin typeface="+mn-lt"/>
                        </a:rPr>
                        <a:t>1|speaker) </a:t>
                      </a:r>
                      <a:r>
                        <a:rPr lang="en-US" sz="1400" b="0" kern="100" dirty="0">
                          <a:effectLst/>
                          <a:latin typeface="+mn-lt"/>
                        </a:rPr>
                        <a:t>+ severity + plosive + affricate + fricative + nasal + lateral + frontal + central + back + diphthong</a:t>
                      </a:r>
                      <a:endParaRPr lang="ko-KR" sz="1400" b="0" kern="100" dirty="0">
                        <a:effectLst/>
                        <a:latin typeface="+mn-lt"/>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410423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Analysis</a:t>
            </a:r>
            <a:endParaRPr lang="ko-KR" altLang="en-US" dirty="0"/>
          </a:p>
        </p:txBody>
      </p:sp>
      <p:sp>
        <p:nvSpPr>
          <p:cNvPr id="3" name="내용 개체 틀 2"/>
          <p:cNvSpPr>
            <a:spLocks noGrp="1"/>
          </p:cNvSpPr>
          <p:nvPr>
            <p:ph idx="1"/>
          </p:nvPr>
        </p:nvSpPr>
        <p:spPr/>
        <p:txBody>
          <a:bodyPr/>
          <a:lstStyle/>
          <a:p>
            <a:r>
              <a:rPr lang="en-US" altLang="ko-KR" dirty="0" smtClean="0"/>
              <a:t>Example</a:t>
            </a:r>
          </a:p>
          <a:p>
            <a:pPr lvl="1">
              <a:lnSpc>
                <a:spcPct val="100000"/>
              </a:lnSpc>
            </a:pPr>
            <a:r>
              <a:rPr lang="en-US" altLang="ko-KR" dirty="0" smtClean="0"/>
              <a:t>Speaker</a:t>
            </a:r>
            <a:r>
              <a:rPr lang="ko-KR" altLang="en-US" dirty="0" smtClean="0"/>
              <a:t> </a:t>
            </a:r>
            <a:r>
              <a:rPr lang="en-US" altLang="ko-KR" dirty="0" smtClean="0"/>
              <a:t>= M0013</a:t>
            </a:r>
          </a:p>
          <a:p>
            <a:pPr lvl="1">
              <a:lnSpc>
                <a:spcPct val="100000"/>
              </a:lnSpc>
            </a:pPr>
            <a:r>
              <a:rPr lang="en-US" altLang="ko-KR" dirty="0" smtClean="0"/>
              <a:t>Severity = 2 (1: mild ~ 4: severe)</a:t>
            </a:r>
          </a:p>
          <a:p>
            <a:pPr lvl="1">
              <a:lnSpc>
                <a:spcPct val="100000"/>
              </a:lnSpc>
            </a:pPr>
            <a:r>
              <a:rPr lang="en-US" altLang="ko-KR" dirty="0" smtClean="0"/>
              <a:t>Word</a:t>
            </a:r>
            <a:r>
              <a:rPr lang="ko-KR" altLang="en-US" dirty="0" smtClean="0"/>
              <a:t> </a:t>
            </a:r>
            <a:r>
              <a:rPr lang="en-US" altLang="ko-KR" dirty="0" smtClean="0"/>
              <a:t>= “</a:t>
            </a:r>
            <a:r>
              <a:rPr lang="ko-KR" altLang="en-US" dirty="0" smtClean="0"/>
              <a:t>포도</a:t>
            </a:r>
            <a:r>
              <a:rPr lang="en-US" altLang="ko-KR" dirty="0" smtClean="0"/>
              <a:t>”, canonical pronunciation</a:t>
            </a:r>
            <a:r>
              <a:rPr lang="ko-KR" altLang="en-US" dirty="0" smtClean="0"/>
              <a:t> </a:t>
            </a:r>
            <a:r>
              <a:rPr lang="en-US" altLang="ko-KR" dirty="0" smtClean="0"/>
              <a:t>= “</a:t>
            </a:r>
            <a:r>
              <a:rPr lang="en-US" altLang="ko-KR" b="1" kern="100" dirty="0" err="1" smtClean="0">
                <a:latin typeface="Times New Roman" panose="02020603050405020304" pitchFamily="18" charset="0"/>
                <a:cs typeface="Times New Roman" panose="02020603050405020304" pitchFamily="18" charset="0"/>
              </a:rPr>
              <a:t>pʰ</a:t>
            </a:r>
            <a:r>
              <a:rPr lang="en-US" altLang="ko-KR" b="1" kern="100" dirty="0" smtClean="0">
                <a:latin typeface="Times New Roman" panose="02020603050405020304" pitchFamily="18" charset="0"/>
                <a:cs typeface="Times New Roman" panose="02020603050405020304" pitchFamily="18" charset="0"/>
              </a:rPr>
              <a:t> </a:t>
            </a:r>
            <a:r>
              <a:rPr lang="en-US" altLang="ko-KR" b="1" kern="100" dirty="0">
                <a:latin typeface="Times New Roman" panose="02020603050405020304" pitchFamily="18" charset="0"/>
                <a:cs typeface="Times New Roman" panose="02020603050405020304" pitchFamily="18" charset="0"/>
              </a:rPr>
              <a:t>o t o</a:t>
            </a:r>
            <a:r>
              <a:rPr lang="en-US" altLang="ko-KR" dirty="0" smtClean="0"/>
              <a:t>”, “</a:t>
            </a:r>
            <a:r>
              <a:rPr lang="ko-KR" altLang="en-US" dirty="0" smtClean="0"/>
              <a:t>포도</a:t>
            </a:r>
            <a:r>
              <a:rPr lang="en-US" altLang="ko-KR" dirty="0" smtClean="0"/>
              <a:t>”</a:t>
            </a:r>
          </a:p>
          <a:p>
            <a:pPr lvl="1">
              <a:lnSpc>
                <a:spcPct val="100000"/>
              </a:lnSpc>
            </a:pPr>
            <a:r>
              <a:rPr lang="en-US" altLang="ko-KR" dirty="0" smtClean="0"/>
              <a:t>Recognized as “</a:t>
            </a:r>
            <a:r>
              <a:rPr lang="ko-KR" altLang="en-US" dirty="0" smtClean="0"/>
              <a:t>포도</a:t>
            </a:r>
            <a:r>
              <a:rPr lang="en-US" altLang="ko-KR" dirty="0" smtClean="0"/>
              <a:t>” </a:t>
            </a:r>
            <a:r>
              <a:rPr lang="en-US" altLang="ko-KR" dirty="0" smtClean="0">
                <a:sym typeface="Wingdings" panose="05000000000000000000" pitchFamily="2" charset="2"/>
              </a:rPr>
              <a:t> Correctness = 1</a:t>
            </a:r>
            <a:endParaRPr lang="en-US" altLang="ko-KR" dirty="0" smtClean="0"/>
          </a:p>
          <a:p>
            <a:pPr lvl="1">
              <a:lnSpc>
                <a:spcPct val="100000"/>
              </a:lnSpc>
            </a:pPr>
            <a:r>
              <a:rPr lang="en-US" altLang="ko-KR" dirty="0" smtClean="0"/>
              <a:t>Number of phones</a:t>
            </a:r>
            <a:r>
              <a:rPr lang="ko-KR" altLang="en-US" dirty="0" smtClean="0"/>
              <a:t> </a:t>
            </a:r>
            <a:r>
              <a:rPr lang="en-US" altLang="ko-KR" dirty="0" smtClean="0"/>
              <a:t>= “</a:t>
            </a:r>
            <a:r>
              <a:rPr lang="en-US" altLang="ko-KR" b="1" kern="100" dirty="0" smtClean="0">
                <a:latin typeface="Times New Roman" panose="02020603050405020304" pitchFamily="18" charset="0"/>
                <a:cs typeface="Times New Roman" panose="02020603050405020304" pitchFamily="18" charset="0"/>
              </a:rPr>
              <a:t>pʰ</a:t>
            </a:r>
            <a:r>
              <a:rPr lang="en-US" altLang="ko-KR" dirty="0" smtClean="0">
                <a:latin typeface="Times New Roman" panose="02020603050405020304" pitchFamily="18" charset="0"/>
                <a:cs typeface="Times New Roman" panose="02020603050405020304" pitchFamily="18" charset="0"/>
              </a:rPr>
              <a:t>:1,</a:t>
            </a:r>
            <a:r>
              <a:rPr lang="en-US" altLang="ko-KR" b="1" kern="100" dirty="0" smtClean="0">
                <a:latin typeface="Times New Roman" panose="02020603050405020304" pitchFamily="18" charset="0"/>
                <a:cs typeface="Times New Roman" panose="02020603050405020304" pitchFamily="18" charset="0"/>
              </a:rPr>
              <a:t> o</a:t>
            </a:r>
            <a:r>
              <a:rPr lang="en-US" altLang="ko-KR" dirty="0" smtClean="0">
                <a:latin typeface="Times New Roman" panose="02020603050405020304" pitchFamily="18" charset="0"/>
                <a:cs typeface="Times New Roman" panose="02020603050405020304" pitchFamily="18" charset="0"/>
              </a:rPr>
              <a:t>:2,</a:t>
            </a:r>
            <a:r>
              <a:rPr lang="en-US" altLang="ko-KR" b="1" kern="100" dirty="0" smtClean="0">
                <a:latin typeface="Times New Roman" panose="02020603050405020304" pitchFamily="18" charset="0"/>
                <a:cs typeface="Times New Roman" panose="02020603050405020304" pitchFamily="18" charset="0"/>
              </a:rPr>
              <a:t> t</a:t>
            </a:r>
            <a:r>
              <a:rPr lang="en-US" altLang="ko-KR" dirty="0" smtClean="0">
                <a:latin typeface="Times New Roman" panose="02020603050405020304" pitchFamily="18" charset="0"/>
                <a:cs typeface="Times New Roman" panose="02020603050405020304" pitchFamily="18" charset="0"/>
              </a:rPr>
              <a:t>:1</a:t>
            </a:r>
            <a:r>
              <a:rPr lang="en-US" altLang="ko-KR" dirty="0" smtClean="0"/>
              <a:t>”</a:t>
            </a:r>
            <a:endParaRPr lang="en-US" altLang="ko-KR" b="1" dirty="0" smtClean="0">
              <a:latin typeface="Times New Roman" panose="02020603050405020304" pitchFamily="18" charset="0"/>
              <a:cs typeface="Times New Roman" panose="02020603050405020304" pitchFamily="18" charset="0"/>
            </a:endParaRPr>
          </a:p>
          <a:p>
            <a:pPr lvl="1">
              <a:lnSpc>
                <a:spcPct val="100000"/>
              </a:lnSpc>
            </a:pPr>
            <a:r>
              <a:rPr lang="en-US" altLang="ko-KR" dirty="0" smtClean="0"/>
              <a:t>Number of consonant class = “labial:1, dental:1, plosive:2”</a:t>
            </a:r>
          </a:p>
          <a:p>
            <a:pPr lvl="1">
              <a:lnSpc>
                <a:spcPct val="100000"/>
              </a:lnSpc>
            </a:pPr>
            <a:r>
              <a:rPr lang="en-US" altLang="ko-KR" dirty="0" smtClean="0"/>
              <a:t>Number of vowel class = “mid-high: 2, back: 2”</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22</a:t>
            </a:fld>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1407787803"/>
              </p:ext>
            </p:extLst>
          </p:nvPr>
        </p:nvGraphicFramePr>
        <p:xfrm>
          <a:off x="2075406" y="4243619"/>
          <a:ext cx="8041188" cy="2279353"/>
        </p:xfrm>
        <a:graphic>
          <a:graphicData uri="http://schemas.openxmlformats.org/drawingml/2006/table">
            <a:tbl>
              <a:tblPr firstRow="1" firstCol="1" bandRow="1"/>
              <a:tblGrid>
                <a:gridCol w="2195112">
                  <a:extLst>
                    <a:ext uri="{9D8B030D-6E8A-4147-A177-3AD203B41FA5}">
                      <a16:colId xmlns:a16="http://schemas.microsoft.com/office/drawing/2014/main" val="20000"/>
                    </a:ext>
                  </a:extLst>
                </a:gridCol>
                <a:gridCol w="5846076">
                  <a:extLst>
                    <a:ext uri="{9D8B030D-6E8A-4147-A177-3AD203B41FA5}">
                      <a16:colId xmlns:a16="http://schemas.microsoft.com/office/drawing/2014/main" val="20001"/>
                    </a:ext>
                  </a:extLst>
                </a:gridCol>
              </a:tblGrid>
              <a:tr h="255953">
                <a:tc>
                  <a:txBody>
                    <a:bodyPr/>
                    <a:lstStyle/>
                    <a:p>
                      <a:pPr algn="ctr" latinLnBrk="1">
                        <a:spcAft>
                          <a:spcPts val="0"/>
                        </a:spcAft>
                      </a:pPr>
                      <a:r>
                        <a:rPr lang="en-US" altLang="ko-KR" sz="1600" b="1" kern="100" dirty="0" smtClean="0">
                          <a:effectLst/>
                          <a:latin typeface="+mn-lt"/>
                          <a:cs typeface="Times New Roman"/>
                        </a:rPr>
                        <a:t>Intended</a:t>
                      </a:r>
                      <a:r>
                        <a:rPr lang="en-US" altLang="ko-KR" sz="1600" b="1" kern="100" baseline="0" dirty="0" smtClean="0">
                          <a:effectLst/>
                          <a:latin typeface="+mn-lt"/>
                          <a:cs typeface="Times New Roman"/>
                        </a:rPr>
                        <a:t> Word</a:t>
                      </a:r>
                      <a:endParaRPr lang="ko-KR" sz="1600" b="1" kern="100" dirty="0">
                        <a:effectLst/>
                        <a:latin typeface="+mn-lt"/>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altLang="ko-KR" sz="1600" b="1" kern="100" dirty="0" smtClean="0">
                          <a:effectLst/>
                          <a:latin typeface="+mn-lt"/>
                          <a:cs typeface="Times New Roman"/>
                        </a:rPr>
                        <a:t>“</a:t>
                      </a:r>
                      <a:r>
                        <a:rPr lang="ko-KR" sz="1600" b="1" kern="100" dirty="0" smtClean="0">
                          <a:effectLst/>
                          <a:latin typeface="+mn-lt"/>
                          <a:cs typeface="Times New Roman"/>
                        </a:rPr>
                        <a:t>포도</a:t>
                      </a:r>
                      <a:r>
                        <a:rPr lang="en-US" altLang="ko-KR" sz="1600" b="1" kern="100" dirty="0" smtClean="0">
                          <a:effectLst/>
                          <a:latin typeface="+mn-lt"/>
                          <a:cs typeface="Times New Roman"/>
                        </a:rPr>
                        <a:t>”</a:t>
                      </a:r>
                      <a:endParaRPr lang="ko-KR" sz="1600" b="1" kern="100" dirty="0">
                        <a:effectLst/>
                        <a:latin typeface="+mn-lt"/>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5953">
                <a:tc>
                  <a:txBody>
                    <a:bodyPr/>
                    <a:lstStyle/>
                    <a:p>
                      <a:pPr algn="ctr" latinLnBrk="1">
                        <a:spcAft>
                          <a:spcPts val="0"/>
                        </a:spcAft>
                      </a:pPr>
                      <a:r>
                        <a:rPr lang="ko-KR" sz="1600" b="1" kern="100" dirty="0">
                          <a:effectLst/>
                          <a:latin typeface="+mn-lt"/>
                          <a:cs typeface="Times New Roman"/>
                        </a:rPr>
                        <a:t>↓</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ko-KR" sz="1600" b="1" kern="100">
                          <a:effectLst/>
                          <a:latin typeface="+mn-lt"/>
                          <a:cs typeface="Times New Roman"/>
                        </a:rPr>
                        <a:t>↓</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5953">
                <a:tc>
                  <a:txBody>
                    <a:bodyPr/>
                    <a:lstStyle/>
                    <a:p>
                      <a:pPr algn="ctr" latinLnBrk="1">
                        <a:spcAft>
                          <a:spcPts val="0"/>
                        </a:spcAft>
                      </a:pPr>
                      <a:r>
                        <a:rPr lang="en-US" altLang="ko-KR" sz="1600" b="1" kern="100" dirty="0" smtClean="0">
                          <a:effectLst/>
                          <a:latin typeface="+mn-lt"/>
                          <a:cs typeface="Times New Roman"/>
                        </a:rPr>
                        <a:t>Canonical</a:t>
                      </a:r>
                      <a:endParaRPr lang="en-US" sz="1600" b="1" kern="100" dirty="0" smtClean="0">
                        <a:effectLst/>
                        <a:latin typeface="+mn-lt"/>
                        <a:cs typeface="Times New Roman"/>
                      </a:endParaRPr>
                    </a:p>
                    <a:p>
                      <a:pPr algn="ctr" latinLnBrk="1">
                        <a:spcAft>
                          <a:spcPts val="0"/>
                        </a:spcAft>
                      </a:pPr>
                      <a:r>
                        <a:rPr lang="en-US" altLang="ko-KR" sz="1600" b="1" kern="100" dirty="0" smtClean="0">
                          <a:effectLst/>
                          <a:latin typeface="+mn-lt"/>
                          <a:cs typeface="Times New Roman"/>
                        </a:rPr>
                        <a:t>Pronunciation</a:t>
                      </a:r>
                      <a:endParaRPr lang="ko-KR" sz="1600" b="1" kern="100" dirty="0">
                        <a:effectLst/>
                        <a:latin typeface="+mn-lt"/>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600" b="1" kern="100" dirty="0">
                          <a:effectLst/>
                          <a:latin typeface="+mn-lt"/>
                          <a:cs typeface="Times New Roman"/>
                        </a:rPr>
                        <a:t>[</a:t>
                      </a:r>
                      <a:r>
                        <a:rPr lang="en-US" sz="1600" b="1" kern="100" dirty="0" err="1" smtClean="0">
                          <a:effectLst/>
                          <a:latin typeface="Times New Roman" panose="02020603050405020304" pitchFamily="18" charset="0"/>
                          <a:cs typeface="Times New Roman" panose="02020603050405020304" pitchFamily="18" charset="0"/>
                        </a:rPr>
                        <a:t>pʰ</a:t>
                      </a:r>
                      <a:r>
                        <a:rPr lang="en-US" sz="1600" b="1" kern="100" dirty="0" smtClean="0">
                          <a:effectLst/>
                          <a:latin typeface="Times New Roman" panose="02020603050405020304" pitchFamily="18" charset="0"/>
                          <a:cs typeface="Times New Roman" panose="02020603050405020304" pitchFamily="18" charset="0"/>
                        </a:rPr>
                        <a:t> </a:t>
                      </a:r>
                      <a:r>
                        <a:rPr lang="en-US" sz="1600" b="1" kern="100" dirty="0">
                          <a:effectLst/>
                          <a:latin typeface="Times New Roman" panose="02020603050405020304" pitchFamily="18" charset="0"/>
                          <a:cs typeface="Times New Roman" panose="02020603050405020304" pitchFamily="18" charset="0"/>
                        </a:rPr>
                        <a:t>o t o</a:t>
                      </a:r>
                      <a:r>
                        <a:rPr lang="en-US" sz="1600" b="1" kern="100" dirty="0">
                          <a:effectLst/>
                          <a:latin typeface="+mn-lt"/>
                          <a:cs typeface="Times New Roman"/>
                        </a:rPr>
                        <a:t>]</a:t>
                      </a:r>
                      <a:endParaRPr lang="ko-KR" sz="1600" b="1" kern="100" dirty="0">
                        <a:effectLst/>
                        <a:latin typeface="+mn-lt"/>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5953">
                <a:tc>
                  <a:txBody>
                    <a:bodyPr/>
                    <a:lstStyle/>
                    <a:p>
                      <a:pPr algn="ctr" latinLnBrk="1">
                        <a:spcAft>
                          <a:spcPts val="0"/>
                        </a:spcAft>
                      </a:pPr>
                      <a:r>
                        <a:rPr lang="ko-KR" sz="1600" b="1" kern="100" dirty="0">
                          <a:effectLst/>
                          <a:latin typeface="+mn-lt"/>
                          <a:cs typeface="Times New Roman"/>
                        </a:rPr>
                        <a:t>↓</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ko-KR" sz="1600" b="1" kern="100" dirty="0">
                          <a:effectLst/>
                          <a:latin typeface="+mn-lt"/>
                          <a:cs typeface="Times New Roman"/>
                        </a:rPr>
                        <a:t>↓</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3814">
                <a:tc>
                  <a:txBody>
                    <a:bodyPr/>
                    <a:lstStyle/>
                    <a:p>
                      <a:pPr algn="ctr" latinLnBrk="1">
                        <a:spcAft>
                          <a:spcPts val="0"/>
                        </a:spcAft>
                      </a:pPr>
                      <a:r>
                        <a:rPr lang="en-US" altLang="ko-KR" sz="1600" b="1" kern="100" dirty="0" smtClean="0">
                          <a:effectLst/>
                          <a:latin typeface="+mn-lt"/>
                          <a:cs typeface="Times New Roman"/>
                        </a:rPr>
                        <a:t>Value</a:t>
                      </a:r>
                      <a:r>
                        <a:rPr lang="en-US" altLang="ko-KR" sz="1600" b="1" kern="100" baseline="0" dirty="0" smtClean="0">
                          <a:effectLst/>
                          <a:latin typeface="+mn-lt"/>
                          <a:cs typeface="Times New Roman"/>
                        </a:rPr>
                        <a:t> of Effects</a:t>
                      </a:r>
                      <a:endParaRPr lang="ko-KR" sz="1600" b="1" kern="100" dirty="0">
                        <a:effectLst/>
                        <a:latin typeface="+mn-lt"/>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600" b="1" kern="100" dirty="0">
                          <a:effectLst/>
                          <a:latin typeface="+mn-lt"/>
                          <a:cs typeface="Times New Roman"/>
                        </a:rPr>
                        <a:t>Recognized as = “</a:t>
                      </a:r>
                      <a:r>
                        <a:rPr lang="ko-KR" sz="1600" b="1" kern="100" dirty="0">
                          <a:effectLst/>
                          <a:latin typeface="+mn-lt"/>
                          <a:cs typeface="Times New Roman"/>
                        </a:rPr>
                        <a:t>포도</a:t>
                      </a:r>
                      <a:r>
                        <a:rPr lang="en-US" sz="1600" b="1" kern="100" dirty="0">
                          <a:effectLst/>
                          <a:latin typeface="+mn-lt"/>
                          <a:cs typeface="Times New Roman"/>
                        </a:rPr>
                        <a:t>”, </a:t>
                      </a:r>
                      <a:r>
                        <a:rPr lang="en-US" sz="1600" b="1" kern="100" dirty="0" smtClean="0">
                          <a:effectLst/>
                          <a:latin typeface="+mn-lt"/>
                          <a:cs typeface="Times New Roman"/>
                        </a:rPr>
                        <a:t>Correctness </a:t>
                      </a:r>
                      <a:r>
                        <a:rPr lang="en-US" sz="1600" b="1" kern="100" dirty="0">
                          <a:effectLst/>
                          <a:latin typeface="+mn-lt"/>
                          <a:cs typeface="Times New Roman"/>
                        </a:rPr>
                        <a:t>= 1,</a:t>
                      </a:r>
                      <a:endParaRPr lang="ko-KR" sz="1600" b="1" kern="100" dirty="0">
                        <a:effectLst/>
                        <a:latin typeface="+mn-lt"/>
                        <a:cs typeface="Times New Roman"/>
                      </a:endParaRPr>
                    </a:p>
                    <a:p>
                      <a:pPr algn="ctr" latinLnBrk="1">
                        <a:spcAft>
                          <a:spcPts val="0"/>
                        </a:spcAft>
                      </a:pPr>
                      <a:r>
                        <a:rPr lang="en-US" sz="1600" b="1" kern="100" dirty="0" smtClean="0">
                          <a:effectLst/>
                          <a:latin typeface="+mn-lt"/>
                          <a:cs typeface="Times New Roman"/>
                        </a:rPr>
                        <a:t>word </a:t>
                      </a:r>
                      <a:r>
                        <a:rPr lang="en-US" sz="1600" b="1" kern="100" dirty="0">
                          <a:effectLst/>
                          <a:latin typeface="+mn-lt"/>
                          <a:cs typeface="Times New Roman"/>
                        </a:rPr>
                        <a:t>= AP0001, </a:t>
                      </a:r>
                      <a:r>
                        <a:rPr lang="en-US" sz="1600" b="1" kern="100" dirty="0" smtClean="0">
                          <a:effectLst/>
                          <a:latin typeface="+mn-lt"/>
                          <a:cs typeface="Times New Roman"/>
                        </a:rPr>
                        <a:t>speaker </a:t>
                      </a:r>
                      <a:r>
                        <a:rPr lang="en-US" sz="1600" b="1" kern="100" dirty="0">
                          <a:effectLst/>
                          <a:latin typeface="+mn-lt"/>
                          <a:cs typeface="Times New Roman"/>
                        </a:rPr>
                        <a:t>= M0013, severity = 2,</a:t>
                      </a:r>
                      <a:endParaRPr lang="ko-KR" sz="1600" b="1" kern="100" dirty="0">
                        <a:effectLst/>
                        <a:latin typeface="+mn-lt"/>
                        <a:cs typeface="Times New Roman"/>
                      </a:endParaRPr>
                    </a:p>
                    <a:p>
                      <a:pPr algn="ctr" latinLnBrk="1">
                        <a:spcAft>
                          <a:spcPts val="0"/>
                        </a:spcAft>
                      </a:pPr>
                      <a:r>
                        <a:rPr lang="en-US" sz="1600" b="1" kern="100" dirty="0" smtClean="0">
                          <a:effectLst/>
                          <a:latin typeface="+mn-lt"/>
                          <a:cs typeface="Times New Roman"/>
                        </a:rPr>
                        <a:t>labial </a:t>
                      </a:r>
                      <a:r>
                        <a:rPr lang="en-US" sz="1600" b="1" kern="100" dirty="0">
                          <a:effectLst/>
                          <a:latin typeface="+mn-lt"/>
                          <a:cs typeface="Times New Roman"/>
                        </a:rPr>
                        <a:t>= 1, dental = 1, plosive = </a:t>
                      </a:r>
                      <a:r>
                        <a:rPr lang="en-US" sz="1600" b="1" kern="100" dirty="0" smtClean="0">
                          <a:effectLst/>
                          <a:latin typeface="+mn-lt"/>
                          <a:cs typeface="Times New Roman"/>
                        </a:rPr>
                        <a:t>2</a:t>
                      </a:r>
                    </a:p>
                    <a:p>
                      <a:pPr algn="ctr" latinLnBrk="1">
                        <a:spcAft>
                          <a:spcPts val="0"/>
                        </a:spcAft>
                      </a:pPr>
                      <a:r>
                        <a:rPr lang="en-US" sz="1600" b="1" kern="100" dirty="0" smtClean="0">
                          <a:effectLst/>
                          <a:latin typeface="+mn-lt"/>
                          <a:cs typeface="Times New Roman"/>
                        </a:rPr>
                        <a:t>mid-high </a:t>
                      </a:r>
                      <a:r>
                        <a:rPr lang="en-US" sz="1600" b="1" kern="100" dirty="0">
                          <a:effectLst/>
                          <a:latin typeface="+mn-lt"/>
                          <a:cs typeface="Times New Roman"/>
                        </a:rPr>
                        <a:t>= 2, back = 2</a:t>
                      </a:r>
                      <a:endParaRPr lang="ko-KR" sz="1600" b="1" kern="100" dirty="0">
                        <a:effectLst/>
                        <a:latin typeface="+mn-lt"/>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1459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t>Model selection</a:t>
                </a:r>
              </a:p>
              <a:p>
                <a:pPr lvl="1"/>
                <a:r>
                  <a:rPr lang="en-US" altLang="ko-KR" dirty="0" err="1"/>
                  <a:t>Akaike</a:t>
                </a:r>
                <a:r>
                  <a:rPr lang="en-US" altLang="ko-KR" dirty="0"/>
                  <a:t> </a:t>
                </a:r>
                <a:r>
                  <a:rPr lang="en-US" altLang="ko-KR" dirty="0" smtClean="0"/>
                  <a:t>Information </a:t>
                </a:r>
                <a:r>
                  <a:rPr lang="en-US" altLang="ko-KR" dirty="0"/>
                  <a:t>C</a:t>
                </a:r>
                <a:r>
                  <a:rPr lang="en-US" altLang="ko-KR" dirty="0" smtClean="0"/>
                  <a:t>riterion (AIC)</a:t>
                </a:r>
              </a:p>
              <a:p>
                <a:pPr lvl="2"/>
                <a14:m>
                  <m:oMath xmlns:m="http://schemas.openxmlformats.org/officeDocument/2006/math">
                    <m:r>
                      <a:rPr lang="en-US" altLang="ko-KR" b="0" i="1" smtClean="0">
                        <a:latin typeface="Cambria Math"/>
                      </a:rPr>
                      <m:t>𝐴𝐼𝐶</m:t>
                    </m:r>
                    <m:r>
                      <a:rPr lang="en-US" altLang="ko-KR" b="0" i="1" smtClean="0">
                        <a:latin typeface="Cambria Math"/>
                      </a:rPr>
                      <m:t>=2</m:t>
                    </m:r>
                    <m:r>
                      <a:rPr lang="en-US" altLang="ko-KR" b="0" i="1" smtClean="0">
                        <a:latin typeface="Cambria Math"/>
                      </a:rPr>
                      <m:t>𝑘</m:t>
                    </m:r>
                    <m:r>
                      <a:rPr lang="en-US" altLang="ko-KR" b="0" i="1" smtClean="0">
                        <a:latin typeface="Cambria Math"/>
                      </a:rPr>
                      <m:t>−2</m:t>
                    </m:r>
                    <m:r>
                      <m:rPr>
                        <m:sty m:val="p"/>
                      </m:rPr>
                      <a:rPr lang="en-US" altLang="ko-KR" b="0" i="0" smtClean="0">
                        <a:latin typeface="Cambria Math"/>
                      </a:rPr>
                      <m:t>ln</m:t>
                    </m:r>
                    <m:r>
                      <a:rPr lang="en-US" altLang="ko-KR" b="0" i="1" smtClean="0">
                        <a:latin typeface="Cambria Math"/>
                      </a:rPr>
                      <m:t>⁡(</m:t>
                    </m:r>
                    <m:r>
                      <a:rPr lang="en-US" altLang="ko-KR" b="0" i="1" smtClean="0">
                        <a:latin typeface="Cambria Math"/>
                      </a:rPr>
                      <m:t>𝐿</m:t>
                    </m:r>
                    <m:r>
                      <a:rPr lang="en-US" altLang="ko-KR" b="0" i="1" smtClean="0">
                        <a:latin typeface="Cambria Math"/>
                      </a:rPr>
                      <m:t>)</m:t>
                    </m:r>
                  </m:oMath>
                </a14:m>
                <a:r>
                  <a:rPr lang="en-US" altLang="ko-KR" dirty="0" smtClean="0"/>
                  <a:t>, k = # of parameter, L = maximum of the likelihood function for the model</a:t>
                </a:r>
              </a:p>
              <a:p>
                <a:pPr lvl="2"/>
                <a:r>
                  <a:rPr lang="en-US" altLang="ko-KR" dirty="0" smtClean="0"/>
                  <a:t>The Manner of Articulation – Place of Tongue model minimizes the negative log-likelihood and the size of the model, AIC.</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a:blip r:embed="rId3"/>
                <a:stretch>
                  <a:fillRect l="-500"/>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fld id="{06487CD7-35E5-45D9-B2F2-C588DC3126CB}" type="slidenum">
              <a:rPr lang="ko-KR" altLang="en-US" smtClean="0"/>
              <a:pPr/>
              <a:t>23</a:t>
            </a:fld>
            <a:endParaRPr lang="ko-KR" altLang="en-US"/>
          </a:p>
        </p:txBody>
      </p:sp>
      <p:graphicFrame>
        <p:nvGraphicFramePr>
          <p:cNvPr id="5" name="표 4"/>
          <p:cNvGraphicFramePr>
            <a:graphicFrameLocks noGrp="1"/>
          </p:cNvGraphicFramePr>
          <p:nvPr>
            <p:extLst/>
          </p:nvPr>
        </p:nvGraphicFramePr>
        <p:xfrm>
          <a:off x="3143672" y="3571596"/>
          <a:ext cx="5400676" cy="1657604"/>
        </p:xfrm>
        <a:graphic>
          <a:graphicData uri="http://schemas.openxmlformats.org/drawingml/2006/table">
            <a:tbl>
              <a:tblPr firstRow="1" firstCol="1" bandRow="1">
                <a:tableStyleId>{3B4B98B0-60AC-42C2-AFA5-B58CD77FA1E5}</a:tableStyleId>
              </a:tblPr>
              <a:tblGrid>
                <a:gridCol w="2066186">
                  <a:extLst>
                    <a:ext uri="{9D8B030D-6E8A-4147-A177-3AD203B41FA5}">
                      <a16:colId xmlns:a16="http://schemas.microsoft.com/office/drawing/2014/main" val="20000"/>
                    </a:ext>
                  </a:extLst>
                </a:gridCol>
                <a:gridCol w="1667245">
                  <a:extLst>
                    <a:ext uri="{9D8B030D-6E8A-4147-A177-3AD203B41FA5}">
                      <a16:colId xmlns:a16="http://schemas.microsoft.com/office/drawing/2014/main" val="20001"/>
                    </a:ext>
                  </a:extLst>
                </a:gridCol>
                <a:gridCol w="1667245">
                  <a:extLst>
                    <a:ext uri="{9D8B030D-6E8A-4147-A177-3AD203B41FA5}">
                      <a16:colId xmlns:a16="http://schemas.microsoft.com/office/drawing/2014/main" val="20002"/>
                    </a:ext>
                  </a:extLst>
                </a:gridCol>
              </a:tblGrid>
              <a:tr h="215900">
                <a:tc>
                  <a:txBody>
                    <a:bodyPr/>
                    <a:lstStyle/>
                    <a:p>
                      <a:pPr algn="ctr" latinLnBrk="0">
                        <a:lnSpc>
                          <a:spcPct val="115000"/>
                        </a:lnSpc>
                        <a:spcAft>
                          <a:spcPts val="0"/>
                        </a:spcAft>
                      </a:pPr>
                      <a:r>
                        <a:rPr lang="en-US" sz="1400" kern="0" dirty="0">
                          <a:effectLst/>
                        </a:rPr>
                        <a:t>Consonant</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15000"/>
                        </a:lnSpc>
                        <a:spcAft>
                          <a:spcPts val="0"/>
                        </a:spcAft>
                      </a:pPr>
                      <a:r>
                        <a:rPr lang="en-US" sz="1400" kern="0">
                          <a:effectLst/>
                        </a:rPr>
                        <a:t>Vowel</a:t>
                      </a:r>
                      <a:endParaRPr lang="ko-KR" sz="1400" kern="100">
                        <a:effectLst/>
                        <a:latin typeface="맑은 고딕"/>
                        <a:ea typeface="맑은 고딕"/>
                        <a:cs typeface="Times New Roman"/>
                      </a:endParaRPr>
                    </a:p>
                  </a:txBody>
                  <a:tcPr marL="68580" marR="68580" marT="0" marB="0" anchor="ctr"/>
                </a:tc>
                <a:tc>
                  <a:txBody>
                    <a:bodyPr/>
                    <a:lstStyle/>
                    <a:p>
                      <a:pPr algn="ctr" latinLnBrk="0">
                        <a:lnSpc>
                          <a:spcPct val="115000"/>
                        </a:lnSpc>
                        <a:spcAft>
                          <a:spcPts val="0"/>
                        </a:spcAft>
                      </a:pPr>
                      <a:r>
                        <a:rPr lang="en-US" altLang="ko-KR" sz="1400" kern="100" dirty="0" smtClean="0">
                          <a:effectLst/>
                        </a:rPr>
                        <a:t>AIC</a:t>
                      </a:r>
                      <a:endParaRPr lang="ko-KR" sz="1400" kern="100" dirty="0">
                        <a:effectLst/>
                        <a:latin typeface="맑은 고딕"/>
                        <a:ea typeface="맑은 고딕"/>
                        <a:cs typeface="Times New Roman"/>
                      </a:endParaRPr>
                    </a:p>
                  </a:txBody>
                  <a:tcPr marL="68580" marR="68580" marT="0" marB="0" anchor="ctr"/>
                </a:tc>
                <a:extLst>
                  <a:ext uri="{0D108BD9-81ED-4DB2-BD59-A6C34878D82A}">
                    <a16:rowId xmlns:a16="http://schemas.microsoft.com/office/drawing/2014/main" val="10000"/>
                  </a:ext>
                </a:extLst>
              </a:tr>
              <a:tr h="353060">
                <a:tc rowSpan="2">
                  <a:txBody>
                    <a:bodyPr/>
                    <a:lstStyle/>
                    <a:p>
                      <a:pPr algn="ctr" latinLnBrk="0">
                        <a:lnSpc>
                          <a:spcPct val="115000"/>
                        </a:lnSpc>
                        <a:spcAft>
                          <a:spcPts val="0"/>
                        </a:spcAft>
                      </a:pPr>
                      <a:r>
                        <a:rPr lang="en-US" sz="1400" kern="0" dirty="0" smtClean="0">
                          <a:effectLst/>
                        </a:rPr>
                        <a:t>Place</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15000"/>
                        </a:lnSpc>
                        <a:spcAft>
                          <a:spcPts val="0"/>
                        </a:spcAft>
                      </a:pPr>
                      <a:r>
                        <a:rPr lang="en-US" sz="1400" kern="0" dirty="0">
                          <a:effectLst/>
                        </a:rPr>
                        <a:t>Height</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50000"/>
                        </a:lnSpc>
                        <a:spcAft>
                          <a:spcPts val="0"/>
                        </a:spcAft>
                      </a:pPr>
                      <a:r>
                        <a:rPr lang="en-US" sz="1400" kern="0" dirty="0">
                          <a:effectLst/>
                        </a:rPr>
                        <a:t>2276.8</a:t>
                      </a:r>
                      <a:endParaRPr lang="ko-KR" sz="1400" kern="100" dirty="0">
                        <a:effectLst/>
                        <a:latin typeface="맑은 고딕"/>
                        <a:ea typeface="맑은 고딕"/>
                        <a:cs typeface="Times New Roman"/>
                      </a:endParaRPr>
                    </a:p>
                  </a:txBody>
                  <a:tcPr marL="68580" marR="68580" marT="0" marB="0" anchor="ctr"/>
                </a:tc>
                <a:extLst>
                  <a:ext uri="{0D108BD9-81ED-4DB2-BD59-A6C34878D82A}">
                    <a16:rowId xmlns:a16="http://schemas.microsoft.com/office/drawing/2014/main" val="10001"/>
                  </a:ext>
                </a:extLst>
              </a:tr>
              <a:tr h="353060">
                <a:tc vMerge="1">
                  <a:txBody>
                    <a:bodyPr/>
                    <a:lstStyle/>
                    <a:p>
                      <a:pPr latinLnBrk="1"/>
                      <a:endParaRPr lang="ko-KR" altLang="en-US"/>
                    </a:p>
                  </a:txBody>
                  <a:tcPr/>
                </a:tc>
                <a:tc>
                  <a:txBody>
                    <a:bodyPr/>
                    <a:lstStyle/>
                    <a:p>
                      <a:pPr algn="ctr" latinLnBrk="0">
                        <a:lnSpc>
                          <a:spcPct val="115000"/>
                        </a:lnSpc>
                        <a:spcAft>
                          <a:spcPts val="0"/>
                        </a:spcAft>
                      </a:pPr>
                      <a:r>
                        <a:rPr lang="en-US" sz="1400" kern="0" dirty="0">
                          <a:effectLst/>
                        </a:rPr>
                        <a:t>Frontness</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50000"/>
                        </a:lnSpc>
                        <a:spcAft>
                          <a:spcPts val="0"/>
                        </a:spcAft>
                      </a:pPr>
                      <a:r>
                        <a:rPr lang="en-US" sz="1400" kern="0">
                          <a:effectLst/>
                        </a:rPr>
                        <a:t>2275.8</a:t>
                      </a:r>
                      <a:endParaRPr lang="ko-KR" sz="1400" kern="100">
                        <a:effectLst/>
                        <a:latin typeface="맑은 고딕"/>
                        <a:ea typeface="맑은 고딕"/>
                        <a:cs typeface="Times New Roman"/>
                      </a:endParaRPr>
                    </a:p>
                  </a:txBody>
                  <a:tcPr marL="68580" marR="68580" marT="0" marB="0" anchor="ctr"/>
                </a:tc>
                <a:extLst>
                  <a:ext uri="{0D108BD9-81ED-4DB2-BD59-A6C34878D82A}">
                    <a16:rowId xmlns:a16="http://schemas.microsoft.com/office/drawing/2014/main" val="10002"/>
                  </a:ext>
                </a:extLst>
              </a:tr>
              <a:tr h="353060">
                <a:tc rowSpan="2">
                  <a:txBody>
                    <a:bodyPr/>
                    <a:lstStyle/>
                    <a:p>
                      <a:pPr algn="ctr" latinLnBrk="0">
                        <a:lnSpc>
                          <a:spcPct val="115000"/>
                        </a:lnSpc>
                        <a:spcAft>
                          <a:spcPts val="0"/>
                        </a:spcAft>
                      </a:pPr>
                      <a:r>
                        <a:rPr lang="en-US" sz="1400" kern="0" dirty="0">
                          <a:effectLst/>
                        </a:rPr>
                        <a:t>Manner</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15000"/>
                        </a:lnSpc>
                        <a:spcAft>
                          <a:spcPts val="0"/>
                        </a:spcAft>
                      </a:pPr>
                      <a:r>
                        <a:rPr lang="en-US" sz="1400" kern="0" dirty="0">
                          <a:effectLst/>
                        </a:rPr>
                        <a:t>Height</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50000"/>
                        </a:lnSpc>
                        <a:spcAft>
                          <a:spcPts val="0"/>
                        </a:spcAft>
                      </a:pPr>
                      <a:r>
                        <a:rPr lang="en-US" sz="1400" b="1" kern="0" dirty="0">
                          <a:effectLst/>
                        </a:rPr>
                        <a:t>2269.0</a:t>
                      </a:r>
                      <a:endParaRPr lang="ko-KR" sz="1400" b="1" kern="100" dirty="0">
                        <a:effectLst/>
                        <a:latin typeface="맑은 고딕"/>
                        <a:ea typeface="맑은 고딕"/>
                        <a:cs typeface="Times New Roman"/>
                      </a:endParaRPr>
                    </a:p>
                  </a:txBody>
                  <a:tcPr marL="68580" marR="68580" marT="0" marB="0" anchor="ctr"/>
                </a:tc>
                <a:extLst>
                  <a:ext uri="{0D108BD9-81ED-4DB2-BD59-A6C34878D82A}">
                    <a16:rowId xmlns:a16="http://schemas.microsoft.com/office/drawing/2014/main" val="10003"/>
                  </a:ext>
                </a:extLst>
              </a:tr>
              <a:tr h="353060">
                <a:tc vMerge="1">
                  <a:txBody>
                    <a:bodyPr/>
                    <a:lstStyle/>
                    <a:p>
                      <a:pPr latinLnBrk="1"/>
                      <a:endParaRPr lang="ko-KR" altLang="en-US"/>
                    </a:p>
                  </a:txBody>
                  <a:tcPr/>
                </a:tc>
                <a:tc>
                  <a:txBody>
                    <a:bodyPr/>
                    <a:lstStyle/>
                    <a:p>
                      <a:pPr algn="ctr" latinLnBrk="0">
                        <a:lnSpc>
                          <a:spcPct val="115000"/>
                        </a:lnSpc>
                        <a:spcAft>
                          <a:spcPts val="0"/>
                        </a:spcAft>
                      </a:pPr>
                      <a:r>
                        <a:rPr lang="en-US" sz="1400" kern="0" dirty="0">
                          <a:effectLst/>
                        </a:rPr>
                        <a:t>Frontness</a:t>
                      </a:r>
                      <a:endParaRPr lang="ko-KR" sz="1400" kern="100" dirty="0">
                        <a:effectLst/>
                        <a:latin typeface="맑은 고딕"/>
                        <a:ea typeface="맑은 고딕"/>
                        <a:cs typeface="Times New Roman"/>
                      </a:endParaRPr>
                    </a:p>
                  </a:txBody>
                  <a:tcPr marL="68580" marR="68580" marT="0" marB="0" anchor="ctr"/>
                </a:tc>
                <a:tc>
                  <a:txBody>
                    <a:bodyPr/>
                    <a:lstStyle/>
                    <a:p>
                      <a:pPr algn="ctr" latinLnBrk="0">
                        <a:lnSpc>
                          <a:spcPct val="150000"/>
                        </a:lnSpc>
                        <a:spcAft>
                          <a:spcPts val="0"/>
                        </a:spcAft>
                      </a:pPr>
                      <a:r>
                        <a:rPr lang="en-US" sz="1400" b="1" kern="0" dirty="0">
                          <a:effectLst/>
                        </a:rPr>
                        <a:t>2268.1</a:t>
                      </a:r>
                      <a:endParaRPr lang="ko-KR" sz="1400" b="1" kern="100" dirty="0">
                        <a:effectLst/>
                        <a:latin typeface="맑은 고딕"/>
                        <a:ea typeface="맑은 고딕"/>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58082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Data Analysis</a:t>
            </a:r>
            <a:endParaRPr lang="ko-KR" altLang="en-US" dirty="0"/>
          </a:p>
        </p:txBody>
      </p:sp>
      <p:sp>
        <p:nvSpPr>
          <p:cNvPr id="3" name="내용 개체 틀 2"/>
          <p:cNvSpPr>
            <a:spLocks noGrp="1"/>
          </p:cNvSpPr>
          <p:nvPr>
            <p:ph idx="1"/>
          </p:nvPr>
        </p:nvSpPr>
        <p:spPr/>
        <p:txBody>
          <a:bodyPr/>
          <a:lstStyle/>
          <a:p>
            <a:r>
              <a:rPr lang="en-US" altLang="ko-KR" dirty="0" smtClean="0"/>
              <a:t>Estimates of the Manner-Frontness model, Table 6</a:t>
            </a:r>
          </a:p>
          <a:p>
            <a:pPr lvl="1"/>
            <a:r>
              <a:rPr lang="en-US" altLang="ko-KR" dirty="0"/>
              <a:t>Fricative, Nasal, Front, Central, Back and Severity are significant (p&lt;0.05).</a:t>
            </a:r>
          </a:p>
          <a:p>
            <a:pPr lvl="1"/>
            <a:r>
              <a:rPr lang="en-US" altLang="ko-KR" dirty="0" smtClean="0"/>
              <a:t>Correctness </a:t>
            </a:r>
            <a:r>
              <a:rPr lang="en-US" altLang="ko-KR" dirty="0"/>
              <a:t>decreases as Severity and the number of Fricative and Lateral increases.</a:t>
            </a:r>
          </a:p>
          <a:p>
            <a:pPr lvl="1"/>
            <a:r>
              <a:rPr lang="en-US" altLang="ko-KR" dirty="0"/>
              <a:t>Correctness increases as the number of Nasal, Plosive, Affricate, Diphthongs and monophthongs increases.</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24</a:t>
            </a:fld>
            <a:endParaRPr lang="ko-KR" altLang="en-US" dirty="0"/>
          </a:p>
        </p:txBody>
      </p:sp>
      <p:graphicFrame>
        <p:nvGraphicFramePr>
          <p:cNvPr id="5" name="표 4"/>
          <p:cNvGraphicFramePr>
            <a:graphicFrameLocks noGrp="1"/>
          </p:cNvGraphicFramePr>
          <p:nvPr>
            <p:extLst/>
          </p:nvPr>
        </p:nvGraphicFramePr>
        <p:xfrm>
          <a:off x="2711624" y="3501008"/>
          <a:ext cx="7084374" cy="2903220"/>
        </p:xfrm>
        <a:graphic>
          <a:graphicData uri="http://schemas.openxmlformats.org/drawingml/2006/table">
            <a:tbl>
              <a:tblPr firstRow="1" firstCol="1" bandRow="1">
                <a:tableStyleId>{3B4B98B0-60AC-42C2-AFA5-B58CD77FA1E5}</a:tableStyleId>
              </a:tblPr>
              <a:tblGrid>
                <a:gridCol w="1343734">
                  <a:extLst>
                    <a:ext uri="{9D8B030D-6E8A-4147-A177-3AD203B41FA5}">
                      <a16:colId xmlns:a16="http://schemas.microsoft.com/office/drawing/2014/main" val="20000"/>
                    </a:ext>
                  </a:extLst>
                </a:gridCol>
                <a:gridCol w="1148128">
                  <a:extLst>
                    <a:ext uri="{9D8B030D-6E8A-4147-A177-3AD203B41FA5}">
                      <a16:colId xmlns:a16="http://schemas.microsoft.com/office/drawing/2014/main" val="20001"/>
                    </a:ext>
                  </a:extLst>
                </a:gridCol>
                <a:gridCol w="1148128">
                  <a:extLst>
                    <a:ext uri="{9D8B030D-6E8A-4147-A177-3AD203B41FA5}">
                      <a16:colId xmlns:a16="http://schemas.microsoft.com/office/drawing/2014/main" val="20002"/>
                    </a:ext>
                  </a:extLst>
                </a:gridCol>
                <a:gridCol w="1148128">
                  <a:extLst>
                    <a:ext uri="{9D8B030D-6E8A-4147-A177-3AD203B41FA5}">
                      <a16:colId xmlns:a16="http://schemas.microsoft.com/office/drawing/2014/main" val="20003"/>
                    </a:ext>
                  </a:extLst>
                </a:gridCol>
                <a:gridCol w="1148128">
                  <a:extLst>
                    <a:ext uri="{9D8B030D-6E8A-4147-A177-3AD203B41FA5}">
                      <a16:colId xmlns:a16="http://schemas.microsoft.com/office/drawing/2014/main" val="20004"/>
                    </a:ext>
                  </a:extLst>
                </a:gridCol>
                <a:gridCol w="1148128">
                  <a:extLst>
                    <a:ext uri="{9D8B030D-6E8A-4147-A177-3AD203B41FA5}">
                      <a16:colId xmlns:a16="http://schemas.microsoft.com/office/drawing/2014/main" val="20005"/>
                    </a:ext>
                  </a:extLst>
                </a:gridCol>
              </a:tblGrid>
              <a:tr h="209550">
                <a:tc>
                  <a:txBody>
                    <a:bodyPr/>
                    <a:lstStyle/>
                    <a:p>
                      <a:pPr algn="ctr" latinLnBrk="0">
                        <a:lnSpc>
                          <a:spcPts val="1200"/>
                        </a:lnSpc>
                        <a:spcAft>
                          <a:spcPts val="1000"/>
                        </a:spcAft>
                      </a:pPr>
                      <a:r>
                        <a:rPr lang="en-US" sz="1400" kern="100">
                          <a:effectLst/>
                        </a:rPr>
                        <a:t>Factor</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Estimate</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Std. Error</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z value</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Pr(&gt;|z|)</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Sign.</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0"/>
                  </a:ext>
                </a:extLst>
              </a:tr>
              <a:tr h="209550">
                <a:tc>
                  <a:txBody>
                    <a:bodyPr/>
                    <a:lstStyle/>
                    <a:p>
                      <a:pPr algn="ctr" latinLnBrk="0">
                        <a:lnSpc>
                          <a:spcPts val="1200"/>
                        </a:lnSpc>
                        <a:spcAft>
                          <a:spcPts val="1000"/>
                        </a:spcAft>
                      </a:pPr>
                      <a:r>
                        <a:rPr lang="en-US" sz="1400" kern="100">
                          <a:effectLst/>
                        </a:rPr>
                        <a:t>Intercept</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3.9602</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0.4725</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8.3810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0.0000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1"/>
                  </a:ext>
                </a:extLst>
              </a:tr>
              <a:tr h="209550">
                <a:tc>
                  <a:txBody>
                    <a:bodyPr/>
                    <a:lstStyle/>
                    <a:p>
                      <a:pPr algn="ctr" latinLnBrk="0">
                        <a:lnSpc>
                          <a:spcPts val="1200"/>
                        </a:lnSpc>
                        <a:spcAft>
                          <a:spcPts val="1000"/>
                        </a:spcAft>
                      </a:pPr>
                      <a:r>
                        <a:rPr lang="en-US" sz="1400" kern="100">
                          <a:effectLst/>
                        </a:rPr>
                        <a:t>Plosive</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0.0416</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0.0799</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0.5200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0.6029</a:t>
                      </a:r>
                      <a:endParaRPr lang="ko-KR" sz="1400" kern="100">
                        <a:effectLst/>
                        <a:latin typeface="맑은 고딕"/>
                        <a:ea typeface="맑은 고딕"/>
                        <a:cs typeface="Times New Roman"/>
                      </a:endParaRPr>
                    </a:p>
                  </a:txBody>
                  <a:tcPr marL="62865" marR="62865" marT="0" marB="0" anchor="ctr"/>
                </a:tc>
                <a:tc>
                  <a:txBody>
                    <a:bodyPr/>
                    <a:lstStyle/>
                    <a:p>
                      <a:pPr algn="just">
                        <a:lnSpc>
                          <a:spcPct val="115000"/>
                        </a:lnSpc>
                      </a:pPr>
                      <a:endParaRPr lang="ko-KR" sz="1400" kern="100">
                        <a:effectLst/>
                        <a:latin typeface="맑은 고딕"/>
                        <a:ea typeface="맑은 고딕"/>
                      </a:endParaRPr>
                    </a:p>
                  </a:txBody>
                  <a:tcPr marL="62865" marR="62865" marT="0" marB="0" anchor="ctr"/>
                </a:tc>
                <a:extLst>
                  <a:ext uri="{0D108BD9-81ED-4DB2-BD59-A6C34878D82A}">
                    <a16:rowId xmlns:a16="http://schemas.microsoft.com/office/drawing/2014/main" val="10002"/>
                  </a:ext>
                </a:extLst>
              </a:tr>
              <a:tr h="209550">
                <a:tc>
                  <a:txBody>
                    <a:bodyPr/>
                    <a:lstStyle/>
                    <a:p>
                      <a:pPr algn="ctr" latinLnBrk="0">
                        <a:lnSpc>
                          <a:spcPts val="1200"/>
                        </a:lnSpc>
                        <a:spcAft>
                          <a:spcPts val="1000"/>
                        </a:spcAft>
                      </a:pPr>
                      <a:r>
                        <a:rPr lang="en-US" sz="1400" kern="100">
                          <a:effectLst/>
                        </a:rPr>
                        <a:t>Fricative</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-0.2586</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0.1103</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-2.3450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0.0190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3"/>
                  </a:ext>
                </a:extLst>
              </a:tr>
              <a:tr h="209550">
                <a:tc>
                  <a:txBody>
                    <a:bodyPr/>
                    <a:lstStyle/>
                    <a:p>
                      <a:pPr algn="ctr" latinLnBrk="0">
                        <a:lnSpc>
                          <a:spcPts val="1200"/>
                        </a:lnSpc>
                        <a:spcAft>
                          <a:spcPts val="1000"/>
                        </a:spcAft>
                      </a:pPr>
                      <a:r>
                        <a:rPr lang="en-US" sz="1400" kern="100">
                          <a:effectLst/>
                        </a:rPr>
                        <a:t>Affricate</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0.0328</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0.1139</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0.2880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0.7734</a:t>
                      </a:r>
                      <a:endParaRPr lang="ko-KR" sz="1400" kern="100">
                        <a:effectLst/>
                        <a:latin typeface="맑은 고딕"/>
                        <a:ea typeface="맑은 고딕"/>
                        <a:cs typeface="Times New Roman"/>
                      </a:endParaRPr>
                    </a:p>
                  </a:txBody>
                  <a:tcPr marL="62865" marR="62865" marT="0" marB="0" anchor="ctr"/>
                </a:tc>
                <a:tc>
                  <a:txBody>
                    <a:bodyPr/>
                    <a:lstStyle/>
                    <a:p>
                      <a:pPr algn="just">
                        <a:lnSpc>
                          <a:spcPct val="115000"/>
                        </a:lnSpc>
                      </a:pPr>
                      <a:endParaRPr lang="ko-KR" sz="1400" kern="100">
                        <a:effectLst/>
                        <a:latin typeface="맑은 고딕"/>
                        <a:ea typeface="맑은 고딕"/>
                      </a:endParaRPr>
                    </a:p>
                  </a:txBody>
                  <a:tcPr marL="62865" marR="62865" marT="0" marB="0" anchor="ctr"/>
                </a:tc>
                <a:extLst>
                  <a:ext uri="{0D108BD9-81ED-4DB2-BD59-A6C34878D82A}">
                    <a16:rowId xmlns:a16="http://schemas.microsoft.com/office/drawing/2014/main" val="10004"/>
                  </a:ext>
                </a:extLst>
              </a:tr>
              <a:tr h="209550">
                <a:tc>
                  <a:txBody>
                    <a:bodyPr/>
                    <a:lstStyle/>
                    <a:p>
                      <a:pPr algn="ctr" latinLnBrk="0">
                        <a:lnSpc>
                          <a:spcPts val="1200"/>
                        </a:lnSpc>
                        <a:spcAft>
                          <a:spcPts val="1000"/>
                        </a:spcAft>
                      </a:pPr>
                      <a:r>
                        <a:rPr lang="en-US" sz="1400" kern="100">
                          <a:effectLst/>
                        </a:rPr>
                        <a:t>Nasal</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0.2007</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0.0821</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2.4450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0.0145</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5"/>
                  </a:ext>
                </a:extLst>
              </a:tr>
              <a:tr h="209550">
                <a:tc>
                  <a:txBody>
                    <a:bodyPr/>
                    <a:lstStyle/>
                    <a:p>
                      <a:pPr algn="ctr" latinLnBrk="0">
                        <a:lnSpc>
                          <a:spcPts val="1200"/>
                        </a:lnSpc>
                        <a:spcAft>
                          <a:spcPts val="1000"/>
                        </a:spcAft>
                      </a:pPr>
                      <a:r>
                        <a:rPr lang="en-US" sz="1400" kern="100">
                          <a:effectLst/>
                        </a:rPr>
                        <a:t>Lateral</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-0.0379</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0.1376</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-0.2750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0.7832</a:t>
                      </a:r>
                      <a:endParaRPr lang="ko-KR" sz="1400" kern="100">
                        <a:effectLst/>
                        <a:latin typeface="맑은 고딕"/>
                        <a:ea typeface="맑은 고딕"/>
                        <a:cs typeface="Times New Roman"/>
                      </a:endParaRPr>
                    </a:p>
                  </a:txBody>
                  <a:tcPr marL="62865" marR="62865" marT="0" marB="0" anchor="ctr"/>
                </a:tc>
                <a:tc>
                  <a:txBody>
                    <a:bodyPr/>
                    <a:lstStyle/>
                    <a:p>
                      <a:pPr algn="just">
                        <a:lnSpc>
                          <a:spcPct val="115000"/>
                        </a:lnSpc>
                      </a:pPr>
                      <a:endParaRPr lang="ko-KR" sz="1400" kern="100">
                        <a:effectLst/>
                        <a:latin typeface="맑은 고딕"/>
                        <a:ea typeface="맑은 고딕"/>
                      </a:endParaRPr>
                    </a:p>
                  </a:txBody>
                  <a:tcPr marL="62865" marR="62865" marT="0" marB="0" anchor="ctr"/>
                </a:tc>
                <a:extLst>
                  <a:ext uri="{0D108BD9-81ED-4DB2-BD59-A6C34878D82A}">
                    <a16:rowId xmlns:a16="http://schemas.microsoft.com/office/drawing/2014/main" val="10006"/>
                  </a:ext>
                </a:extLst>
              </a:tr>
              <a:tr h="209550">
                <a:tc>
                  <a:txBody>
                    <a:bodyPr/>
                    <a:lstStyle/>
                    <a:p>
                      <a:pPr algn="ctr" latinLnBrk="0">
                        <a:lnSpc>
                          <a:spcPts val="1200"/>
                        </a:lnSpc>
                        <a:spcAft>
                          <a:spcPts val="1000"/>
                        </a:spcAft>
                      </a:pPr>
                      <a:r>
                        <a:rPr lang="en-US" sz="1400" kern="100">
                          <a:effectLst/>
                        </a:rPr>
                        <a:t>Diphthong</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0.0829</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0.1316</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0.6290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0.5291</a:t>
                      </a:r>
                      <a:endParaRPr lang="ko-KR" sz="1400" kern="100">
                        <a:effectLst/>
                        <a:latin typeface="맑은 고딕"/>
                        <a:ea typeface="맑은 고딕"/>
                        <a:cs typeface="Times New Roman"/>
                      </a:endParaRPr>
                    </a:p>
                  </a:txBody>
                  <a:tcPr marL="62865" marR="62865" marT="0" marB="0" anchor="ctr"/>
                </a:tc>
                <a:tc>
                  <a:txBody>
                    <a:bodyPr/>
                    <a:lstStyle/>
                    <a:p>
                      <a:pPr algn="just">
                        <a:lnSpc>
                          <a:spcPct val="115000"/>
                        </a:lnSpc>
                      </a:pPr>
                      <a:endParaRPr lang="ko-KR" sz="1400" kern="100">
                        <a:effectLst/>
                        <a:latin typeface="맑은 고딕"/>
                        <a:ea typeface="맑은 고딕"/>
                      </a:endParaRPr>
                    </a:p>
                  </a:txBody>
                  <a:tcPr marL="62865" marR="62865" marT="0" marB="0" anchor="ctr"/>
                </a:tc>
                <a:extLst>
                  <a:ext uri="{0D108BD9-81ED-4DB2-BD59-A6C34878D82A}">
                    <a16:rowId xmlns:a16="http://schemas.microsoft.com/office/drawing/2014/main" val="10007"/>
                  </a:ext>
                </a:extLst>
              </a:tr>
              <a:tr h="209550">
                <a:tc>
                  <a:txBody>
                    <a:bodyPr/>
                    <a:lstStyle/>
                    <a:p>
                      <a:pPr algn="ctr" latinLnBrk="0">
                        <a:lnSpc>
                          <a:spcPts val="1200"/>
                        </a:lnSpc>
                        <a:spcAft>
                          <a:spcPts val="1000"/>
                        </a:spcAft>
                      </a:pPr>
                      <a:r>
                        <a:rPr lang="en-US" sz="1400" kern="100">
                          <a:effectLst/>
                        </a:rPr>
                        <a:t>Front</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0.3563</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0.0949</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3.7530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0.0002</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8"/>
                  </a:ext>
                </a:extLst>
              </a:tr>
              <a:tr h="209550">
                <a:tc>
                  <a:txBody>
                    <a:bodyPr/>
                    <a:lstStyle/>
                    <a:p>
                      <a:pPr algn="ctr" latinLnBrk="0">
                        <a:lnSpc>
                          <a:spcPts val="1200"/>
                        </a:lnSpc>
                        <a:spcAft>
                          <a:spcPts val="1000"/>
                        </a:spcAft>
                      </a:pPr>
                      <a:r>
                        <a:rPr lang="en-US" sz="1400" kern="100">
                          <a:effectLst/>
                        </a:rPr>
                        <a:t>Central</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0.7971</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0.1274</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6.2580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0.0000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9"/>
                  </a:ext>
                </a:extLst>
              </a:tr>
              <a:tr h="209550">
                <a:tc>
                  <a:txBody>
                    <a:bodyPr/>
                    <a:lstStyle/>
                    <a:p>
                      <a:pPr algn="ctr" latinLnBrk="0">
                        <a:lnSpc>
                          <a:spcPts val="1200"/>
                        </a:lnSpc>
                        <a:spcAft>
                          <a:spcPts val="1000"/>
                        </a:spcAft>
                      </a:pPr>
                      <a:r>
                        <a:rPr lang="en-US" sz="1400" kern="100">
                          <a:effectLst/>
                        </a:rPr>
                        <a:t>Back</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0.4375</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0.1126</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3.8850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0.0001</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10"/>
                  </a:ext>
                </a:extLst>
              </a:tr>
              <a:tr h="209550">
                <a:tc>
                  <a:txBody>
                    <a:bodyPr/>
                    <a:lstStyle/>
                    <a:p>
                      <a:pPr algn="ctr" latinLnBrk="0">
                        <a:lnSpc>
                          <a:spcPts val="1200"/>
                        </a:lnSpc>
                        <a:spcAft>
                          <a:spcPts val="1000"/>
                        </a:spcAft>
                      </a:pPr>
                      <a:r>
                        <a:rPr lang="en-US" sz="1400" kern="100">
                          <a:effectLst/>
                        </a:rPr>
                        <a:t>Severity</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-1.5684</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0.2137</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-7.3410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0.0000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1000"/>
                        </a:spcAft>
                      </a:pPr>
                      <a:r>
                        <a:rPr lang="en-US" sz="1400" kern="10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11"/>
                  </a:ext>
                </a:extLst>
              </a:tr>
              <a:tr h="209550">
                <a:tc>
                  <a:txBody>
                    <a:bodyPr/>
                    <a:lstStyle/>
                    <a:p>
                      <a:pPr algn="just">
                        <a:lnSpc>
                          <a:spcPct val="115000"/>
                        </a:lnSpc>
                      </a:pPr>
                      <a:endParaRPr lang="ko-KR" sz="1400" kern="100">
                        <a:effectLst/>
                        <a:latin typeface="맑은 고딕"/>
                        <a:ea typeface="맑은 고딕"/>
                      </a:endParaRPr>
                    </a:p>
                  </a:txBody>
                  <a:tcPr marL="62865" marR="62865" marT="0" marB="0" anchor="ctr"/>
                </a:tc>
                <a:tc gridSpan="5">
                  <a:txBody>
                    <a:bodyPr/>
                    <a:lstStyle/>
                    <a:p>
                      <a:pPr algn="just" latinLnBrk="0">
                        <a:lnSpc>
                          <a:spcPts val="1200"/>
                        </a:lnSpc>
                        <a:spcAft>
                          <a:spcPts val="1000"/>
                        </a:spcAft>
                      </a:pPr>
                      <a:r>
                        <a:rPr lang="en-US" sz="1400" kern="100" dirty="0">
                          <a:effectLst/>
                        </a:rPr>
                        <a:t>Significance level: *** p&lt;0.001, ** p&lt;0.01, * p&lt;0.05</a:t>
                      </a:r>
                      <a:endParaRPr lang="ko-KR" sz="140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820885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Experiments and Results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95400" y="1124745"/>
                <a:ext cx="10887000" cy="5544615"/>
              </a:xfrm>
            </p:spPr>
            <p:txBody>
              <a:bodyPr>
                <a:noAutofit/>
              </a:bodyPr>
              <a:lstStyle/>
              <a:p>
                <a:pPr>
                  <a:lnSpc>
                    <a:spcPct val="100000"/>
                  </a:lnSpc>
                </a:pPr>
                <a:r>
                  <a:rPr lang="en-US" altLang="ko-KR" dirty="0" smtClean="0"/>
                  <a:t>Experimental </a:t>
                </a:r>
                <a:r>
                  <a:rPr lang="en-US" altLang="ko-KR" dirty="0"/>
                  <a:t>environments</a:t>
                </a:r>
              </a:p>
              <a:p>
                <a:pPr lvl="1">
                  <a:lnSpc>
                    <a:spcPct val="100000"/>
                  </a:lnSpc>
                </a:pPr>
                <a:r>
                  <a:rPr lang="en-US" altLang="ko-KR" dirty="0">
                    <a:latin typeface="+mn-ea"/>
                  </a:rPr>
                  <a:t>Kaldi toolkit [11] is used for speech recognition experiment.</a:t>
                </a:r>
              </a:p>
              <a:p>
                <a:pPr lvl="1">
                  <a:lnSpc>
                    <a:spcPct val="100000"/>
                  </a:lnSpc>
                </a:pPr>
                <a:r>
                  <a:rPr lang="en-US" altLang="ko-KR" dirty="0" smtClean="0">
                    <a:latin typeface="+mn-ea"/>
                  </a:rPr>
                  <a:t>Feature </a:t>
                </a:r>
                <a:r>
                  <a:rPr lang="en-US" altLang="ko-KR" dirty="0">
                    <a:latin typeface="+mn-ea"/>
                  </a:rPr>
                  <a:t>extraction</a:t>
                </a:r>
              </a:p>
              <a:p>
                <a:pPr lvl="2">
                  <a:lnSpc>
                    <a:spcPct val="100000"/>
                  </a:lnSpc>
                </a:pPr>
                <a:r>
                  <a:rPr lang="en-US" altLang="ko-KR" sz="1800" dirty="0">
                    <a:latin typeface="+mn-ea"/>
                  </a:rPr>
                  <a:t>13-d MFCC feature / 1 frame</a:t>
                </a:r>
              </a:p>
              <a:p>
                <a:pPr lvl="2">
                  <a:lnSpc>
                    <a:spcPct val="100000"/>
                  </a:lnSpc>
                </a:pPr>
                <a:r>
                  <a:rPr lang="en-US" altLang="ko-KR" sz="1800" dirty="0">
                    <a:latin typeface="+mn-ea"/>
                  </a:rPr>
                  <a:t>40-d feature from 13*7 features by linear discriminant analysis</a:t>
                </a:r>
              </a:p>
              <a:p>
                <a:pPr lvl="1">
                  <a:lnSpc>
                    <a:spcPct val="100000"/>
                  </a:lnSpc>
                </a:pPr>
                <a:r>
                  <a:rPr lang="en-US" altLang="ko-KR" dirty="0">
                    <a:latin typeface="+mn-ea"/>
                  </a:rPr>
                  <a:t>Acoustic modeling</a:t>
                </a:r>
              </a:p>
              <a:p>
                <a:pPr lvl="2">
                  <a:lnSpc>
                    <a:spcPct val="100000"/>
                  </a:lnSpc>
                </a:pPr>
                <a:r>
                  <a:rPr lang="en-US" altLang="ko-KR" sz="1800" dirty="0">
                    <a:latin typeface="+mn-ea"/>
                  </a:rPr>
                  <a:t>Training data = </a:t>
                </a:r>
                <a:r>
                  <a:rPr lang="en-US" altLang="ko-KR" sz="1800" dirty="0" smtClean="0">
                    <a:latin typeface="+mn-ea"/>
                  </a:rPr>
                  <a:t>data for analysis + data </a:t>
                </a:r>
                <a:r>
                  <a:rPr lang="en-US" altLang="ko-KR" sz="1800" dirty="0">
                    <a:latin typeface="+mn-ea"/>
                  </a:rPr>
                  <a:t>for </a:t>
                </a:r>
                <a:r>
                  <a:rPr lang="en-US" altLang="ko-KR" sz="1800" dirty="0" smtClean="0">
                    <a:latin typeface="+mn-ea"/>
                  </a:rPr>
                  <a:t>vocabulary, </a:t>
                </a:r>
                <a:r>
                  <a:rPr lang="en-US" altLang="ko-KR" sz="1800" dirty="0">
                    <a:latin typeface="+mn-ea"/>
                  </a:rPr>
                  <a:t>set </a:t>
                </a:r>
                <a:r>
                  <a:rPr lang="en-US" altLang="ko-KR" sz="1800" dirty="0" smtClean="0">
                    <a:latin typeface="+mn-ea"/>
                  </a:rPr>
                  <a:t>1 </a:t>
                </a:r>
                <a:r>
                  <a:rPr lang="en-US" altLang="ko-KR" sz="1800" dirty="0" smtClean="0">
                    <a:latin typeface="+mn-ea"/>
                    <a:sym typeface="Wingdings" panose="05000000000000000000" pitchFamily="2" charset="2"/>
                  </a:rPr>
                  <a:t> 2-fold</a:t>
                </a:r>
                <a:endParaRPr lang="en-US" altLang="ko-KR" sz="1800" dirty="0">
                  <a:latin typeface="+mn-ea"/>
                </a:endParaRPr>
              </a:p>
              <a:p>
                <a:pPr lvl="2">
                  <a:lnSpc>
                    <a:spcPct val="100000"/>
                  </a:lnSpc>
                </a:pPr>
                <a:r>
                  <a:rPr lang="en-US" altLang="ko-KR" sz="1800" dirty="0">
                    <a:latin typeface="+mn-ea"/>
                  </a:rPr>
                  <a:t>FMLLR feature transform, GMM model, MAP adaptation</a:t>
                </a:r>
              </a:p>
              <a:p>
                <a:pPr lvl="1">
                  <a:lnSpc>
                    <a:spcPct val="100000"/>
                  </a:lnSpc>
                </a:pPr>
                <a:r>
                  <a:rPr lang="en-US" altLang="ko-KR" dirty="0">
                    <a:latin typeface="+mn-ea"/>
                  </a:rPr>
                  <a:t>Pronunciation model</a:t>
                </a:r>
                <a:endParaRPr lang="ko-KR" altLang="en-US" dirty="0">
                  <a:latin typeface="+mn-ea"/>
                </a:endParaRPr>
              </a:p>
              <a:p>
                <a:pPr lvl="2">
                  <a:lnSpc>
                    <a:spcPct val="100000"/>
                  </a:lnSpc>
                </a:pPr>
                <a:r>
                  <a:rPr lang="en-US" altLang="ko-KR" sz="1800" dirty="0">
                    <a:latin typeface="+mn-ea"/>
                  </a:rPr>
                  <a:t>Vocabulary size: </a:t>
                </a:r>
                <a:r>
                  <a:rPr lang="en-US" altLang="ko-KR" sz="1800" dirty="0" smtClean="0">
                    <a:latin typeface="+mn-ea"/>
                  </a:rPr>
                  <a:t>500 </a:t>
                </a:r>
                <a:r>
                  <a:rPr lang="en-US" altLang="ko-KR" sz="1800" dirty="0">
                    <a:latin typeface="+mn-ea"/>
                  </a:rPr>
                  <a:t>words</a:t>
                </a:r>
              </a:p>
              <a:p>
                <a:pPr lvl="2">
                  <a:lnSpc>
                    <a:spcPct val="100000"/>
                  </a:lnSpc>
                </a:pPr>
                <a:r>
                  <a:rPr lang="en-US" altLang="ko-KR" sz="1800" dirty="0">
                    <a:latin typeface="+mn-ea"/>
                  </a:rPr>
                  <a:t>Average number of pronunciation variants: 1.1</a:t>
                </a:r>
              </a:p>
              <a:p>
                <a:pPr lvl="1">
                  <a:lnSpc>
                    <a:spcPct val="100000"/>
                  </a:lnSpc>
                </a:pPr>
                <a:r>
                  <a:rPr lang="en-US" altLang="ko-KR" dirty="0">
                    <a:latin typeface="+mn-ea"/>
                  </a:rPr>
                  <a:t>Isolated word </a:t>
                </a:r>
                <a:r>
                  <a:rPr lang="en-US" altLang="ko-KR" dirty="0" smtClean="0">
                    <a:latin typeface="+mn-ea"/>
                  </a:rPr>
                  <a:t>recognition</a:t>
                </a:r>
              </a:p>
              <a:p>
                <a:pPr lvl="1">
                  <a:lnSpc>
                    <a:spcPct val="100000"/>
                  </a:lnSpc>
                </a:pPr>
                <a:endParaRPr lang="en-US" altLang="ko-KR" dirty="0">
                  <a:latin typeface="+mn-ea"/>
                </a:endParaRPr>
              </a:p>
              <a:p>
                <a:pPr>
                  <a:lnSpc>
                    <a:spcPct val="100000"/>
                  </a:lnSpc>
                </a:pPr>
                <a:r>
                  <a:rPr lang="en-US" altLang="ko-KR" sz="2100" dirty="0" smtClean="0"/>
                  <a:t>Word Error Rate, WER</a:t>
                </a:r>
              </a:p>
              <a:p>
                <a:pPr lvl="1">
                  <a:lnSpc>
                    <a:spcPct val="100000"/>
                  </a:lnSpc>
                </a:pPr>
                <a14:m>
                  <m:oMath xmlns:m="http://schemas.openxmlformats.org/officeDocument/2006/math">
                    <m:r>
                      <a:rPr lang="en-US" altLang="ko-KR" b="0" i="1" smtClean="0">
                        <a:latin typeface="Cambria Math"/>
                      </a:rPr>
                      <m:t>𝑊𝐸𝑅</m:t>
                    </m:r>
                    <m:r>
                      <a:rPr lang="en-US" altLang="ko-KR" i="1" smtClean="0">
                        <a:latin typeface="Cambria Math"/>
                      </a:rPr>
                      <m:t>=</m:t>
                    </m:r>
                    <m:f>
                      <m:fPr>
                        <m:ctrlPr>
                          <a:rPr lang="en-US" altLang="ko-KR" i="1" smtClean="0">
                            <a:latin typeface="Cambria Math" panose="02040503050406030204" pitchFamily="18" charset="0"/>
                          </a:rPr>
                        </m:ctrlPr>
                      </m:fPr>
                      <m:num>
                        <m:r>
                          <a:rPr lang="en-US" altLang="ko-KR" b="0" i="1" smtClean="0">
                            <a:latin typeface="Cambria Math"/>
                          </a:rPr>
                          <m:t>𝑁𝑢𝑚𝑏𝑒𝑟</m:t>
                        </m:r>
                        <m:r>
                          <a:rPr lang="en-US" altLang="ko-KR" b="0" i="1" smtClean="0">
                            <a:latin typeface="Cambria Math"/>
                          </a:rPr>
                          <m:t> </m:t>
                        </m:r>
                        <m:r>
                          <a:rPr lang="en-US" altLang="ko-KR" b="0" i="1" smtClean="0">
                            <a:latin typeface="Cambria Math"/>
                          </a:rPr>
                          <m:t>𝑜𝑓</m:t>
                        </m:r>
                        <m:r>
                          <a:rPr lang="en-US" altLang="ko-KR" b="0" i="1" smtClean="0">
                            <a:latin typeface="Cambria Math"/>
                          </a:rPr>
                          <m:t> </m:t>
                        </m:r>
                        <m:r>
                          <a:rPr lang="en-US" altLang="ko-KR" b="0" i="1" smtClean="0">
                            <a:latin typeface="Cambria Math"/>
                          </a:rPr>
                          <m:t>𝑀𝑖𝑠𝑟𝑒𝑐𝑜𝑔𝑛𝑖𝑧𝑒𝑑</m:t>
                        </m:r>
                        <m:r>
                          <a:rPr lang="en-US" altLang="ko-KR" b="0" i="1" smtClean="0">
                            <a:latin typeface="Cambria Math"/>
                          </a:rPr>
                          <m:t> </m:t>
                        </m:r>
                        <m:r>
                          <a:rPr lang="en-US" altLang="ko-KR" b="0" i="1" smtClean="0">
                            <a:latin typeface="Cambria Math"/>
                          </a:rPr>
                          <m:t>𝑈𝑡𝑡𝑒𝑟𝑎𝑛𝑐𝑒𝑠</m:t>
                        </m:r>
                      </m:num>
                      <m:den>
                        <m:r>
                          <a:rPr lang="en-US" altLang="ko-KR" b="0" i="1" smtClean="0">
                            <a:latin typeface="Cambria Math"/>
                          </a:rPr>
                          <m:t>𝑁𝑢𝑚𝑏𝑒𝑟</m:t>
                        </m:r>
                        <m:r>
                          <a:rPr lang="en-US" altLang="ko-KR" b="0" i="1" smtClean="0">
                            <a:latin typeface="Cambria Math"/>
                          </a:rPr>
                          <m:t> </m:t>
                        </m:r>
                        <m:r>
                          <a:rPr lang="en-US" altLang="ko-KR" b="0" i="1" smtClean="0">
                            <a:latin typeface="Cambria Math"/>
                          </a:rPr>
                          <m:t>𝑜𝑓</m:t>
                        </m:r>
                        <m:r>
                          <a:rPr lang="en-US" altLang="ko-KR" b="0" i="1" smtClean="0">
                            <a:latin typeface="Cambria Math"/>
                          </a:rPr>
                          <m:t> </m:t>
                        </m:r>
                        <m:r>
                          <a:rPr lang="en-US" altLang="ko-KR" b="0" i="1" smtClean="0">
                            <a:latin typeface="Cambria Math"/>
                          </a:rPr>
                          <m:t>𝑅𝑒𝑐𝑜𝑔𝑛𝑖𝑧𝑒𝑑</m:t>
                        </m:r>
                        <m:r>
                          <a:rPr lang="en-US" altLang="ko-KR" b="0" i="1" smtClean="0">
                            <a:latin typeface="Cambria Math"/>
                          </a:rPr>
                          <m:t> </m:t>
                        </m:r>
                        <m:r>
                          <a:rPr lang="en-US" altLang="ko-KR" b="0" i="1" smtClean="0">
                            <a:latin typeface="Cambria Math"/>
                          </a:rPr>
                          <m:t>𝑈𝑡𝑡𝑒𝑟𝑎𝑛𝑐𝑒𝑠</m:t>
                        </m:r>
                      </m:den>
                    </m:f>
                  </m:oMath>
                </a14:m>
                <a:endParaRPr lang="en-US" altLang="ko-KR"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95400" y="1124745"/>
                <a:ext cx="10887000" cy="5544615"/>
              </a:xfrm>
              <a:blipFill>
                <a:blip r:embed="rId3"/>
                <a:stretch>
                  <a:fillRect l="-560" t="-660"/>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fld id="{06487CD7-35E5-45D9-B2F2-C588DC3126CB}" type="slidenum">
              <a:rPr lang="ko-KR" altLang="en-US" smtClean="0"/>
              <a:pPr/>
              <a:t>25</a:t>
            </a:fld>
            <a:endParaRPr lang="ko-KR" altLang="en-US"/>
          </a:p>
        </p:txBody>
      </p:sp>
    </p:spTree>
    <p:extLst>
      <p:ext uri="{BB962C8B-B14F-4D97-AF65-F5344CB8AC3E}">
        <p14:creationId xmlns:p14="http://schemas.microsoft.com/office/powerpoint/2010/main" val="1483126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Experiments and Results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lnSpcReduction="10000"/>
              </a:bodyPr>
              <a:lstStyle/>
              <a:p>
                <a:r>
                  <a:rPr lang="en-US" altLang="ko-KR" dirty="0" smtClean="0"/>
                  <a:t>Recognition score</a:t>
                </a:r>
              </a:p>
              <a:p>
                <a:pPr lvl="1"/>
                <a14:m>
                  <m:oMath xmlns:m="http://schemas.openxmlformats.org/officeDocument/2006/math">
                    <m:r>
                      <m:rPr>
                        <m:sty m:val="p"/>
                      </m:rPr>
                      <a:rPr lang="en-US" altLang="ko-KR">
                        <a:latin typeface="Cambria Math"/>
                      </a:rPr>
                      <m:t>Recognition</m:t>
                    </m:r>
                    <m:r>
                      <a:rPr lang="en-US" altLang="ko-KR">
                        <a:latin typeface="Cambria Math"/>
                      </a:rPr>
                      <m:t> </m:t>
                    </m:r>
                    <m:r>
                      <m:rPr>
                        <m:sty m:val="p"/>
                      </m:rPr>
                      <a:rPr lang="en-US" altLang="ko-KR">
                        <a:latin typeface="Cambria Math"/>
                      </a:rPr>
                      <m:t>Score</m:t>
                    </m:r>
                    <m:d>
                      <m:dPr>
                        <m:ctrlPr>
                          <a:rPr lang="ko-KR" altLang="ko-KR" i="1">
                            <a:latin typeface="Cambria Math" panose="02040503050406030204" pitchFamily="18" charset="0"/>
                          </a:rPr>
                        </m:ctrlPr>
                      </m:dPr>
                      <m:e>
                        <m:sSub>
                          <m:sSubPr>
                            <m:ctrlPr>
                              <a:rPr lang="ko-KR" altLang="ko-KR" i="1">
                                <a:latin typeface="Cambria Math" panose="02040503050406030204" pitchFamily="18" charset="0"/>
                              </a:rPr>
                            </m:ctrlPr>
                          </m:sSubPr>
                          <m:e>
                            <m:r>
                              <a:rPr lang="en-US" altLang="ko-KR" i="1">
                                <a:latin typeface="Cambria Math"/>
                              </a:rPr>
                              <m:t>𝑤𝑜𝑟𝑑</m:t>
                            </m:r>
                          </m:e>
                          <m:sub>
                            <m:r>
                              <a:rPr lang="en-US" altLang="ko-KR" i="1">
                                <a:latin typeface="Cambria Math"/>
                              </a:rPr>
                              <m:t>𝑖</m:t>
                            </m:r>
                          </m:sub>
                        </m:sSub>
                      </m:e>
                    </m:d>
                    <m:r>
                      <a:rPr lang="en-US" altLang="ko-KR" i="1">
                        <a:latin typeface="Cambria Math"/>
                      </a:rPr>
                      <m:t>=</m:t>
                    </m:r>
                    <m:nary>
                      <m:naryPr>
                        <m:chr m:val="∑"/>
                        <m:limLoc m:val="undOvr"/>
                        <m:supHide m:val="on"/>
                        <m:ctrlPr>
                          <a:rPr lang="ko-KR" altLang="ko-KR" i="1">
                            <a:latin typeface="Cambria Math" panose="02040503050406030204" pitchFamily="18" charset="0"/>
                          </a:rPr>
                        </m:ctrlPr>
                      </m:naryPr>
                      <m:sub>
                        <m:r>
                          <a:rPr lang="en-US" altLang="ko-KR" i="1">
                            <a:latin typeface="Cambria Math"/>
                          </a:rPr>
                          <m:t>𝑝h𝑜𝑛𝑒</m:t>
                        </m:r>
                        <m:r>
                          <a:rPr lang="en-US" altLang="ko-KR" b="0" i="1" smtClean="0">
                            <a:latin typeface="Cambria Math"/>
                          </a:rPr>
                          <m:t>𝑡𝑖𝑐</m:t>
                        </m:r>
                        <m:r>
                          <a:rPr lang="en-US" altLang="ko-KR" i="1">
                            <a:latin typeface="Cambria Math"/>
                          </a:rPr>
                          <m:t> </m:t>
                        </m:r>
                        <m:r>
                          <a:rPr lang="en-US" altLang="ko-KR" i="1">
                            <a:latin typeface="Cambria Math"/>
                          </a:rPr>
                          <m:t>𝑐𝑙𝑎𝑠𝑠</m:t>
                        </m:r>
                        <m:r>
                          <a:rPr lang="en-US" altLang="ko-KR" i="1">
                            <a:latin typeface="Cambria Math"/>
                          </a:rPr>
                          <m:t> </m:t>
                        </m:r>
                        <m:r>
                          <a:rPr lang="en-US" altLang="ko-KR" i="1">
                            <a:latin typeface="Cambria Math"/>
                          </a:rPr>
                          <m:t>𝑗</m:t>
                        </m:r>
                      </m:sub>
                      <m:sup/>
                      <m:e>
                        <m:sSub>
                          <m:sSubPr>
                            <m:ctrlPr>
                              <a:rPr lang="ko-KR" altLang="ko-KR" i="1">
                                <a:latin typeface="Cambria Math" panose="02040503050406030204" pitchFamily="18" charset="0"/>
                              </a:rPr>
                            </m:ctrlPr>
                          </m:sSubPr>
                          <m:e>
                            <m:r>
                              <a:rPr lang="en-US" altLang="ko-KR" i="1">
                                <a:latin typeface="Cambria Math"/>
                              </a:rPr>
                              <m:t>𝑤𝑒𝑖𝑔h𝑡</m:t>
                            </m:r>
                          </m:e>
                          <m:sub>
                            <m:r>
                              <a:rPr lang="en-US" altLang="ko-KR" i="1">
                                <a:latin typeface="Cambria Math"/>
                              </a:rPr>
                              <m:t>𝑗</m:t>
                            </m:r>
                          </m:sub>
                        </m:sSub>
                        <m:r>
                          <a:rPr lang="en-US" altLang="ko-KR" i="1">
                            <a:latin typeface="Cambria Math"/>
                          </a:rPr>
                          <m:t>∗(</m:t>
                        </m:r>
                        <m:sSub>
                          <m:sSubPr>
                            <m:ctrlPr>
                              <a:rPr lang="ko-KR" altLang="ko-KR" i="1">
                                <a:latin typeface="Cambria Math" panose="02040503050406030204" pitchFamily="18" charset="0"/>
                              </a:rPr>
                            </m:ctrlPr>
                          </m:sSubPr>
                          <m:e>
                            <m:r>
                              <a:rPr lang="en-US" altLang="ko-KR" i="1">
                                <a:latin typeface="Cambria Math"/>
                              </a:rPr>
                              <m:t>𝑛𝑢𝑚𝑏𝑒𝑟</m:t>
                            </m:r>
                            <m:r>
                              <a:rPr lang="en-US" altLang="ko-KR" i="1">
                                <a:latin typeface="Cambria Math"/>
                              </a:rPr>
                              <m:t> </m:t>
                            </m:r>
                            <m:r>
                              <a:rPr lang="en-US" altLang="ko-KR" i="1">
                                <a:latin typeface="Cambria Math"/>
                              </a:rPr>
                              <m:t>𝑜𝑓</m:t>
                            </m:r>
                            <m:r>
                              <a:rPr lang="en-US" altLang="ko-KR" i="1">
                                <a:latin typeface="Cambria Math"/>
                              </a:rPr>
                              <m:t> </m:t>
                            </m:r>
                            <m:r>
                              <a:rPr lang="en-US" altLang="ko-KR" i="1">
                                <a:latin typeface="Cambria Math"/>
                              </a:rPr>
                              <m:t>𝑝h𝑜𝑛𝑒𝑠</m:t>
                            </m:r>
                          </m:e>
                          <m:sub>
                            <m:r>
                              <a:rPr lang="en-US" altLang="ko-KR" i="1">
                                <a:latin typeface="Cambria Math"/>
                              </a:rPr>
                              <m:t>𝑗</m:t>
                            </m:r>
                          </m:sub>
                        </m:sSub>
                        <m:r>
                          <a:rPr lang="en-US" altLang="ko-KR" i="1">
                            <a:latin typeface="Cambria Math"/>
                          </a:rPr>
                          <m:t>)</m:t>
                        </m:r>
                      </m:e>
                    </m:nary>
                  </m:oMath>
                </a14:m>
                <a:endParaRPr lang="ko-KR" altLang="ko-KR" dirty="0"/>
              </a:p>
              <a:p>
                <a:pPr lvl="1"/>
                <a:endParaRPr lang="en-US" altLang="ko-KR" dirty="0" smtClean="0"/>
              </a:p>
              <a:p>
                <a:r>
                  <a:rPr lang="en-US" altLang="ko-KR" dirty="0" smtClean="0"/>
                  <a:t>Vocabulary</a:t>
                </a:r>
              </a:p>
              <a:p>
                <a:pPr lvl="1"/>
                <a:r>
                  <a:rPr lang="en-US" altLang="ko-KR" dirty="0" smtClean="0"/>
                  <a:t>Size: 47 words</a:t>
                </a:r>
              </a:p>
              <a:p>
                <a:pPr lvl="1"/>
                <a:r>
                  <a:rPr lang="en-US" altLang="ko-KR" dirty="0" smtClean="0"/>
                  <a:t>Baseline</a:t>
                </a:r>
              </a:p>
              <a:p>
                <a:pPr lvl="2"/>
                <a:r>
                  <a:rPr lang="en-US" altLang="ko-KR" dirty="0" smtClean="0"/>
                  <a:t>Phonetic alphabet</a:t>
                </a:r>
              </a:p>
              <a:p>
                <a:pPr lvl="2"/>
                <a:r>
                  <a:rPr lang="en-US" altLang="ko-KR" dirty="0" smtClean="0"/>
                  <a:t>Maximum number of phones criterion</a:t>
                </a:r>
              </a:p>
              <a:p>
                <a:pPr lvl="2"/>
                <a:r>
                  <a:rPr lang="en-US" altLang="ko-KR" dirty="0" smtClean="0"/>
                  <a:t>Minimum </a:t>
                </a:r>
                <a:r>
                  <a:rPr lang="en-US" altLang="ko-KR" dirty="0"/>
                  <a:t>number of phones </a:t>
                </a:r>
                <a:r>
                  <a:rPr lang="en-US" altLang="ko-KR" dirty="0" smtClean="0"/>
                  <a:t>criterion</a:t>
                </a:r>
              </a:p>
              <a:p>
                <a:pPr lvl="2"/>
                <a:r>
                  <a:rPr lang="en-US" altLang="ko-KR" dirty="0" smtClean="0"/>
                  <a:t>Random selection</a:t>
                </a:r>
              </a:p>
              <a:p>
                <a:pPr lvl="1"/>
                <a:r>
                  <a:rPr lang="en-US" altLang="ko-KR" dirty="0" smtClean="0"/>
                  <a:t>Recognition score criterion</a:t>
                </a:r>
                <a:endParaRPr lang="ko-KR" altLang="en-US"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a:blip r:embed="rId3"/>
                <a:stretch>
                  <a:fillRect l="-500"/>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2"/>
          </p:nvPr>
        </p:nvSpPr>
        <p:spPr/>
        <p:txBody>
          <a:bodyPr/>
          <a:lstStyle/>
          <a:p>
            <a:fld id="{06487CD7-35E5-45D9-B2F2-C588DC3126CB}" type="slidenum">
              <a:rPr lang="ko-KR" altLang="en-US" smtClean="0"/>
              <a:pPr/>
              <a:t>26</a:t>
            </a:fld>
            <a:endParaRPr lang="ko-KR" altLang="en-US"/>
          </a:p>
        </p:txBody>
      </p:sp>
    </p:spTree>
    <p:extLst>
      <p:ext uri="{BB962C8B-B14F-4D97-AF65-F5344CB8AC3E}">
        <p14:creationId xmlns:p14="http://schemas.microsoft.com/office/powerpoint/2010/main" val="1123499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Experiments and Results</a:t>
            </a:r>
            <a:endParaRPr lang="ko-KR" altLang="en-US" dirty="0"/>
          </a:p>
        </p:txBody>
      </p:sp>
      <p:sp>
        <p:nvSpPr>
          <p:cNvPr id="3" name="내용 개체 틀 2"/>
          <p:cNvSpPr>
            <a:spLocks noGrp="1"/>
          </p:cNvSpPr>
          <p:nvPr>
            <p:ph idx="1"/>
          </p:nvPr>
        </p:nvSpPr>
        <p:spPr/>
        <p:txBody>
          <a:bodyPr/>
          <a:lstStyle/>
          <a:p>
            <a:r>
              <a:rPr lang="en-US" altLang="ko-KR" dirty="0" smtClean="0"/>
              <a:t>Word lists</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27</a:t>
            </a:fld>
            <a:endParaRPr lang="ko-KR" altLang="en-US"/>
          </a:p>
        </p:txBody>
      </p:sp>
      <p:graphicFrame>
        <p:nvGraphicFramePr>
          <p:cNvPr id="6" name="표 5"/>
          <p:cNvGraphicFramePr>
            <a:graphicFrameLocks noGrp="1"/>
          </p:cNvGraphicFramePr>
          <p:nvPr>
            <p:extLst/>
          </p:nvPr>
        </p:nvGraphicFramePr>
        <p:xfrm>
          <a:off x="2495600" y="1706564"/>
          <a:ext cx="6775648" cy="4170715"/>
        </p:xfrm>
        <a:graphic>
          <a:graphicData uri="http://schemas.openxmlformats.org/drawingml/2006/table">
            <a:tbl>
              <a:tblPr>
                <a:tableStyleId>{3B4B98B0-60AC-42C2-AFA5-B58CD77FA1E5}</a:tableStyleId>
              </a:tblPr>
              <a:tblGrid>
                <a:gridCol w="846956">
                  <a:extLst>
                    <a:ext uri="{9D8B030D-6E8A-4147-A177-3AD203B41FA5}">
                      <a16:colId xmlns:a16="http://schemas.microsoft.com/office/drawing/2014/main" val="20000"/>
                    </a:ext>
                  </a:extLst>
                </a:gridCol>
                <a:gridCol w="846956">
                  <a:extLst>
                    <a:ext uri="{9D8B030D-6E8A-4147-A177-3AD203B41FA5}">
                      <a16:colId xmlns:a16="http://schemas.microsoft.com/office/drawing/2014/main" val="20001"/>
                    </a:ext>
                  </a:extLst>
                </a:gridCol>
                <a:gridCol w="846956">
                  <a:extLst>
                    <a:ext uri="{9D8B030D-6E8A-4147-A177-3AD203B41FA5}">
                      <a16:colId xmlns:a16="http://schemas.microsoft.com/office/drawing/2014/main" val="20002"/>
                    </a:ext>
                  </a:extLst>
                </a:gridCol>
                <a:gridCol w="846956">
                  <a:extLst>
                    <a:ext uri="{9D8B030D-6E8A-4147-A177-3AD203B41FA5}">
                      <a16:colId xmlns:a16="http://schemas.microsoft.com/office/drawing/2014/main" val="20003"/>
                    </a:ext>
                  </a:extLst>
                </a:gridCol>
                <a:gridCol w="846956">
                  <a:extLst>
                    <a:ext uri="{9D8B030D-6E8A-4147-A177-3AD203B41FA5}">
                      <a16:colId xmlns:a16="http://schemas.microsoft.com/office/drawing/2014/main" val="20004"/>
                    </a:ext>
                  </a:extLst>
                </a:gridCol>
                <a:gridCol w="846956">
                  <a:extLst>
                    <a:ext uri="{9D8B030D-6E8A-4147-A177-3AD203B41FA5}">
                      <a16:colId xmlns:a16="http://schemas.microsoft.com/office/drawing/2014/main" val="20005"/>
                    </a:ext>
                  </a:extLst>
                </a:gridCol>
                <a:gridCol w="846956">
                  <a:extLst>
                    <a:ext uri="{9D8B030D-6E8A-4147-A177-3AD203B41FA5}">
                      <a16:colId xmlns:a16="http://schemas.microsoft.com/office/drawing/2014/main" val="20006"/>
                    </a:ext>
                  </a:extLst>
                </a:gridCol>
                <a:gridCol w="846956">
                  <a:extLst>
                    <a:ext uri="{9D8B030D-6E8A-4147-A177-3AD203B41FA5}">
                      <a16:colId xmlns:a16="http://schemas.microsoft.com/office/drawing/2014/main" val="20007"/>
                    </a:ext>
                  </a:extLst>
                </a:gridCol>
              </a:tblGrid>
              <a:tr h="253609">
                <a:tc rowSpan="2">
                  <a:txBody>
                    <a:bodyPr/>
                    <a:lstStyle/>
                    <a:p>
                      <a:pPr algn="ctr" fontAlgn="ctr"/>
                      <a:r>
                        <a:rPr lang="en-US" sz="1100" u="none" strike="noStrike" dirty="0">
                          <a:effectLst/>
                        </a:rPr>
                        <a:t>Alphabet</a:t>
                      </a:r>
                      <a:endParaRPr lang="en-US" sz="1100" b="0" i="0" u="none" strike="noStrike" dirty="0">
                        <a:solidFill>
                          <a:srgbClr val="000000"/>
                        </a:solidFill>
                        <a:effectLst/>
                        <a:latin typeface="맑은 고딕"/>
                      </a:endParaRPr>
                    </a:p>
                  </a:txBody>
                  <a:tcPr marL="9525" marR="9525" marT="9525" marB="0" anchor="ctr"/>
                </a:tc>
                <a:tc gridSpan="3">
                  <a:txBody>
                    <a:bodyPr/>
                    <a:lstStyle/>
                    <a:p>
                      <a:pPr algn="ctr" fontAlgn="ctr"/>
                      <a:r>
                        <a:rPr lang="en-US" sz="1100" u="none" strike="noStrike">
                          <a:effectLst/>
                        </a:rPr>
                        <a:t>Phonetic Alphabet Sets</a:t>
                      </a:r>
                      <a:endParaRPr lang="en-US" sz="1100" b="0" i="0" u="none" strike="noStrike">
                        <a:solidFill>
                          <a:srgbClr val="000000"/>
                        </a:solidFill>
                        <a:effectLst/>
                        <a:latin typeface="맑은 고딕"/>
                      </a:endParaRPr>
                    </a:p>
                  </a:txBody>
                  <a:tcPr marL="9525" marR="9525" marT="9525" marB="0" anchor="ctr"/>
                </a:tc>
                <a:tc hMerge="1">
                  <a:txBody>
                    <a:bodyPr/>
                    <a:lstStyle/>
                    <a:p>
                      <a:pPr latinLnBrk="1"/>
                      <a:endParaRPr lang="ko-KR" altLang="en-US"/>
                    </a:p>
                  </a:txBody>
                  <a:tcPr/>
                </a:tc>
                <a:tc hMerge="1">
                  <a:txBody>
                    <a:bodyPr/>
                    <a:lstStyle/>
                    <a:p>
                      <a:pPr latinLnBrk="1"/>
                      <a:endParaRPr lang="ko-KR" altLang="en-US"/>
                    </a:p>
                  </a:txBody>
                  <a:tcPr/>
                </a:tc>
                <a:tc rowSpan="2">
                  <a:txBody>
                    <a:bodyPr/>
                    <a:lstStyle/>
                    <a:p>
                      <a:pPr algn="ctr" fontAlgn="ctr"/>
                      <a:r>
                        <a:rPr lang="en-US" sz="1100" u="none" strike="noStrike" dirty="0">
                          <a:effectLst/>
                        </a:rPr>
                        <a:t>Maximum # of phonemes</a:t>
                      </a:r>
                      <a:endParaRPr lang="en-US" sz="1100" b="0" i="0" u="none" strike="noStrike" dirty="0">
                        <a:solidFill>
                          <a:srgbClr val="000000"/>
                        </a:solidFill>
                        <a:effectLst/>
                        <a:latin typeface="맑은 고딕"/>
                      </a:endParaRPr>
                    </a:p>
                  </a:txBody>
                  <a:tcPr marL="9525" marR="9525" marT="9525" marB="0" anchor="ctr"/>
                </a:tc>
                <a:tc rowSpan="2">
                  <a:txBody>
                    <a:bodyPr/>
                    <a:lstStyle/>
                    <a:p>
                      <a:pPr algn="ctr" fontAlgn="ctr"/>
                      <a:r>
                        <a:rPr lang="en-US" sz="1100" u="none" strike="noStrike">
                          <a:effectLst/>
                        </a:rPr>
                        <a:t>Minimum # of phonemes</a:t>
                      </a:r>
                      <a:endParaRPr lang="en-US" sz="1100" b="0" i="0" u="none" strike="noStrike">
                        <a:solidFill>
                          <a:srgbClr val="000000"/>
                        </a:solidFill>
                        <a:effectLst/>
                        <a:latin typeface="맑은 고딕"/>
                      </a:endParaRPr>
                    </a:p>
                  </a:txBody>
                  <a:tcPr marL="9525" marR="9525" marT="9525" marB="0" anchor="ctr"/>
                </a:tc>
                <a:tc rowSpan="2">
                  <a:txBody>
                    <a:bodyPr/>
                    <a:lstStyle/>
                    <a:p>
                      <a:pPr algn="ctr" fontAlgn="ctr"/>
                      <a:r>
                        <a:rPr lang="en-US" sz="1100" u="none" strike="noStrike" dirty="0" smtClean="0">
                          <a:effectLst/>
                        </a:rPr>
                        <a:t>Manner</a:t>
                      </a:r>
                    </a:p>
                    <a:p>
                      <a:pPr algn="ctr" fontAlgn="ctr"/>
                      <a:r>
                        <a:rPr lang="en-US" sz="1100" u="none" strike="noStrike" dirty="0" smtClean="0">
                          <a:effectLst/>
                        </a:rPr>
                        <a:t>-</a:t>
                      </a:r>
                      <a:r>
                        <a:rPr lang="en-US" sz="1100" u="none" strike="noStrike" dirty="0">
                          <a:effectLst/>
                        </a:rPr>
                        <a:t>Height</a:t>
                      </a:r>
                      <a:endParaRPr lang="en-US" sz="1100" b="0" i="0" u="none" strike="noStrike" dirty="0">
                        <a:solidFill>
                          <a:srgbClr val="000000"/>
                        </a:solidFill>
                        <a:effectLst/>
                        <a:latin typeface="맑은 고딕"/>
                      </a:endParaRPr>
                    </a:p>
                  </a:txBody>
                  <a:tcPr marL="9525" marR="9525" marT="9525" marB="0" anchor="ctr"/>
                </a:tc>
                <a:tc rowSpan="2">
                  <a:txBody>
                    <a:bodyPr/>
                    <a:lstStyle/>
                    <a:p>
                      <a:pPr algn="ctr" fontAlgn="ctr"/>
                      <a:r>
                        <a:rPr lang="en-US" sz="1100" u="none" strike="noStrike" dirty="0" smtClean="0">
                          <a:effectLst/>
                        </a:rPr>
                        <a:t>Manner</a:t>
                      </a:r>
                    </a:p>
                    <a:p>
                      <a:pPr algn="ctr" fontAlgn="ctr"/>
                      <a:r>
                        <a:rPr lang="en-US" sz="1100" u="none" strike="noStrike" dirty="0" smtClean="0">
                          <a:effectLst/>
                        </a:rPr>
                        <a:t>-</a:t>
                      </a:r>
                      <a:r>
                        <a:rPr lang="en-US" sz="1100" u="none" strike="noStrike" dirty="0">
                          <a:effectLst/>
                        </a:rPr>
                        <a:t>Frontness</a:t>
                      </a:r>
                      <a:endParaRPr lang="en-US" sz="11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0"/>
                  </a:ext>
                </a:extLst>
              </a:tr>
              <a:tr h="366580">
                <a:tc vMerge="1">
                  <a:txBody>
                    <a:bodyPr/>
                    <a:lstStyle/>
                    <a:p>
                      <a:pPr latinLnBrk="1"/>
                      <a:endParaRPr lang="ko-KR" altLang="en-US"/>
                    </a:p>
                  </a:txBody>
                  <a:tcPr/>
                </a:tc>
                <a:tc>
                  <a:txBody>
                    <a:bodyPr/>
                    <a:lstStyle/>
                    <a:p>
                      <a:pPr algn="ctr" fontAlgn="ctr"/>
                      <a:r>
                        <a:rPr lang="en-US" altLang="ko-KR" sz="1100" u="none" strike="noStrike">
                          <a:effectLst/>
                        </a:rPr>
                        <a:t>1</a:t>
                      </a:r>
                      <a:endParaRPr lang="en-US" altLang="ko-KR" sz="1100" b="0" i="0" u="none" strike="noStrike">
                        <a:solidFill>
                          <a:srgbClr val="000000"/>
                        </a:solidFill>
                        <a:effectLst/>
                        <a:latin typeface="맑은 고딕"/>
                      </a:endParaRPr>
                    </a:p>
                  </a:txBody>
                  <a:tcPr marL="9525" marR="9525" marT="9525" marB="0" anchor="ctr"/>
                </a:tc>
                <a:tc>
                  <a:txBody>
                    <a:bodyPr/>
                    <a:lstStyle/>
                    <a:p>
                      <a:pPr algn="ctr" fontAlgn="ctr"/>
                      <a:r>
                        <a:rPr lang="en-US" altLang="ko-KR" sz="1100" u="none" strike="noStrike">
                          <a:effectLst/>
                        </a:rPr>
                        <a:t>2</a:t>
                      </a:r>
                      <a:endParaRPr lang="en-US" altLang="ko-KR" sz="1100" b="0" i="0" u="none" strike="noStrike">
                        <a:solidFill>
                          <a:srgbClr val="000000"/>
                        </a:solidFill>
                        <a:effectLst/>
                        <a:latin typeface="맑은 고딕"/>
                      </a:endParaRPr>
                    </a:p>
                  </a:txBody>
                  <a:tcPr marL="9525" marR="9525" marT="9525" marB="0" anchor="ctr"/>
                </a:tc>
                <a:tc>
                  <a:txBody>
                    <a:bodyPr/>
                    <a:lstStyle/>
                    <a:p>
                      <a:pPr algn="ctr" fontAlgn="ctr"/>
                      <a:r>
                        <a:rPr lang="en-US" altLang="ko-KR" sz="1100" u="none" strike="noStrike">
                          <a:effectLst/>
                        </a:rPr>
                        <a:t>3</a:t>
                      </a:r>
                      <a:endParaRPr lang="en-US" altLang="ko-KR" sz="1100" b="0" i="0" u="none" strike="noStrike">
                        <a:solidFill>
                          <a:srgbClr val="000000"/>
                        </a:solidFill>
                        <a:effectLst/>
                        <a:latin typeface="맑은 고딕"/>
                      </a:endParaRPr>
                    </a:p>
                  </a:txBody>
                  <a:tcPr marL="9525" marR="9525" marT="9525" marB="0" anchor="ct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extLst>
                  <a:ext uri="{0D108BD9-81ED-4DB2-BD59-A6C34878D82A}">
                    <a16:rowId xmlns:a16="http://schemas.microsoft.com/office/drawing/2014/main" val="10001"/>
                  </a:ext>
                </a:extLst>
              </a:tr>
              <a:tr h="253609">
                <a:tc>
                  <a:txBody>
                    <a:bodyPr/>
                    <a:lstStyle/>
                    <a:p>
                      <a:pPr algn="ctr" fontAlgn="ctr"/>
                      <a:r>
                        <a:rPr lang="ko-KR" altLang="en-US" sz="1100" u="none" strike="noStrike">
                          <a:effectLst/>
                        </a:rPr>
                        <a:t>ㄱ</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가구</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고구마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가게</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관광객</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우유</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간접적</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간접적</a:t>
                      </a:r>
                      <a:endParaRPr lang="ko-KR" altLang="en-US" sz="11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2"/>
                  </a:ext>
                </a:extLst>
              </a:tr>
              <a:tr h="253609">
                <a:tc>
                  <a:txBody>
                    <a:bodyPr/>
                    <a:lstStyle/>
                    <a:p>
                      <a:pPr algn="ctr" fontAlgn="ctr"/>
                      <a:r>
                        <a:rPr lang="ko-KR" altLang="en-US" sz="1100" u="none" strike="noStrike">
                          <a:effectLst/>
                        </a:rPr>
                        <a:t>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너구리</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나라</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노인</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적극적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아이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나라</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나라</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3"/>
                  </a:ext>
                </a:extLst>
              </a:tr>
              <a:tr h="253609">
                <a:tc>
                  <a:txBody>
                    <a:bodyPr/>
                    <a:lstStyle/>
                    <a:p>
                      <a:pPr algn="ctr" fontAlgn="ctr"/>
                      <a:r>
                        <a:rPr lang="ko-KR" altLang="en-US" sz="1100" u="none" strike="noStrike">
                          <a:effectLst/>
                        </a:rPr>
                        <a:t>ㄷ</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도마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다리</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단어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본격적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오이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돛단배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등록증</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4"/>
                  </a:ext>
                </a:extLst>
              </a:tr>
              <a:tr h="253609">
                <a:tc>
                  <a:txBody>
                    <a:bodyPr/>
                    <a:lstStyle/>
                    <a:p>
                      <a:pPr algn="ctr" fontAlgn="ctr"/>
                      <a:r>
                        <a:rPr lang="ko-KR" altLang="en-US" sz="1100" u="none" strike="noStrike">
                          <a:effectLst/>
                        </a:rPr>
                        <a:t>ㄹ</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라면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라디오</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라이터</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철학적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예의</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라이터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라디오</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5"/>
                  </a:ext>
                </a:extLst>
              </a:tr>
              <a:tr h="253609">
                <a:tc>
                  <a:txBody>
                    <a:bodyPr/>
                    <a:lstStyle/>
                    <a:p>
                      <a:pPr algn="ctr" fontAlgn="ctr"/>
                      <a:r>
                        <a:rPr lang="ko-KR" altLang="en-US" sz="1100" u="none" strike="noStrike">
                          <a:effectLst/>
                        </a:rPr>
                        <a:t>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마루</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매미</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모내기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학생증</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여우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밑바닥</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밑바닥</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6"/>
                  </a:ext>
                </a:extLst>
              </a:tr>
              <a:tr h="253609">
                <a:tc>
                  <a:txBody>
                    <a:bodyPr/>
                    <a:lstStyle/>
                    <a:p>
                      <a:pPr algn="ctr" fontAlgn="ctr"/>
                      <a:r>
                        <a:rPr lang="ko-KR" altLang="en-US" sz="1100" u="none" strike="noStrike">
                          <a:effectLst/>
                        </a:rPr>
                        <a:t>ㅂ</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바나나</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바다</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비타민</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err="1">
                          <a:effectLst/>
                        </a:rPr>
                        <a:t>팔공산</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샤워</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바나나</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바나나</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7"/>
                  </a:ext>
                </a:extLst>
              </a:tr>
              <a:tr h="253609">
                <a:tc>
                  <a:txBody>
                    <a:bodyPr/>
                    <a:lstStyle/>
                    <a:p>
                      <a:pPr algn="ctr" fontAlgn="ctr"/>
                      <a:r>
                        <a:rPr lang="ko-KR" altLang="en-US" sz="1100" u="none" strike="noStrike">
                          <a:effectLst/>
                        </a:rPr>
                        <a:t>ㅅ</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사다리</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소리</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소나기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집단적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새우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사나이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사나이</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8"/>
                  </a:ext>
                </a:extLst>
              </a:tr>
              <a:tr h="253609">
                <a:tc>
                  <a:txBody>
                    <a:bodyPr/>
                    <a:lstStyle/>
                    <a:p>
                      <a:pPr algn="ctr" fontAlgn="ctr"/>
                      <a:r>
                        <a:rPr lang="ko-KR" altLang="en-US" sz="1100" u="none" strike="noStrike">
                          <a:effectLst/>
                        </a:rPr>
                        <a:t>ㅇ</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아줌마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엄마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아내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간접적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err="1">
                          <a:effectLst/>
                        </a:rPr>
                        <a:t>야후</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아줌마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아줌마</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09"/>
                  </a:ext>
                </a:extLst>
              </a:tr>
              <a:tr h="253609">
                <a:tc>
                  <a:txBody>
                    <a:bodyPr/>
                    <a:lstStyle/>
                    <a:p>
                      <a:pPr algn="ctr" fontAlgn="ctr"/>
                      <a:r>
                        <a:rPr lang="ko-KR" altLang="en-US" sz="1100" u="none" strike="noStrike">
                          <a:effectLst/>
                        </a:rPr>
                        <a:t>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자유</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지우개</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주머니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경복궁</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어디</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집단적</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집단적</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10"/>
                  </a:ext>
                </a:extLst>
              </a:tr>
              <a:tr h="253609">
                <a:tc>
                  <a:txBody>
                    <a:bodyPr/>
                    <a:lstStyle/>
                    <a:p>
                      <a:pPr algn="ctr" fontAlgn="ctr"/>
                      <a:r>
                        <a:rPr lang="ko-KR" altLang="en-US" sz="1100" u="none" strike="noStrike">
                          <a:effectLst/>
                        </a:rPr>
                        <a:t>ㅊ</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치약</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차표</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차이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뒷골목</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위치</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철학적</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철학적</a:t>
                      </a:r>
                      <a:endParaRPr lang="ko-KR" altLang="en-US" sz="1100" b="0" i="0" u="none" strike="noStrike">
                        <a:solidFill>
                          <a:srgbClr val="000000"/>
                        </a:solidFill>
                        <a:effectLst/>
                        <a:latin typeface="맑은 고딕"/>
                      </a:endParaRPr>
                    </a:p>
                  </a:txBody>
                  <a:tcPr marL="9525" marR="9525" marT="9525" marB="0" anchor="ctr"/>
                </a:tc>
                <a:extLst>
                  <a:ext uri="{0D108BD9-81ED-4DB2-BD59-A6C34878D82A}">
                    <a16:rowId xmlns:a16="http://schemas.microsoft.com/office/drawing/2014/main" val="10011"/>
                  </a:ext>
                </a:extLst>
              </a:tr>
              <a:tr h="253609">
                <a:tc>
                  <a:txBody>
                    <a:bodyPr/>
                    <a:lstStyle/>
                    <a:p>
                      <a:pPr algn="ctr" fontAlgn="ctr"/>
                      <a:r>
                        <a:rPr lang="ko-KR" altLang="en-US" sz="1100" u="none" strike="noStrike">
                          <a:effectLst/>
                        </a:rPr>
                        <a:t>ㅋ</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카레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카라멜</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카드</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식생활</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아기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카라멜</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err="1">
                          <a:effectLst/>
                        </a:rPr>
                        <a:t>카라멜</a:t>
                      </a:r>
                      <a:endParaRPr lang="ko-KR" altLang="en-US" sz="11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12"/>
                  </a:ext>
                </a:extLst>
              </a:tr>
              <a:tr h="253609">
                <a:tc>
                  <a:txBody>
                    <a:bodyPr/>
                    <a:lstStyle/>
                    <a:p>
                      <a:pPr algn="ctr" fontAlgn="ctr"/>
                      <a:r>
                        <a:rPr lang="ko-KR" altLang="en-US" sz="1100" u="none" strike="noStrike">
                          <a:effectLst/>
                        </a:rPr>
                        <a:t>ㅌ</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타조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타잔</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토마토</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팔봉산</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이모</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토마토</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토마토</a:t>
                      </a:r>
                      <a:endParaRPr lang="ko-KR" altLang="en-US" sz="11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13"/>
                  </a:ext>
                </a:extLst>
              </a:tr>
              <a:tr h="253609">
                <a:tc>
                  <a:txBody>
                    <a:bodyPr/>
                    <a:lstStyle/>
                    <a:p>
                      <a:pPr algn="ctr" fontAlgn="ctr"/>
                      <a:r>
                        <a:rPr lang="ko-KR" altLang="en-US" sz="1100" u="none" strike="noStrike">
                          <a:effectLst/>
                        </a:rPr>
                        <a:t>ㅍ</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파자마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피자</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파도</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한평생</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요일</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파자마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파자마</a:t>
                      </a:r>
                      <a:endParaRPr lang="ko-KR" altLang="en-US" sz="11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14"/>
                  </a:ext>
                </a:extLst>
              </a:tr>
              <a:tr h="253609">
                <a:tc>
                  <a:txBody>
                    <a:bodyPr/>
                    <a:lstStyle/>
                    <a:p>
                      <a:pPr algn="ctr" fontAlgn="ctr"/>
                      <a:r>
                        <a:rPr lang="ko-KR" altLang="en-US" sz="1100" u="none" strike="noStrike">
                          <a:effectLst/>
                        </a:rPr>
                        <a:t>ㅎ</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하와이</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하마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호미</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등록금</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애인</a:t>
                      </a:r>
                      <a:endParaRPr lang="ko-KR" altLang="en-US" sz="1100" b="0" i="0" u="none" strike="noStrike" dirty="0">
                        <a:solidFill>
                          <a:srgbClr val="000000"/>
                        </a:solidFill>
                        <a:effectLst/>
                        <a:latin typeface="맑은 고딕"/>
                      </a:endParaRPr>
                    </a:p>
                  </a:txBody>
                  <a:tcPr marL="9525" marR="9525" marT="9525" marB="0" anchor="ctr"/>
                </a:tc>
                <a:tc>
                  <a:txBody>
                    <a:bodyPr/>
                    <a:lstStyle/>
                    <a:p>
                      <a:pPr algn="ctr" fontAlgn="ctr"/>
                      <a:r>
                        <a:rPr lang="ko-KR" altLang="en-US" sz="1100" u="none" strike="noStrike">
                          <a:effectLst/>
                        </a:rPr>
                        <a:t>하룻밤</a:t>
                      </a:r>
                      <a:endParaRPr lang="ko-KR" altLang="en-US" sz="1100" b="0" i="0" u="none" strike="noStrike">
                        <a:solidFill>
                          <a:srgbClr val="000000"/>
                        </a:solidFill>
                        <a:effectLst/>
                        <a:latin typeface="맑은 고딕"/>
                      </a:endParaRPr>
                    </a:p>
                  </a:txBody>
                  <a:tcPr marL="9525" marR="9525" marT="9525" marB="0" anchor="ctr"/>
                </a:tc>
                <a:tc>
                  <a:txBody>
                    <a:bodyPr/>
                    <a:lstStyle/>
                    <a:p>
                      <a:pPr algn="ctr" fontAlgn="ctr"/>
                      <a:r>
                        <a:rPr lang="ko-KR" altLang="en-US" sz="1100" u="none" strike="noStrike" dirty="0">
                          <a:effectLst/>
                        </a:rPr>
                        <a:t>하룻밤</a:t>
                      </a:r>
                      <a:endParaRPr lang="ko-KR" altLang="en-US" sz="11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62927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Experiments and Results</a:t>
            </a:r>
            <a:endParaRPr lang="ko-KR" altLang="en-US" dirty="0"/>
          </a:p>
        </p:txBody>
      </p:sp>
      <p:sp>
        <p:nvSpPr>
          <p:cNvPr id="3" name="내용 개체 틀 2"/>
          <p:cNvSpPr>
            <a:spLocks noGrp="1"/>
          </p:cNvSpPr>
          <p:nvPr>
            <p:ph idx="1"/>
          </p:nvPr>
        </p:nvSpPr>
        <p:spPr>
          <a:xfrm>
            <a:off x="623392" y="908720"/>
            <a:ext cx="10972800" cy="5001419"/>
          </a:xfrm>
        </p:spPr>
        <p:txBody>
          <a:bodyPr/>
          <a:lstStyle/>
          <a:p>
            <a:pPr>
              <a:lnSpc>
                <a:spcPct val="100000"/>
              </a:lnSpc>
            </a:pPr>
            <a:r>
              <a:rPr lang="en-US" altLang="ko-KR" dirty="0" smtClean="0"/>
              <a:t>Results</a:t>
            </a:r>
          </a:p>
          <a:p>
            <a:pPr lvl="1">
              <a:lnSpc>
                <a:spcPct val="100000"/>
              </a:lnSpc>
            </a:pPr>
            <a:r>
              <a:rPr lang="en-US" altLang="ko-KR" dirty="0" smtClean="0"/>
              <a:t>Baseline vocabularies</a:t>
            </a:r>
          </a:p>
          <a:p>
            <a:pPr lvl="2">
              <a:lnSpc>
                <a:spcPct val="100000"/>
              </a:lnSpc>
            </a:pPr>
            <a:r>
              <a:rPr lang="en-US" altLang="ko-KR" dirty="0"/>
              <a:t>The average WER of 100 trials of the random selection </a:t>
            </a:r>
            <a:r>
              <a:rPr lang="en-US" altLang="ko-KR" dirty="0" smtClean="0"/>
              <a:t>is </a:t>
            </a:r>
            <a:r>
              <a:rPr lang="en-US" altLang="ko-KR" dirty="0"/>
              <a:t>17.2%.</a:t>
            </a:r>
          </a:p>
          <a:p>
            <a:pPr lvl="2">
              <a:lnSpc>
                <a:spcPct val="100000"/>
              </a:lnSpc>
            </a:pPr>
            <a:r>
              <a:rPr lang="en-US" altLang="ko-KR" dirty="0"/>
              <a:t>WERs using 3 alphabet word lists </a:t>
            </a:r>
            <a:r>
              <a:rPr lang="en-US" altLang="ko-KR" dirty="0" smtClean="0"/>
              <a:t>are </a:t>
            </a:r>
            <a:r>
              <a:rPr lang="en-US" altLang="ko-KR" dirty="0"/>
              <a:t>16.5~18.2%.</a:t>
            </a:r>
          </a:p>
          <a:p>
            <a:pPr lvl="2">
              <a:lnSpc>
                <a:spcPct val="100000"/>
              </a:lnSpc>
            </a:pPr>
            <a:r>
              <a:rPr lang="en-US" altLang="ko-KR" dirty="0"/>
              <a:t>Using maximum of the number of phoneme as criterion for selecting words showed 16.8% and using minimum criterion showed 21.1%.</a:t>
            </a:r>
          </a:p>
          <a:p>
            <a:pPr lvl="2">
              <a:lnSpc>
                <a:spcPct val="100000"/>
              </a:lnSpc>
            </a:pPr>
            <a:r>
              <a:rPr lang="en-US" altLang="ko-KR" dirty="0"/>
              <a:t>Differences between 4 baseline recognition results a</a:t>
            </a:r>
            <a:r>
              <a:rPr lang="en-US" altLang="ko-KR" dirty="0" smtClean="0"/>
              <a:t>re </a:t>
            </a:r>
            <a:r>
              <a:rPr lang="en-US" altLang="ko-KR" dirty="0"/>
              <a:t>not significant.</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28</a:t>
            </a:fld>
            <a:endParaRPr lang="ko-KR" altLang="en-US"/>
          </a:p>
        </p:txBody>
      </p:sp>
      <p:graphicFrame>
        <p:nvGraphicFramePr>
          <p:cNvPr id="5" name="표 4"/>
          <p:cNvGraphicFramePr>
            <a:graphicFrameLocks noGrp="1"/>
          </p:cNvGraphicFramePr>
          <p:nvPr>
            <p:extLst>
              <p:ext uri="{D42A27DB-BD31-4B8C-83A1-F6EECF244321}">
                <p14:modId xmlns:p14="http://schemas.microsoft.com/office/powerpoint/2010/main" val="2077768151"/>
              </p:ext>
            </p:extLst>
          </p:nvPr>
        </p:nvGraphicFramePr>
        <p:xfrm>
          <a:off x="3719736" y="3142909"/>
          <a:ext cx="6956178" cy="3713694"/>
        </p:xfrm>
        <a:graphic>
          <a:graphicData uri="http://schemas.openxmlformats.org/drawingml/2006/table">
            <a:tbl>
              <a:tblPr firstRow="1" firstCol="1" bandRow="1">
                <a:tableStyleId>{3B4B98B0-60AC-42C2-AFA5-B58CD77FA1E5}</a:tableStyleId>
              </a:tblPr>
              <a:tblGrid>
                <a:gridCol w="931286">
                  <a:extLst>
                    <a:ext uri="{9D8B030D-6E8A-4147-A177-3AD203B41FA5}">
                      <a16:colId xmlns:a16="http://schemas.microsoft.com/office/drawing/2014/main" val="20000"/>
                    </a:ext>
                  </a:extLst>
                </a:gridCol>
                <a:gridCol w="931286">
                  <a:extLst>
                    <a:ext uri="{9D8B030D-6E8A-4147-A177-3AD203B41FA5}">
                      <a16:colId xmlns:a16="http://schemas.microsoft.com/office/drawing/2014/main" val="20001"/>
                    </a:ext>
                  </a:extLst>
                </a:gridCol>
                <a:gridCol w="931286">
                  <a:extLst>
                    <a:ext uri="{9D8B030D-6E8A-4147-A177-3AD203B41FA5}">
                      <a16:colId xmlns:a16="http://schemas.microsoft.com/office/drawing/2014/main" val="20002"/>
                    </a:ext>
                  </a:extLst>
                </a:gridCol>
                <a:gridCol w="931286">
                  <a:extLst>
                    <a:ext uri="{9D8B030D-6E8A-4147-A177-3AD203B41FA5}">
                      <a16:colId xmlns:a16="http://schemas.microsoft.com/office/drawing/2014/main" val="20003"/>
                    </a:ext>
                  </a:extLst>
                </a:gridCol>
                <a:gridCol w="1071416">
                  <a:extLst>
                    <a:ext uri="{9D8B030D-6E8A-4147-A177-3AD203B41FA5}">
                      <a16:colId xmlns:a16="http://schemas.microsoft.com/office/drawing/2014/main" val="20004"/>
                    </a:ext>
                  </a:extLst>
                </a:gridCol>
                <a:gridCol w="1071416">
                  <a:extLst>
                    <a:ext uri="{9D8B030D-6E8A-4147-A177-3AD203B41FA5}">
                      <a16:colId xmlns:a16="http://schemas.microsoft.com/office/drawing/2014/main" val="20005"/>
                    </a:ext>
                  </a:extLst>
                </a:gridCol>
                <a:gridCol w="1088202">
                  <a:extLst>
                    <a:ext uri="{9D8B030D-6E8A-4147-A177-3AD203B41FA5}">
                      <a16:colId xmlns:a16="http://schemas.microsoft.com/office/drawing/2014/main" val="20006"/>
                    </a:ext>
                  </a:extLst>
                </a:gridCol>
              </a:tblGrid>
              <a:tr h="207645">
                <a:tc rowSpan="2" gridSpan="3">
                  <a:txBody>
                    <a:bodyPr/>
                    <a:lstStyle/>
                    <a:p>
                      <a:pPr algn="ctr" latinLnBrk="0">
                        <a:lnSpc>
                          <a:spcPts val="1200"/>
                        </a:lnSpc>
                        <a:spcAft>
                          <a:spcPts val="0"/>
                        </a:spcAft>
                      </a:pPr>
                      <a:r>
                        <a:rPr lang="en-US" sz="1400" kern="0" dirty="0">
                          <a:effectLst/>
                        </a:rPr>
                        <a:t>Vocabulary</a:t>
                      </a:r>
                      <a:endParaRPr lang="ko-KR" sz="1400" kern="100" dirty="0">
                        <a:effectLst/>
                        <a:latin typeface="맑은 고딕"/>
                        <a:ea typeface="맑은 고딕"/>
                        <a:cs typeface="Times New Roman"/>
                      </a:endParaRPr>
                    </a:p>
                  </a:txBody>
                  <a:tcPr marL="62865" marR="62865" marT="0" marB="0" anchor="ctr"/>
                </a:tc>
                <a:tc rowSpan="2" hMerge="1">
                  <a:txBody>
                    <a:bodyPr/>
                    <a:lstStyle/>
                    <a:p>
                      <a:pPr latinLnBrk="1"/>
                      <a:endParaRPr lang="ko-KR" altLang="en-US"/>
                    </a:p>
                  </a:txBody>
                  <a:tcPr/>
                </a:tc>
                <a:tc rowSpan="2" hMerge="1">
                  <a:txBody>
                    <a:bodyPr/>
                    <a:lstStyle/>
                    <a:p>
                      <a:pPr latinLnBrk="1"/>
                      <a:endParaRPr lang="ko-KR" altLang="en-US"/>
                    </a:p>
                  </a:txBody>
                  <a:tcPr/>
                </a:tc>
                <a:tc gridSpan="3">
                  <a:txBody>
                    <a:bodyPr/>
                    <a:lstStyle/>
                    <a:p>
                      <a:pPr algn="ctr" latinLnBrk="0">
                        <a:lnSpc>
                          <a:spcPts val="1200"/>
                        </a:lnSpc>
                        <a:spcAft>
                          <a:spcPts val="0"/>
                        </a:spcAft>
                      </a:pPr>
                      <a:r>
                        <a:rPr lang="en-US" sz="1400" kern="0" dirty="0">
                          <a:effectLst/>
                        </a:rPr>
                        <a:t>Word Error Rate, %</a:t>
                      </a:r>
                      <a:endParaRPr lang="ko-KR" sz="140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hMerge="1">
                  <a:txBody>
                    <a:bodyPr/>
                    <a:lstStyle/>
                    <a:p>
                      <a:pPr latinLnBrk="1"/>
                      <a:endParaRPr lang="ko-KR" altLang="en-US"/>
                    </a:p>
                  </a:txBody>
                  <a:tcPr/>
                </a:tc>
                <a:tc rowSpan="2">
                  <a:txBody>
                    <a:bodyPr/>
                    <a:lstStyle/>
                    <a:p>
                      <a:pPr algn="ctr" latinLnBrk="0">
                        <a:lnSpc>
                          <a:spcPts val="1200"/>
                        </a:lnSpc>
                        <a:spcAft>
                          <a:spcPts val="0"/>
                        </a:spcAft>
                      </a:pPr>
                      <a:r>
                        <a:rPr lang="en-US" sz="1400" kern="0">
                          <a:effectLst/>
                        </a:rPr>
                        <a:t>Improvement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0"/>
                  </a:ext>
                </a:extLst>
              </a:tr>
              <a:tr h="207645">
                <a:tc gridSpan="3" vMerge="1">
                  <a:txBody>
                    <a:bodyPr/>
                    <a:lstStyle/>
                    <a:p>
                      <a:pPr latinLnBrk="1"/>
                      <a:endParaRPr lang="ko-KR" altLang="en-US"/>
                    </a:p>
                  </a:txBody>
                  <a:tcPr/>
                </a:tc>
                <a:tc hMerge="1" vMerge="1">
                  <a:txBody>
                    <a:bodyPr/>
                    <a:lstStyle/>
                    <a:p>
                      <a:pPr latinLnBrk="1"/>
                      <a:endParaRPr lang="ko-KR" altLang="en-US"/>
                    </a:p>
                  </a:txBody>
                  <a:tcPr/>
                </a:tc>
                <a:tc hMerge="1" vMerge="1">
                  <a:txBody>
                    <a:bodyPr/>
                    <a:lstStyle/>
                    <a:p>
                      <a:pPr latinLnBrk="1"/>
                      <a:endParaRPr lang="ko-KR" altLang="en-US"/>
                    </a:p>
                  </a:txBody>
                  <a:tcPr/>
                </a:tc>
                <a:tc>
                  <a:txBody>
                    <a:bodyPr/>
                    <a:lstStyle/>
                    <a:p>
                      <a:pPr algn="ctr" latinLnBrk="0">
                        <a:lnSpc>
                          <a:spcPts val="1200"/>
                        </a:lnSpc>
                        <a:spcAft>
                          <a:spcPts val="0"/>
                        </a:spcAft>
                      </a:pPr>
                      <a:r>
                        <a:rPr lang="en-US" sz="1400" kern="0">
                          <a:effectLst/>
                        </a:rPr>
                        <a:t>Severity 2</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Severity 3</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Severity 2/3</a:t>
                      </a:r>
                      <a:endParaRPr lang="ko-KR" sz="1400" kern="100">
                        <a:effectLst/>
                        <a:latin typeface="맑은 고딕"/>
                        <a:ea typeface="맑은 고딕"/>
                        <a:cs typeface="Times New Roman"/>
                      </a:endParaRPr>
                    </a:p>
                  </a:txBody>
                  <a:tcPr marL="62865" marR="62865" marT="0" marB="0" anchor="ctr"/>
                </a:tc>
                <a:tc vMerge="1">
                  <a:txBody>
                    <a:bodyPr/>
                    <a:lstStyle/>
                    <a:p>
                      <a:pPr latinLnBrk="1"/>
                      <a:endParaRPr lang="ko-KR" altLang="en-US"/>
                    </a:p>
                  </a:txBody>
                  <a:tcPr/>
                </a:tc>
                <a:extLst>
                  <a:ext uri="{0D108BD9-81ED-4DB2-BD59-A6C34878D82A}">
                    <a16:rowId xmlns:a16="http://schemas.microsoft.com/office/drawing/2014/main" val="10001"/>
                  </a:ext>
                </a:extLst>
              </a:tr>
              <a:tr h="207645">
                <a:tc rowSpan="6">
                  <a:txBody>
                    <a:bodyPr/>
                    <a:lstStyle/>
                    <a:p>
                      <a:pPr algn="ctr" latinLnBrk="0">
                        <a:lnSpc>
                          <a:spcPts val="1200"/>
                        </a:lnSpc>
                        <a:spcAft>
                          <a:spcPts val="0"/>
                        </a:spcAft>
                      </a:pPr>
                      <a:r>
                        <a:rPr lang="en-US" sz="1400" b="0" kern="0" dirty="0">
                          <a:effectLst/>
                        </a:rPr>
                        <a:t>Baseline</a:t>
                      </a:r>
                      <a:endParaRPr lang="ko-KR" sz="1400" b="0" kern="100" dirty="0">
                        <a:effectLst/>
                        <a:latin typeface="맑은 고딕"/>
                        <a:ea typeface="맑은 고딕"/>
                        <a:cs typeface="Times New Roman"/>
                      </a:endParaRPr>
                    </a:p>
                  </a:txBody>
                  <a:tcPr marL="62865" marR="62865" marT="0" marB="0" anchor="ctr"/>
                </a:tc>
                <a:tc rowSpan="3">
                  <a:txBody>
                    <a:bodyPr/>
                    <a:lstStyle/>
                    <a:p>
                      <a:pPr algn="ctr" latinLnBrk="0">
                        <a:lnSpc>
                          <a:spcPts val="1200"/>
                        </a:lnSpc>
                        <a:spcAft>
                          <a:spcPts val="0"/>
                        </a:spcAft>
                      </a:pPr>
                      <a:r>
                        <a:rPr lang="en-US" sz="1400" b="0" kern="0">
                          <a:effectLst/>
                        </a:rPr>
                        <a:t>Phonetic</a:t>
                      </a:r>
                      <a:endParaRPr lang="ko-KR" sz="1400" b="0" kern="100">
                        <a:effectLst/>
                      </a:endParaRPr>
                    </a:p>
                    <a:p>
                      <a:pPr algn="ctr" latinLnBrk="0">
                        <a:lnSpc>
                          <a:spcPts val="1200"/>
                        </a:lnSpc>
                        <a:spcAft>
                          <a:spcPts val="0"/>
                        </a:spcAft>
                      </a:pPr>
                      <a:r>
                        <a:rPr lang="en-US" sz="1400" b="0" kern="0">
                          <a:effectLst/>
                        </a:rPr>
                        <a:t>Words</a:t>
                      </a:r>
                      <a:endParaRPr lang="ko-KR" sz="1400" b="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Set 1</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19.0</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15.6</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18.2</a:t>
                      </a:r>
                      <a:endParaRPr lang="ko-KR" sz="1400" kern="100">
                        <a:effectLst/>
                        <a:latin typeface="맑은 고딕"/>
                        <a:ea typeface="맑은 고딕"/>
                        <a:cs typeface="Times New Roman"/>
                      </a:endParaRPr>
                    </a:p>
                  </a:txBody>
                  <a:tcPr marL="62865" marR="62865" marT="0" marB="0" anchor="ctr"/>
                </a:tc>
                <a:tc rowSpan="6">
                  <a:txBody>
                    <a:bodyPr/>
                    <a:lstStyle/>
                    <a:p>
                      <a:pPr algn="ctr" latinLnBrk="0">
                        <a:lnSpc>
                          <a:spcPts val="1200"/>
                        </a:lnSpc>
                        <a:spcAft>
                          <a:spcPts val="0"/>
                        </a:spcAft>
                      </a:pPr>
                      <a:r>
                        <a:rPr lang="en-US" sz="1400" kern="0">
                          <a:effectLst/>
                        </a:rPr>
                        <a:t>-</a:t>
                      </a:r>
                      <a:endParaRPr lang="ko-KR" sz="1400" kern="10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2"/>
                  </a:ext>
                </a:extLst>
              </a:tr>
              <a:tr h="207645">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0">
                        <a:lnSpc>
                          <a:spcPts val="1200"/>
                        </a:lnSpc>
                        <a:spcAft>
                          <a:spcPts val="0"/>
                        </a:spcAft>
                      </a:pPr>
                      <a:r>
                        <a:rPr lang="en-US" sz="1400" b="0" kern="0">
                          <a:effectLst/>
                        </a:rPr>
                        <a:t>Set 2</a:t>
                      </a:r>
                      <a:endParaRPr lang="ko-KR" sz="1400" b="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dirty="0">
                          <a:effectLst/>
                        </a:rPr>
                        <a:t>16.6</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16.3</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16.5</a:t>
                      </a:r>
                      <a:endParaRPr lang="ko-KR" sz="1400" kern="100">
                        <a:effectLst/>
                        <a:latin typeface="맑은 고딕"/>
                        <a:ea typeface="맑은 고딕"/>
                        <a:cs typeface="Times New Roman"/>
                      </a:endParaRPr>
                    </a:p>
                  </a:txBody>
                  <a:tcPr marL="62865" marR="62865" marT="0" marB="0" anchor="ctr"/>
                </a:tc>
                <a:tc vMerge="1">
                  <a:txBody>
                    <a:bodyPr/>
                    <a:lstStyle/>
                    <a:p>
                      <a:pPr latinLnBrk="1"/>
                      <a:endParaRPr lang="ko-KR" altLang="en-US"/>
                    </a:p>
                  </a:txBody>
                  <a:tcPr/>
                </a:tc>
                <a:extLst>
                  <a:ext uri="{0D108BD9-81ED-4DB2-BD59-A6C34878D82A}">
                    <a16:rowId xmlns:a16="http://schemas.microsoft.com/office/drawing/2014/main" val="10003"/>
                  </a:ext>
                </a:extLst>
              </a:tr>
              <a:tr h="207645">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0">
                        <a:lnSpc>
                          <a:spcPts val="1200"/>
                        </a:lnSpc>
                        <a:spcAft>
                          <a:spcPts val="0"/>
                        </a:spcAft>
                      </a:pPr>
                      <a:r>
                        <a:rPr lang="en-US" sz="1400" b="0" kern="0">
                          <a:effectLst/>
                        </a:rPr>
                        <a:t>Set 3</a:t>
                      </a:r>
                      <a:endParaRPr lang="ko-KR" sz="1400" b="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dirty="0">
                          <a:effectLst/>
                        </a:rPr>
                        <a:t>16.4</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22.7</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17.8</a:t>
                      </a:r>
                      <a:endParaRPr lang="ko-KR" sz="1400" kern="100">
                        <a:effectLst/>
                        <a:latin typeface="맑은 고딕"/>
                        <a:ea typeface="맑은 고딕"/>
                        <a:cs typeface="Times New Roman"/>
                      </a:endParaRPr>
                    </a:p>
                  </a:txBody>
                  <a:tcPr marL="62865" marR="62865" marT="0" marB="0" anchor="ctr"/>
                </a:tc>
                <a:tc vMerge="1">
                  <a:txBody>
                    <a:bodyPr/>
                    <a:lstStyle/>
                    <a:p>
                      <a:pPr latinLnBrk="1"/>
                      <a:endParaRPr lang="ko-KR" altLang="en-US"/>
                    </a:p>
                  </a:txBody>
                  <a:tcPr/>
                </a:tc>
                <a:extLst>
                  <a:ext uri="{0D108BD9-81ED-4DB2-BD59-A6C34878D82A}">
                    <a16:rowId xmlns:a16="http://schemas.microsoft.com/office/drawing/2014/main" val="10004"/>
                  </a:ext>
                </a:extLst>
              </a:tr>
              <a:tr h="318135">
                <a:tc vMerge="1">
                  <a:txBody>
                    <a:bodyPr/>
                    <a:lstStyle/>
                    <a:p>
                      <a:pPr latinLnBrk="1"/>
                      <a:endParaRPr lang="ko-KR" altLang="en-US"/>
                    </a:p>
                  </a:txBody>
                  <a:tcPr/>
                </a:tc>
                <a:tc gridSpan="2">
                  <a:txBody>
                    <a:bodyPr/>
                    <a:lstStyle/>
                    <a:p>
                      <a:pPr algn="ctr" latinLnBrk="0">
                        <a:lnSpc>
                          <a:spcPts val="1200"/>
                        </a:lnSpc>
                        <a:spcAft>
                          <a:spcPts val="0"/>
                        </a:spcAft>
                      </a:pPr>
                      <a:r>
                        <a:rPr lang="en-US" sz="1400" b="0" kern="0" dirty="0">
                          <a:effectLst/>
                        </a:rPr>
                        <a:t>Minimum # of phonemes</a:t>
                      </a:r>
                      <a:endParaRPr lang="ko-KR" sz="1400" b="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a:txBody>
                    <a:bodyPr/>
                    <a:lstStyle/>
                    <a:p>
                      <a:pPr algn="ctr" latinLnBrk="0">
                        <a:lnSpc>
                          <a:spcPts val="1200"/>
                        </a:lnSpc>
                        <a:spcAft>
                          <a:spcPts val="0"/>
                        </a:spcAft>
                      </a:pPr>
                      <a:r>
                        <a:rPr lang="en-US" sz="1400" kern="0" dirty="0">
                          <a:effectLst/>
                        </a:rPr>
                        <a:t>21.4</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19.8</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21.1</a:t>
                      </a:r>
                      <a:endParaRPr lang="ko-KR" sz="1400" kern="100">
                        <a:effectLst/>
                        <a:latin typeface="맑은 고딕"/>
                        <a:ea typeface="맑은 고딕"/>
                        <a:cs typeface="Times New Roman"/>
                      </a:endParaRPr>
                    </a:p>
                  </a:txBody>
                  <a:tcPr marL="62865" marR="62865" marT="0" marB="0" anchor="ctr"/>
                </a:tc>
                <a:tc vMerge="1">
                  <a:txBody>
                    <a:bodyPr/>
                    <a:lstStyle/>
                    <a:p>
                      <a:pPr latinLnBrk="1"/>
                      <a:endParaRPr lang="ko-KR" altLang="en-US"/>
                    </a:p>
                  </a:txBody>
                  <a:tcPr/>
                </a:tc>
                <a:extLst>
                  <a:ext uri="{0D108BD9-81ED-4DB2-BD59-A6C34878D82A}">
                    <a16:rowId xmlns:a16="http://schemas.microsoft.com/office/drawing/2014/main" val="10005"/>
                  </a:ext>
                </a:extLst>
              </a:tr>
              <a:tr h="207645">
                <a:tc vMerge="1">
                  <a:txBody>
                    <a:bodyPr/>
                    <a:lstStyle/>
                    <a:p>
                      <a:pPr latinLnBrk="1"/>
                      <a:endParaRPr lang="ko-KR" altLang="en-US"/>
                    </a:p>
                  </a:txBody>
                  <a:tcPr/>
                </a:tc>
                <a:tc gridSpan="2">
                  <a:txBody>
                    <a:bodyPr/>
                    <a:lstStyle/>
                    <a:p>
                      <a:pPr algn="ctr" latinLnBrk="0">
                        <a:lnSpc>
                          <a:spcPts val="1200"/>
                        </a:lnSpc>
                        <a:spcAft>
                          <a:spcPts val="0"/>
                        </a:spcAft>
                      </a:pPr>
                      <a:r>
                        <a:rPr lang="en-US" sz="1400" b="0" kern="0" dirty="0">
                          <a:effectLst/>
                        </a:rPr>
                        <a:t>Maximum # of phonemes</a:t>
                      </a:r>
                      <a:endParaRPr lang="ko-KR" sz="1400" b="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a:txBody>
                    <a:bodyPr/>
                    <a:lstStyle/>
                    <a:p>
                      <a:pPr algn="ctr" latinLnBrk="0">
                        <a:lnSpc>
                          <a:spcPts val="1200"/>
                        </a:lnSpc>
                        <a:spcAft>
                          <a:spcPts val="0"/>
                        </a:spcAft>
                      </a:pPr>
                      <a:r>
                        <a:rPr lang="en-US" sz="1400" kern="0" dirty="0">
                          <a:effectLst/>
                        </a:rPr>
                        <a:t>15.1</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22.3</a:t>
                      </a:r>
                      <a:endParaRPr lang="ko-KR" sz="1400" kern="10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a:effectLst/>
                        </a:rPr>
                        <a:t>16.8</a:t>
                      </a:r>
                      <a:endParaRPr lang="ko-KR" sz="1400" kern="100">
                        <a:effectLst/>
                        <a:latin typeface="맑은 고딕"/>
                        <a:ea typeface="맑은 고딕"/>
                        <a:cs typeface="Times New Roman"/>
                      </a:endParaRPr>
                    </a:p>
                  </a:txBody>
                  <a:tcPr marL="62865" marR="62865" marT="0" marB="0" anchor="ctr"/>
                </a:tc>
                <a:tc vMerge="1">
                  <a:txBody>
                    <a:bodyPr/>
                    <a:lstStyle/>
                    <a:p>
                      <a:pPr latinLnBrk="1"/>
                      <a:endParaRPr lang="ko-KR" altLang="en-US"/>
                    </a:p>
                  </a:txBody>
                  <a:tcPr/>
                </a:tc>
                <a:extLst>
                  <a:ext uri="{0D108BD9-81ED-4DB2-BD59-A6C34878D82A}">
                    <a16:rowId xmlns:a16="http://schemas.microsoft.com/office/drawing/2014/main" val="10006"/>
                  </a:ext>
                </a:extLst>
              </a:tr>
              <a:tr h="1048599">
                <a:tc vMerge="1">
                  <a:txBody>
                    <a:bodyPr/>
                    <a:lstStyle/>
                    <a:p>
                      <a:pPr latinLnBrk="1"/>
                      <a:endParaRPr lang="ko-KR" altLang="en-US"/>
                    </a:p>
                  </a:txBody>
                  <a:tcPr/>
                </a:tc>
                <a:tc gridSpan="2">
                  <a:txBody>
                    <a:bodyPr/>
                    <a:lstStyle/>
                    <a:p>
                      <a:pPr algn="ctr" latinLnBrk="0">
                        <a:lnSpc>
                          <a:spcPts val="1200"/>
                        </a:lnSpc>
                        <a:spcAft>
                          <a:spcPts val="0"/>
                        </a:spcAft>
                      </a:pPr>
                      <a:r>
                        <a:rPr lang="en-US" sz="1400" b="0" kern="0" dirty="0">
                          <a:effectLst/>
                        </a:rPr>
                        <a:t>Random selection</a:t>
                      </a:r>
                      <a:endParaRPr lang="ko-KR" sz="1400" b="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a:txBody>
                    <a:bodyPr/>
                    <a:lstStyle/>
                    <a:p>
                      <a:pPr algn="ctr" latinLnBrk="0">
                        <a:lnSpc>
                          <a:spcPts val="1200"/>
                        </a:lnSpc>
                        <a:spcAft>
                          <a:spcPts val="0"/>
                        </a:spcAft>
                      </a:pPr>
                      <a:r>
                        <a:rPr lang="en-US" sz="1400" kern="0" dirty="0">
                          <a:effectLst/>
                        </a:rPr>
                        <a:t>16.8</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dirty="0">
                          <a:effectLst/>
                        </a:rPr>
                        <a:t>18.5</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sz="1400" kern="0" dirty="0">
                          <a:effectLst/>
                        </a:rPr>
                        <a:t>17.2</a:t>
                      </a:r>
                      <a:endParaRPr lang="ko-KR" sz="1400" kern="100" dirty="0">
                        <a:effectLst/>
                        <a:latin typeface="맑은 고딕"/>
                        <a:ea typeface="맑은 고딕"/>
                        <a:cs typeface="Times New Roman"/>
                      </a:endParaRPr>
                    </a:p>
                  </a:txBody>
                  <a:tcPr marL="62865" marR="62865" marT="0" marB="0" anchor="ctr"/>
                </a:tc>
                <a:tc vMerge="1">
                  <a:txBody>
                    <a:bodyPr/>
                    <a:lstStyle/>
                    <a:p>
                      <a:pPr latinLnBrk="1"/>
                      <a:endParaRPr lang="ko-KR" altLang="en-US"/>
                    </a:p>
                  </a:txBody>
                  <a:tcPr/>
                </a:tc>
                <a:extLst>
                  <a:ext uri="{0D108BD9-81ED-4DB2-BD59-A6C34878D82A}">
                    <a16:rowId xmlns:a16="http://schemas.microsoft.com/office/drawing/2014/main" val="10007"/>
                  </a:ext>
                </a:extLst>
              </a:tr>
              <a:tr h="453390">
                <a:tc gridSpan="3">
                  <a:txBody>
                    <a:bodyPr/>
                    <a:lstStyle/>
                    <a:p>
                      <a:pPr algn="ctr" latinLnBrk="0">
                        <a:lnSpc>
                          <a:spcPts val="1200"/>
                        </a:lnSpc>
                        <a:spcAft>
                          <a:spcPts val="0"/>
                        </a:spcAft>
                      </a:pPr>
                      <a:r>
                        <a:rPr lang="en-US" sz="1400" b="0" kern="0" dirty="0">
                          <a:effectLst/>
                        </a:rPr>
                        <a:t>Recognition </a:t>
                      </a:r>
                      <a:r>
                        <a:rPr lang="en-US" sz="1400" b="0" kern="0" dirty="0" smtClean="0">
                          <a:effectLst/>
                        </a:rPr>
                        <a:t>Score</a:t>
                      </a:r>
                    </a:p>
                    <a:p>
                      <a:pPr algn="ctr" latinLnBrk="0">
                        <a:lnSpc>
                          <a:spcPts val="1200"/>
                        </a:lnSpc>
                        <a:spcAft>
                          <a:spcPts val="0"/>
                        </a:spcAft>
                      </a:pPr>
                      <a:r>
                        <a:rPr lang="en-US" altLang="ko-KR" sz="1400" b="0" kern="0" dirty="0" smtClean="0">
                          <a:effectLst/>
                          <a:latin typeface="+mn-lt"/>
                          <a:ea typeface="+mn-ea"/>
                          <a:cs typeface="Times New Roman"/>
                        </a:rPr>
                        <a:t>(Manner-Height)</a:t>
                      </a:r>
                      <a:endParaRPr lang="ko-KR" sz="1400" b="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hMerge="1">
                  <a:txBody>
                    <a:bodyPr/>
                    <a:lstStyle/>
                    <a:p>
                      <a:pPr latinLnBrk="1"/>
                      <a:endParaRPr lang="ko-KR" altLang="en-US"/>
                    </a:p>
                  </a:txBody>
                  <a:tcPr/>
                </a:tc>
                <a:tc>
                  <a:txBody>
                    <a:bodyPr/>
                    <a:lstStyle/>
                    <a:p>
                      <a:pPr algn="ctr" latinLnBrk="0">
                        <a:lnSpc>
                          <a:spcPts val="1200"/>
                        </a:lnSpc>
                        <a:spcAft>
                          <a:spcPts val="0"/>
                        </a:spcAft>
                      </a:pPr>
                      <a:r>
                        <a:rPr lang="en-US" altLang="ko-KR" sz="1400" kern="100" dirty="0" smtClean="0">
                          <a:effectLst/>
                          <a:latin typeface="+mn-lt"/>
                          <a:ea typeface="+mn-ea"/>
                          <a:cs typeface="Times New Roman"/>
                        </a:rPr>
                        <a:t>12.2</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altLang="ko-KR" sz="1400" kern="100" dirty="0" smtClean="0">
                          <a:effectLst/>
                          <a:latin typeface="+mn-lt"/>
                          <a:ea typeface="+mn-ea"/>
                          <a:cs typeface="Times New Roman"/>
                        </a:rPr>
                        <a:t>13.5</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altLang="ko-KR" sz="1400" kern="100" dirty="0" smtClean="0">
                          <a:effectLst/>
                          <a:latin typeface="+mn-lt"/>
                          <a:ea typeface="+mn-ea"/>
                          <a:cs typeface="Times New Roman"/>
                        </a:rPr>
                        <a:t>12.5</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altLang="ko-KR" sz="1400" kern="100" dirty="0" smtClean="0">
                          <a:effectLst/>
                          <a:latin typeface="+mn-lt"/>
                          <a:ea typeface="+mn-ea"/>
                          <a:cs typeface="Times New Roman"/>
                        </a:rPr>
                        <a:t>4.0</a:t>
                      </a:r>
                      <a:endParaRPr lang="ko-KR" sz="1400" kern="100" dirty="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8"/>
                  </a:ext>
                </a:extLst>
              </a:tr>
              <a:tr h="453390">
                <a:tc gridSpan="3">
                  <a:txBody>
                    <a:bodyPr/>
                    <a:lstStyle/>
                    <a:p>
                      <a:pPr algn="ctr" latinLnBrk="0">
                        <a:lnSpc>
                          <a:spcPts val="1200"/>
                        </a:lnSpc>
                        <a:spcAft>
                          <a:spcPts val="0"/>
                        </a:spcAft>
                      </a:pPr>
                      <a:r>
                        <a:rPr lang="en-US" altLang="ko-KR" sz="1400" b="0" kern="0" dirty="0" smtClean="0">
                          <a:effectLst/>
                        </a:rPr>
                        <a:t>Recognition Score</a:t>
                      </a:r>
                    </a:p>
                    <a:p>
                      <a:pPr algn="ctr" latinLnBrk="0">
                        <a:lnSpc>
                          <a:spcPts val="1200"/>
                        </a:lnSpc>
                        <a:spcAft>
                          <a:spcPts val="0"/>
                        </a:spcAft>
                      </a:pPr>
                      <a:r>
                        <a:rPr lang="en-US" altLang="ko-KR" sz="1400" b="0" kern="0" dirty="0" smtClean="0">
                          <a:effectLst/>
                          <a:latin typeface="+mn-lt"/>
                          <a:ea typeface="+mn-ea"/>
                          <a:cs typeface="Times New Roman"/>
                        </a:rPr>
                        <a:t>(Manner-Frontness)</a:t>
                      </a:r>
                      <a:endParaRPr lang="ko-KR" sz="1400" b="0" kern="100" dirty="0">
                        <a:effectLst/>
                        <a:latin typeface="맑은 고딕"/>
                        <a:ea typeface="맑은 고딕"/>
                        <a:cs typeface="Times New Roman"/>
                      </a:endParaRPr>
                    </a:p>
                  </a:txBody>
                  <a:tcPr marL="62865" marR="62865" marT="0" marB="0" anchor="ctr"/>
                </a:tc>
                <a:tc hMerge="1">
                  <a:txBody>
                    <a:bodyPr/>
                    <a:lstStyle/>
                    <a:p>
                      <a:pPr latinLnBrk="1"/>
                      <a:endParaRPr lang="ko-KR" altLang="en-US"/>
                    </a:p>
                  </a:txBody>
                  <a:tcPr/>
                </a:tc>
                <a:tc hMerge="1">
                  <a:txBody>
                    <a:bodyPr/>
                    <a:lstStyle/>
                    <a:p>
                      <a:pPr latinLnBrk="1"/>
                      <a:endParaRPr lang="ko-KR" altLang="en-US"/>
                    </a:p>
                  </a:txBody>
                  <a:tcPr/>
                </a:tc>
                <a:tc>
                  <a:txBody>
                    <a:bodyPr/>
                    <a:lstStyle/>
                    <a:p>
                      <a:pPr algn="ctr" latinLnBrk="0">
                        <a:lnSpc>
                          <a:spcPts val="1200"/>
                        </a:lnSpc>
                        <a:spcAft>
                          <a:spcPts val="0"/>
                        </a:spcAft>
                      </a:pPr>
                      <a:r>
                        <a:rPr lang="en-US" altLang="ko-KR" sz="1400" kern="0" dirty="0" smtClean="0">
                          <a:effectLst/>
                        </a:rPr>
                        <a:t>13.7</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altLang="ko-KR" sz="1400" kern="0" dirty="0" smtClean="0">
                          <a:effectLst/>
                        </a:rPr>
                        <a:t>14.2</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altLang="ko-KR" sz="1400" kern="0" dirty="0" smtClean="0">
                          <a:effectLst/>
                        </a:rPr>
                        <a:t>13.8</a:t>
                      </a:r>
                      <a:endParaRPr lang="ko-KR" sz="1400" kern="100" dirty="0">
                        <a:effectLst/>
                        <a:latin typeface="맑은 고딕"/>
                        <a:ea typeface="맑은 고딕"/>
                        <a:cs typeface="Times New Roman"/>
                      </a:endParaRPr>
                    </a:p>
                  </a:txBody>
                  <a:tcPr marL="62865" marR="62865" marT="0" marB="0" anchor="ctr"/>
                </a:tc>
                <a:tc>
                  <a:txBody>
                    <a:bodyPr/>
                    <a:lstStyle/>
                    <a:p>
                      <a:pPr algn="ctr" latinLnBrk="0">
                        <a:lnSpc>
                          <a:spcPts val="1200"/>
                        </a:lnSpc>
                        <a:spcAft>
                          <a:spcPts val="0"/>
                        </a:spcAft>
                      </a:pPr>
                      <a:r>
                        <a:rPr lang="en-US" altLang="ko-KR" sz="1400" kern="0" dirty="0" smtClean="0">
                          <a:effectLst/>
                        </a:rPr>
                        <a:t>2.7</a:t>
                      </a:r>
                      <a:endParaRPr lang="ko-KR" sz="1400" kern="100" dirty="0">
                        <a:effectLst/>
                        <a:latin typeface="맑은 고딕"/>
                        <a:ea typeface="맑은 고딕"/>
                        <a:cs typeface="Times New Roman"/>
                      </a:endParaRPr>
                    </a:p>
                  </a:txBody>
                  <a:tcPr marL="62865" marR="62865" marT="0"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199722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Experiments and Results</a:t>
            </a:r>
            <a:endParaRPr lang="ko-KR" altLang="en-US" dirty="0"/>
          </a:p>
        </p:txBody>
      </p:sp>
      <p:sp>
        <p:nvSpPr>
          <p:cNvPr id="3" name="내용 개체 틀 2"/>
          <p:cNvSpPr>
            <a:spLocks noGrp="1"/>
          </p:cNvSpPr>
          <p:nvPr>
            <p:ph idx="1"/>
          </p:nvPr>
        </p:nvSpPr>
        <p:spPr/>
        <p:txBody>
          <a:bodyPr/>
          <a:lstStyle/>
          <a:p>
            <a:r>
              <a:rPr lang="en-US" altLang="ko-KR" dirty="0" smtClean="0"/>
              <a:t>Results</a:t>
            </a:r>
          </a:p>
          <a:p>
            <a:pPr lvl="1"/>
            <a:r>
              <a:rPr lang="en-US" altLang="ko-KR" dirty="0" smtClean="0"/>
              <a:t>Maximizing Recognition Score</a:t>
            </a:r>
          </a:p>
          <a:p>
            <a:pPr lvl="2"/>
            <a:r>
              <a:rPr lang="en-US" altLang="ko-KR" sz="1800" dirty="0"/>
              <a:t>Using the </a:t>
            </a:r>
            <a:r>
              <a:rPr lang="en-US" altLang="ko-KR" sz="1800" dirty="0" smtClean="0"/>
              <a:t>MF model, </a:t>
            </a:r>
            <a:r>
              <a:rPr lang="en-US" altLang="ko-KR" sz="1800" dirty="0"/>
              <a:t>13.8% WER was obtained, which is 2.7% (relatively 16.4%) improvement compared to the baseline</a:t>
            </a:r>
            <a:r>
              <a:rPr lang="en-US" altLang="ko-KR" sz="1800" dirty="0" smtClean="0"/>
              <a:t>.</a:t>
            </a:r>
          </a:p>
          <a:p>
            <a:pPr lvl="2"/>
            <a:r>
              <a:rPr lang="en-US" altLang="ko-KR" sz="1800" dirty="0"/>
              <a:t>Using the </a:t>
            </a:r>
            <a:r>
              <a:rPr lang="en-US" altLang="ko-KR" sz="1800" dirty="0" smtClean="0"/>
              <a:t>MH </a:t>
            </a:r>
            <a:r>
              <a:rPr lang="en-US" altLang="ko-KR" sz="1800" dirty="0"/>
              <a:t>model, </a:t>
            </a:r>
            <a:r>
              <a:rPr lang="en-US" altLang="ko-KR" sz="1800" dirty="0" smtClean="0"/>
              <a:t>12.5% </a:t>
            </a:r>
            <a:r>
              <a:rPr lang="en-US" altLang="ko-KR" sz="1800" dirty="0"/>
              <a:t>WER was obtained, which is </a:t>
            </a:r>
            <a:r>
              <a:rPr lang="en-US" altLang="ko-KR" sz="1800" dirty="0" smtClean="0"/>
              <a:t>4.0% </a:t>
            </a:r>
            <a:r>
              <a:rPr lang="en-US" altLang="ko-KR" sz="1800" dirty="0"/>
              <a:t>(relatively </a:t>
            </a:r>
            <a:r>
              <a:rPr lang="en-US" altLang="ko-KR" sz="1800" dirty="0" smtClean="0"/>
              <a:t>24.2%) </a:t>
            </a:r>
            <a:r>
              <a:rPr lang="en-US" altLang="ko-KR" sz="1800" dirty="0"/>
              <a:t>improvement compared to the baseline.</a:t>
            </a:r>
          </a:p>
          <a:p>
            <a:pPr lvl="2"/>
            <a:r>
              <a:rPr lang="en-US" altLang="ko-KR" sz="1800" dirty="0"/>
              <a:t>The </a:t>
            </a:r>
            <a:r>
              <a:rPr lang="en-US" altLang="ko-KR" sz="1800" dirty="0" smtClean="0"/>
              <a:t>improvements </a:t>
            </a:r>
            <a:r>
              <a:rPr lang="en-US" altLang="ko-KR" sz="1800" dirty="0"/>
              <a:t>a</a:t>
            </a:r>
            <a:r>
              <a:rPr lang="en-US" altLang="ko-KR" sz="1800" dirty="0" smtClean="0"/>
              <a:t>re </a:t>
            </a:r>
            <a:r>
              <a:rPr lang="en-US" altLang="ko-KR" sz="1800" dirty="0"/>
              <a:t>statistically significant, p&lt;0.05</a:t>
            </a:r>
            <a:r>
              <a:rPr lang="en-US" altLang="ko-KR" sz="1800" dirty="0" smtClean="0"/>
              <a:t>.</a:t>
            </a:r>
          </a:p>
          <a:p>
            <a:pPr lvl="2"/>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29</a:t>
            </a:fld>
            <a:endParaRPr lang="ko-KR" altLang="en-US"/>
          </a:p>
        </p:txBody>
      </p:sp>
    </p:spTree>
    <p:extLst>
      <p:ext uri="{BB962C8B-B14F-4D97-AF65-F5344CB8AC3E}">
        <p14:creationId xmlns:p14="http://schemas.microsoft.com/office/powerpoint/2010/main" val="2539078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noAutofit/>
          </a:bodyPr>
          <a:lstStyle/>
          <a:p>
            <a:pPr marL="342900" lvl="1" indent="-342900">
              <a:buClr>
                <a:srgbClr val="640000"/>
              </a:buClr>
            </a:pPr>
            <a:r>
              <a:rPr lang="en-US" altLang="ko-KR" sz="2000" dirty="0"/>
              <a:t>Dysarthria is a motor speech disorder caused by damage to the central or peripheral nervous system.</a:t>
            </a:r>
          </a:p>
          <a:p>
            <a:pPr lvl="1"/>
            <a:r>
              <a:rPr lang="en-US" altLang="ko-KR" dirty="0"/>
              <a:t>People with dysarthria </a:t>
            </a:r>
            <a:r>
              <a:rPr lang="en-US" altLang="ko-KR" dirty="0" smtClean="0"/>
              <a:t>have difficulties in operating </a:t>
            </a:r>
            <a:r>
              <a:rPr lang="en-US" altLang="ko-KR" dirty="0"/>
              <a:t>IT devices using </a:t>
            </a:r>
            <a:r>
              <a:rPr lang="en-US" altLang="ko-KR" dirty="0" smtClean="0"/>
              <a:t>hands because of  </a:t>
            </a:r>
            <a:r>
              <a:rPr lang="en-US" altLang="ko-KR" dirty="0"/>
              <a:t>physical limitations caused by neurological </a:t>
            </a:r>
            <a:r>
              <a:rPr lang="en-US" altLang="ko-KR" dirty="0" smtClean="0"/>
              <a:t>deficits.</a:t>
            </a:r>
            <a:endParaRPr lang="en-US" altLang="ko-KR" dirty="0"/>
          </a:p>
          <a:p>
            <a:pPr lvl="1"/>
            <a:r>
              <a:rPr lang="en-US" altLang="ko-KR" dirty="0" smtClean="0"/>
              <a:t>Automatic Speech Recognition can provides an </a:t>
            </a:r>
            <a:r>
              <a:rPr lang="en-US" altLang="ko-KR" dirty="0"/>
              <a:t>alternative </a:t>
            </a:r>
            <a:r>
              <a:rPr lang="en-US" altLang="ko-KR" dirty="0" smtClean="0"/>
              <a:t>interface.</a:t>
            </a:r>
            <a:endParaRPr lang="en-US" altLang="ko-KR" dirty="0"/>
          </a:p>
          <a:p>
            <a:pPr lvl="2"/>
            <a:r>
              <a:rPr lang="en-US" altLang="ko-KR" sz="1800" dirty="0" smtClean="0"/>
              <a:t>low </a:t>
            </a:r>
            <a:r>
              <a:rPr lang="en-US" altLang="ko-KR" sz="1800" dirty="0"/>
              <a:t>physical exhaustion and less time </a:t>
            </a:r>
            <a:r>
              <a:rPr lang="en-US" altLang="ko-KR" sz="1800" dirty="0" smtClean="0"/>
              <a:t>consuming effort</a:t>
            </a:r>
          </a:p>
          <a:p>
            <a:pPr lvl="2"/>
            <a:r>
              <a:rPr lang="en-US" altLang="ko-KR" sz="1800" dirty="0" smtClean="0"/>
              <a:t>low speech recognition accuracy</a:t>
            </a:r>
            <a:endParaRPr lang="en-US" altLang="ko-KR" sz="1800" dirty="0"/>
          </a:p>
          <a:p>
            <a:endParaRPr lang="en-US" altLang="ko-KR" dirty="0" smtClean="0"/>
          </a:p>
          <a:p>
            <a:r>
              <a:rPr lang="en-US" altLang="ko-KR" dirty="0" smtClean="0"/>
              <a:t>Our goal is to develop </a:t>
            </a:r>
            <a:r>
              <a:rPr lang="en-US" altLang="ko-KR" dirty="0"/>
              <a:t>a </a:t>
            </a:r>
            <a:r>
              <a:rPr lang="en-US" altLang="ko-KR" dirty="0" smtClean="0"/>
              <a:t>Voice User Interface </a:t>
            </a:r>
            <a:r>
              <a:rPr lang="en-US" altLang="ko-KR" dirty="0"/>
              <a:t>for Koreans with </a:t>
            </a:r>
            <a:r>
              <a:rPr lang="en-US" altLang="ko-KR" dirty="0" smtClean="0"/>
              <a:t>dysarthria, which can run </a:t>
            </a:r>
            <a:r>
              <a:rPr lang="en-US" altLang="ko-KR" dirty="0"/>
              <a:t>on various products such as </a:t>
            </a:r>
            <a:r>
              <a:rPr lang="en-US" altLang="ko-KR" dirty="0" smtClean="0"/>
              <a:t>smartphones, tablet </a:t>
            </a:r>
            <a:r>
              <a:rPr lang="en-US" altLang="ko-KR" dirty="0"/>
              <a:t>PCs, </a:t>
            </a:r>
            <a:r>
              <a:rPr lang="en-US" altLang="ko-KR" dirty="0" smtClean="0"/>
              <a:t>mobile devices, and </a:t>
            </a:r>
            <a:r>
              <a:rPr lang="en-US" altLang="ko-KR" dirty="0"/>
              <a:t>etc</a:t>
            </a:r>
            <a:r>
              <a:rPr lang="en-US" altLang="ko-KR" dirty="0" smtClean="0"/>
              <a:t>.</a:t>
            </a:r>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3</a:t>
            </a:fld>
            <a:endParaRPr lang="ko-KR" altLang="en-US" dirty="0"/>
          </a:p>
        </p:txBody>
      </p:sp>
    </p:spTree>
    <p:extLst>
      <p:ext uri="{BB962C8B-B14F-4D97-AF65-F5344CB8AC3E}">
        <p14:creationId xmlns:p14="http://schemas.microsoft.com/office/powerpoint/2010/main" val="26841202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Conclusions</a:t>
            </a:r>
            <a:endParaRPr lang="ko-KR" altLang="en-US" dirty="0"/>
          </a:p>
        </p:txBody>
      </p:sp>
      <p:sp>
        <p:nvSpPr>
          <p:cNvPr id="3" name="내용 개체 틀 2"/>
          <p:cNvSpPr>
            <a:spLocks noGrp="1"/>
          </p:cNvSpPr>
          <p:nvPr>
            <p:ph idx="1"/>
          </p:nvPr>
        </p:nvSpPr>
        <p:spPr/>
        <p:txBody>
          <a:bodyPr>
            <a:normAutofit/>
          </a:bodyPr>
          <a:lstStyle/>
          <a:p>
            <a:r>
              <a:rPr lang="en-US" altLang="ko-KR" dirty="0" smtClean="0"/>
              <a:t>The effects of the articulation on the WER</a:t>
            </a:r>
          </a:p>
          <a:p>
            <a:pPr lvl="1"/>
            <a:r>
              <a:rPr lang="en-US" altLang="ko-KR" dirty="0" smtClean="0"/>
              <a:t>Four </a:t>
            </a:r>
            <a:r>
              <a:rPr lang="en-US" altLang="ko-KR" dirty="0"/>
              <a:t>sets of the articulation features for each word are defined and the relationship between the features and WERs is analyzed using a GLMM.</a:t>
            </a:r>
          </a:p>
          <a:p>
            <a:pPr lvl="1"/>
            <a:r>
              <a:rPr lang="en-US" altLang="ko-KR" dirty="0"/>
              <a:t>Among the models, the Manner-Frontness model is selected as the best one by the analysis.</a:t>
            </a:r>
          </a:p>
          <a:p>
            <a:pPr lvl="1"/>
            <a:r>
              <a:rPr lang="en-US" altLang="ko-KR" dirty="0"/>
              <a:t>Estimates of the GLMM are observed and applied to calculate the recognition score</a:t>
            </a:r>
            <a:r>
              <a:rPr lang="en-US" altLang="ko-KR" dirty="0" smtClean="0"/>
              <a:t>.</a:t>
            </a:r>
          </a:p>
          <a:p>
            <a:pPr lvl="1"/>
            <a:r>
              <a:rPr lang="en-US" altLang="ko-KR" dirty="0"/>
              <a:t>Correctness decreases as Severity and the number of Fricative and Lateral increases.</a:t>
            </a:r>
          </a:p>
          <a:p>
            <a:pPr lvl="1"/>
            <a:r>
              <a:rPr lang="en-US" altLang="ko-KR" dirty="0"/>
              <a:t>Correctness increases as the number of Nasal, Plosive, Affricate, Diphthongs and monophthongs increases</a:t>
            </a:r>
            <a:r>
              <a:rPr lang="en-US" altLang="ko-KR" dirty="0" smtClean="0"/>
              <a:t>.</a:t>
            </a:r>
            <a:endParaRPr lang="en-US" altLang="ko-KR"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30</a:t>
            </a:fld>
            <a:endParaRPr lang="ko-KR" altLang="en-US"/>
          </a:p>
        </p:txBody>
      </p:sp>
    </p:spTree>
    <p:extLst>
      <p:ext uri="{BB962C8B-B14F-4D97-AF65-F5344CB8AC3E}">
        <p14:creationId xmlns:p14="http://schemas.microsoft.com/office/powerpoint/2010/main" val="3761069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Conclusions</a:t>
            </a:r>
            <a:endParaRPr lang="ko-KR" altLang="en-US" dirty="0"/>
          </a:p>
        </p:txBody>
      </p:sp>
      <p:sp>
        <p:nvSpPr>
          <p:cNvPr id="3" name="내용 개체 틀 2"/>
          <p:cNvSpPr>
            <a:spLocks noGrp="1"/>
          </p:cNvSpPr>
          <p:nvPr>
            <p:ph idx="1"/>
          </p:nvPr>
        </p:nvSpPr>
        <p:spPr/>
        <p:txBody>
          <a:bodyPr/>
          <a:lstStyle/>
          <a:p>
            <a:r>
              <a:rPr lang="en-US" altLang="ko-KR" dirty="0" smtClean="0"/>
              <a:t>The recognition error and the articulation error</a:t>
            </a:r>
          </a:p>
          <a:p>
            <a:pPr lvl="1"/>
            <a:r>
              <a:rPr lang="en-US" altLang="ko-KR" dirty="0" smtClean="0"/>
              <a:t>The </a:t>
            </a:r>
            <a:r>
              <a:rPr lang="en-US" altLang="ko-KR" dirty="0"/>
              <a:t>results from Table 1 that increasing the number of Fricative increases the recognition error rates and the number of Nasal increases the </a:t>
            </a:r>
            <a:r>
              <a:rPr lang="en-US" altLang="ko-KR" dirty="0" smtClean="0"/>
              <a:t>correctness </a:t>
            </a:r>
            <a:r>
              <a:rPr lang="en-US" altLang="ko-KR" dirty="0"/>
              <a:t>are consistent with the analysis of the articulation errors of the English dysarthric speech.</a:t>
            </a:r>
          </a:p>
          <a:p>
            <a:pPr lvl="1"/>
            <a:r>
              <a:rPr lang="en-US" altLang="ko-KR" dirty="0"/>
              <a:t>The difference between monophthong and diphthong is also consistent.</a:t>
            </a:r>
          </a:p>
          <a:p>
            <a:pPr lvl="1"/>
            <a:r>
              <a:rPr lang="en-US" altLang="ko-KR" dirty="0"/>
              <a:t>The </a:t>
            </a:r>
            <a:r>
              <a:rPr lang="en-US" altLang="ko-KR" dirty="0" err="1"/>
              <a:t>fortis</a:t>
            </a:r>
            <a:r>
              <a:rPr lang="en-US" altLang="ko-KR" dirty="0"/>
              <a:t> phonemes which are complex to articulate seem to lower the estimate of Plosive.</a:t>
            </a:r>
          </a:p>
          <a:p>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31</a:t>
            </a:fld>
            <a:endParaRPr lang="ko-KR" altLang="en-US"/>
          </a:p>
        </p:txBody>
      </p:sp>
    </p:spTree>
    <p:extLst>
      <p:ext uri="{BB962C8B-B14F-4D97-AF65-F5344CB8AC3E}">
        <p14:creationId xmlns:p14="http://schemas.microsoft.com/office/powerpoint/2010/main" val="2021745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32</a:t>
            </a:fld>
            <a:endParaRPr lang="ko-KR" altLang="en-US"/>
          </a:p>
        </p:txBody>
      </p:sp>
      <p:sp>
        <p:nvSpPr>
          <p:cNvPr id="6" name="내용 개체 틀 5"/>
          <p:cNvSpPr>
            <a:spLocks noGrp="1"/>
          </p:cNvSpPr>
          <p:nvPr>
            <p:ph idx="1"/>
          </p:nvPr>
        </p:nvSpPr>
        <p:spPr/>
        <p:txBody>
          <a:bodyPr>
            <a:normAutofit/>
          </a:bodyPr>
          <a:lstStyle/>
          <a:p>
            <a:r>
              <a:rPr lang="da-DK" altLang="ko-KR" sz="1800" dirty="0"/>
              <a:t>Articulation accuracy</a:t>
            </a:r>
          </a:p>
          <a:p>
            <a:pPr lvl="1"/>
            <a:r>
              <a:rPr lang="da-DK" altLang="ko-KR" sz="1600" dirty="0"/>
              <a:t>(Glide), Nasal, Stop &gt; Fricative, Affricate, Liquid</a:t>
            </a:r>
          </a:p>
          <a:p>
            <a:r>
              <a:rPr lang="en-US" altLang="ko-KR" sz="1800" dirty="0"/>
              <a:t>Effect of the articulation on the recognition correctness</a:t>
            </a:r>
          </a:p>
          <a:p>
            <a:pPr lvl="1"/>
            <a:r>
              <a:rPr lang="en-US" altLang="ko-KR" sz="1600" dirty="0"/>
              <a:t>Nasal, Plosive(Stop) &gt; Affricate, Lateral(Liquid), Fricative</a:t>
            </a:r>
          </a:p>
        </p:txBody>
      </p:sp>
      <p:graphicFrame>
        <p:nvGraphicFramePr>
          <p:cNvPr id="7" name="내용 개체 틀 4"/>
          <p:cNvGraphicFramePr>
            <a:graphicFrameLocks/>
          </p:cNvGraphicFramePr>
          <p:nvPr>
            <p:extLst>
              <p:ext uri="{D42A27DB-BD31-4B8C-83A1-F6EECF244321}">
                <p14:modId xmlns:p14="http://schemas.microsoft.com/office/powerpoint/2010/main" val="3975072357"/>
              </p:ext>
            </p:extLst>
          </p:nvPr>
        </p:nvGraphicFramePr>
        <p:xfrm>
          <a:off x="2135560" y="3625454"/>
          <a:ext cx="8280920" cy="2836059"/>
        </p:xfrm>
        <a:graphic>
          <a:graphicData uri="http://schemas.openxmlformats.org/drawingml/2006/table">
            <a:tbl>
              <a:tblPr>
                <a:tableStyleId>{BC89EF96-8CEA-46FF-86C4-4CE0E7609802}</a:tableStyleId>
              </a:tblPr>
              <a:tblGrid>
                <a:gridCol w="2088232">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tblGrid>
              <a:tr h="213717">
                <a:tc>
                  <a:txBody>
                    <a:bodyPr/>
                    <a:lstStyle/>
                    <a:p>
                      <a:pPr algn="l" fontAlgn="ctr"/>
                      <a:r>
                        <a:rPr lang="en-US" sz="1400" b="1" u="none" strike="noStrike" dirty="0">
                          <a:effectLst/>
                        </a:rPr>
                        <a:t>Research</a:t>
                      </a:r>
                      <a:endParaRPr lang="en-US" sz="1400" b="1" i="0" u="none" strike="noStrike" dirty="0">
                        <a:solidFill>
                          <a:srgbClr val="000000"/>
                        </a:solidFill>
                        <a:effectLst/>
                        <a:latin typeface="맑은 고딕"/>
                      </a:endParaRPr>
                    </a:p>
                  </a:txBody>
                  <a:tcPr marL="9525" marR="9525" marT="9525" marB="0" anchor="ctr"/>
                </a:tc>
                <a:tc>
                  <a:txBody>
                    <a:bodyPr/>
                    <a:lstStyle/>
                    <a:p>
                      <a:pPr algn="l" fontAlgn="ctr"/>
                      <a:r>
                        <a:rPr lang="en-US" sz="1400" b="1" u="none" strike="noStrike" dirty="0">
                          <a:effectLst/>
                        </a:rPr>
                        <a:t>Language</a:t>
                      </a:r>
                      <a:endParaRPr lang="en-US" sz="1400" b="1" i="0" u="none" strike="noStrike" dirty="0">
                        <a:solidFill>
                          <a:srgbClr val="000000"/>
                        </a:solidFill>
                        <a:effectLst/>
                        <a:latin typeface="맑은 고딕"/>
                      </a:endParaRPr>
                    </a:p>
                  </a:txBody>
                  <a:tcPr marL="9525" marR="9525" marT="9525" marB="0" anchor="ctr"/>
                </a:tc>
                <a:tc>
                  <a:txBody>
                    <a:bodyPr/>
                    <a:lstStyle/>
                    <a:p>
                      <a:pPr algn="l" fontAlgn="ctr"/>
                      <a:r>
                        <a:rPr lang="en-US" sz="1400" b="1" u="none" strike="noStrike" dirty="0" smtClean="0">
                          <a:effectLst/>
                        </a:rPr>
                        <a:t>Accuracy in the articulation</a:t>
                      </a:r>
                      <a:endParaRPr lang="en-US" sz="1400" b="1"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0"/>
                  </a:ext>
                </a:extLst>
              </a:tr>
              <a:tr h="522635">
                <a:tc>
                  <a:txBody>
                    <a:bodyPr/>
                    <a:lstStyle/>
                    <a:p>
                      <a:pPr algn="l" fontAlgn="ctr"/>
                      <a:r>
                        <a:rPr lang="en-US" sz="1400" u="none" strike="noStrike" dirty="0">
                          <a:effectLst/>
                        </a:rPr>
                        <a:t>Platt et al.(1980)</a:t>
                      </a:r>
                      <a:endParaRPr lang="en-US" sz="1400" b="0" i="0" u="none" strike="noStrike" dirty="0">
                        <a:solidFill>
                          <a:srgbClr val="000000"/>
                        </a:solidFill>
                        <a:effectLst/>
                        <a:latin typeface="맑은 고딕"/>
                      </a:endParaRPr>
                    </a:p>
                  </a:txBody>
                  <a:tcPr marL="9525" marR="9525" marT="9525" marB="0" anchor="ctr"/>
                </a:tc>
                <a:tc>
                  <a:txBody>
                    <a:bodyPr/>
                    <a:lstStyle/>
                    <a:p>
                      <a:pPr algn="l" fontAlgn="ctr"/>
                      <a:r>
                        <a:rPr lang="en-US" sz="1400" u="none" strike="noStrike" dirty="0">
                          <a:effectLst/>
                        </a:rPr>
                        <a:t>English</a:t>
                      </a:r>
                      <a:endParaRPr lang="en-US" sz="1400" b="0" i="0" u="none" strike="noStrike" dirty="0">
                        <a:solidFill>
                          <a:srgbClr val="000000"/>
                        </a:solidFill>
                        <a:effectLst/>
                        <a:latin typeface="맑은 고딕"/>
                      </a:endParaRPr>
                    </a:p>
                  </a:txBody>
                  <a:tcPr marL="9525" marR="9525" marT="9525" marB="0" anchor="ctr"/>
                </a:tc>
                <a:tc>
                  <a:txBody>
                    <a:bodyPr/>
                    <a:lstStyle/>
                    <a:p>
                      <a:pPr algn="l" fontAlgn="ctr"/>
                      <a:r>
                        <a:rPr lang="en-US" sz="1400" u="none" strike="noStrike" dirty="0">
                          <a:effectLst/>
                        </a:rPr>
                        <a:t>glide &gt; nasal &gt; stop &gt; liquid &gt; affricate &gt; fricative</a:t>
                      </a:r>
                      <a:endParaRPr lang="en-US" sz="14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1"/>
                  </a:ext>
                </a:extLst>
              </a:tr>
              <a:tr h="693608">
                <a:tc>
                  <a:txBody>
                    <a:bodyPr/>
                    <a:lstStyle/>
                    <a:p>
                      <a:pPr algn="l" fontAlgn="ctr"/>
                      <a:r>
                        <a:rPr lang="en-US" sz="1400" u="none" strike="noStrike">
                          <a:effectLst/>
                        </a:rPr>
                        <a:t>Kim et al.(2010)</a:t>
                      </a:r>
                      <a:endParaRPr lang="en-US" sz="1400" b="0" i="0" u="none" strike="noStrike">
                        <a:solidFill>
                          <a:srgbClr val="000000"/>
                        </a:solidFill>
                        <a:effectLst/>
                        <a:latin typeface="맑은 고딕"/>
                      </a:endParaRPr>
                    </a:p>
                  </a:txBody>
                  <a:tcPr marL="9525" marR="9525" marT="9525" marB="0" anchor="ctr"/>
                </a:tc>
                <a:tc>
                  <a:txBody>
                    <a:bodyPr/>
                    <a:lstStyle/>
                    <a:p>
                      <a:pPr algn="l" fontAlgn="ctr"/>
                      <a:r>
                        <a:rPr lang="en-US" sz="1400" u="none" strike="noStrike">
                          <a:effectLst/>
                        </a:rPr>
                        <a:t>English</a:t>
                      </a:r>
                      <a:endParaRPr lang="en-US" sz="1400" b="0" i="0" u="none" strike="noStrike">
                        <a:solidFill>
                          <a:srgbClr val="000000"/>
                        </a:solidFill>
                        <a:effectLst/>
                        <a:latin typeface="맑은 고딕"/>
                      </a:endParaRPr>
                    </a:p>
                  </a:txBody>
                  <a:tcPr marL="9525" marR="9525" marT="9525" marB="0" anchor="ctr"/>
                </a:tc>
                <a:tc>
                  <a:txBody>
                    <a:bodyPr/>
                    <a:lstStyle/>
                    <a:p>
                      <a:pPr algn="l" fontAlgn="ctr"/>
                      <a:r>
                        <a:rPr lang="en-US" sz="1400" u="none" strike="noStrike" dirty="0">
                          <a:effectLst/>
                        </a:rPr>
                        <a:t>glide &gt; nasal &gt; stop &gt; liquid &gt; fricative &gt; affricate</a:t>
                      </a:r>
                      <a:endParaRPr lang="en-US" sz="14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2"/>
                  </a:ext>
                </a:extLst>
              </a:tr>
              <a:tr h="522635">
                <a:tc>
                  <a:txBody>
                    <a:bodyPr/>
                    <a:lstStyle/>
                    <a:p>
                      <a:pPr algn="l" fontAlgn="ctr"/>
                      <a:r>
                        <a:rPr lang="en-US" sz="1400" u="none" strike="noStrike" dirty="0" err="1">
                          <a:effectLst/>
                        </a:rPr>
                        <a:t>Whitehill</a:t>
                      </a:r>
                      <a:r>
                        <a:rPr lang="en-US" sz="1400" u="none" strike="noStrike" dirty="0">
                          <a:effectLst/>
                        </a:rPr>
                        <a:t> &amp; </a:t>
                      </a:r>
                      <a:r>
                        <a:rPr lang="en-US" sz="1400" u="none" strike="noStrike" dirty="0" err="1">
                          <a:effectLst/>
                        </a:rPr>
                        <a:t>Ciocca</a:t>
                      </a:r>
                      <a:r>
                        <a:rPr lang="en-US" sz="1400" u="none" strike="noStrike" dirty="0">
                          <a:effectLst/>
                        </a:rPr>
                        <a:t>(2000)</a:t>
                      </a:r>
                      <a:endParaRPr lang="en-US" sz="1400" b="0" i="0" u="none" strike="noStrike" dirty="0">
                        <a:solidFill>
                          <a:srgbClr val="000000"/>
                        </a:solidFill>
                        <a:effectLst/>
                        <a:latin typeface="맑은 고딕"/>
                      </a:endParaRPr>
                    </a:p>
                  </a:txBody>
                  <a:tcPr marL="9525" marR="9525" marT="9525" marB="0" anchor="ctr"/>
                </a:tc>
                <a:tc>
                  <a:txBody>
                    <a:bodyPr/>
                    <a:lstStyle/>
                    <a:p>
                      <a:pPr algn="l" fontAlgn="ctr"/>
                      <a:r>
                        <a:rPr lang="en-US" sz="1400" u="none" strike="noStrike">
                          <a:effectLst/>
                        </a:rPr>
                        <a:t>Cantonese</a:t>
                      </a:r>
                      <a:endParaRPr lang="en-US" sz="1400" b="0" i="0" u="none" strike="noStrike">
                        <a:solidFill>
                          <a:srgbClr val="000000"/>
                        </a:solidFill>
                        <a:effectLst/>
                        <a:latin typeface="맑은 고딕"/>
                      </a:endParaRPr>
                    </a:p>
                  </a:txBody>
                  <a:tcPr marL="9525" marR="9525" marT="9525" marB="0" anchor="ctr"/>
                </a:tc>
                <a:tc>
                  <a:txBody>
                    <a:bodyPr/>
                    <a:lstStyle/>
                    <a:p>
                      <a:pPr algn="l" fontAlgn="ctr"/>
                      <a:r>
                        <a:rPr lang="en-US" sz="1400" u="none" strike="noStrike" dirty="0">
                          <a:effectLst/>
                        </a:rPr>
                        <a:t>nasal &gt; </a:t>
                      </a:r>
                      <a:r>
                        <a:rPr lang="en-US" sz="1400" u="none" strike="noStrike" dirty="0" smtClean="0">
                          <a:effectLst/>
                        </a:rPr>
                        <a:t>plosive(stop) </a:t>
                      </a:r>
                      <a:r>
                        <a:rPr lang="en-US" sz="1400" u="none" strike="noStrike" dirty="0">
                          <a:effectLst/>
                        </a:rPr>
                        <a:t>&gt; liquid &gt; affricate &gt; fricative</a:t>
                      </a:r>
                      <a:endParaRPr lang="en-US" sz="14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3"/>
                  </a:ext>
                </a:extLst>
              </a:tr>
              <a:tr h="522635">
                <a:tc>
                  <a:txBody>
                    <a:bodyPr/>
                    <a:lstStyle/>
                    <a:p>
                      <a:pPr algn="l" fontAlgn="ctr"/>
                      <a:r>
                        <a:rPr lang="en-US" sz="1400" b="1" u="none" strike="noStrike" dirty="0">
                          <a:effectLst/>
                        </a:rPr>
                        <a:t>Research</a:t>
                      </a:r>
                      <a:endParaRPr lang="en-US" sz="1400" b="1" i="0" u="none" strike="noStrike" dirty="0">
                        <a:solidFill>
                          <a:srgbClr val="000000"/>
                        </a:solidFill>
                        <a:effectLst/>
                        <a:latin typeface="맑은 고딕"/>
                      </a:endParaRPr>
                    </a:p>
                  </a:txBody>
                  <a:tcPr marL="9525" marR="9525" marT="9525" marB="0" anchor="ctr"/>
                </a:tc>
                <a:tc>
                  <a:txBody>
                    <a:bodyPr/>
                    <a:lstStyle/>
                    <a:p>
                      <a:pPr algn="l" fontAlgn="ctr"/>
                      <a:r>
                        <a:rPr lang="en-US" sz="1400" b="1" u="none" strike="noStrike" dirty="0">
                          <a:effectLst/>
                        </a:rPr>
                        <a:t>Language</a:t>
                      </a:r>
                      <a:endParaRPr lang="en-US" sz="1400" b="1" i="0" u="none" strike="noStrike" dirty="0">
                        <a:solidFill>
                          <a:srgbClr val="000000"/>
                        </a:solidFill>
                        <a:effectLst/>
                        <a:latin typeface="맑은 고딕"/>
                      </a:endParaRPr>
                    </a:p>
                  </a:txBody>
                  <a:tcPr marL="9525" marR="9525" marT="9525" marB="0" anchor="ctr"/>
                </a:tc>
                <a:tc>
                  <a:txBody>
                    <a:bodyPr/>
                    <a:lstStyle/>
                    <a:p>
                      <a:pPr algn="l" fontAlgn="ctr"/>
                      <a:r>
                        <a:rPr lang="en-US" sz="1400" b="1" i="0" u="none" strike="noStrike" dirty="0" smtClean="0">
                          <a:solidFill>
                            <a:srgbClr val="000000"/>
                          </a:solidFill>
                          <a:effectLst/>
                          <a:latin typeface="맑은 고딕"/>
                        </a:rPr>
                        <a:t>Effect </a:t>
                      </a:r>
                      <a:r>
                        <a:rPr lang="en-US" sz="1400" b="1" i="0" u="none" strike="noStrike" baseline="0" dirty="0" smtClean="0">
                          <a:solidFill>
                            <a:srgbClr val="000000"/>
                          </a:solidFill>
                          <a:effectLst/>
                          <a:latin typeface="맑은 고딕"/>
                        </a:rPr>
                        <a:t>on the recognition correctness</a:t>
                      </a:r>
                      <a:endParaRPr lang="en-US" sz="1400" b="1"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4"/>
                  </a:ext>
                </a:extLst>
              </a:tr>
              <a:tr h="351661">
                <a:tc>
                  <a:txBody>
                    <a:bodyPr/>
                    <a:lstStyle/>
                    <a:p>
                      <a:pPr algn="l" fontAlgn="ctr"/>
                      <a:r>
                        <a:rPr lang="en-US" sz="1400" u="none" strike="noStrike" dirty="0">
                          <a:effectLst/>
                        </a:rPr>
                        <a:t>This paper</a:t>
                      </a:r>
                      <a:endParaRPr lang="en-US" sz="1400" b="0" i="0" u="none" strike="noStrike" dirty="0">
                        <a:solidFill>
                          <a:srgbClr val="000000"/>
                        </a:solidFill>
                        <a:effectLst/>
                        <a:latin typeface="맑은 고딕"/>
                      </a:endParaRPr>
                    </a:p>
                  </a:txBody>
                  <a:tcPr marL="9525" marR="9525" marT="9525" marB="0" anchor="ctr"/>
                </a:tc>
                <a:tc>
                  <a:txBody>
                    <a:bodyPr/>
                    <a:lstStyle/>
                    <a:p>
                      <a:pPr algn="l" fontAlgn="ctr"/>
                      <a:r>
                        <a:rPr lang="en-US" sz="1400" u="none" strike="noStrike">
                          <a:effectLst/>
                        </a:rPr>
                        <a:t>Korean</a:t>
                      </a:r>
                      <a:endParaRPr lang="en-US" sz="1400" b="0" i="0" u="none" strike="noStrike">
                        <a:solidFill>
                          <a:srgbClr val="000000"/>
                        </a:solidFill>
                        <a:effectLst/>
                        <a:latin typeface="맑은 고딕"/>
                      </a:endParaRPr>
                    </a:p>
                  </a:txBody>
                  <a:tcPr marL="9525" marR="9525" marT="9525" marB="0" anchor="ctr"/>
                </a:tc>
                <a:tc>
                  <a:txBody>
                    <a:bodyPr/>
                    <a:lstStyle/>
                    <a:p>
                      <a:pPr algn="l" fontAlgn="ctr"/>
                      <a:r>
                        <a:rPr lang="en-US" sz="1400" u="none" strike="noStrike" dirty="0">
                          <a:effectLst/>
                        </a:rPr>
                        <a:t>nasal &gt; plosive(stop) &gt; </a:t>
                      </a:r>
                      <a:r>
                        <a:rPr lang="en-US" sz="1400" u="none" strike="noStrike" dirty="0" smtClean="0">
                          <a:effectLst/>
                        </a:rPr>
                        <a:t>affricate </a:t>
                      </a:r>
                      <a:r>
                        <a:rPr lang="en-US" sz="1400" u="none" strike="noStrike" dirty="0">
                          <a:effectLst/>
                        </a:rPr>
                        <a:t>&gt; lateral(liquid) &gt; fricative</a:t>
                      </a:r>
                      <a:endParaRPr lang="en-US" sz="1400" b="0" i="0" u="none" strike="noStrike" dirty="0">
                        <a:solidFill>
                          <a:srgbClr val="000000"/>
                        </a:solidFill>
                        <a:effectLst/>
                        <a:latin typeface="맑은 고딕"/>
                      </a:endParaRPr>
                    </a:p>
                  </a:txBody>
                  <a:tcPr marL="9525" marR="9525" marT="9525" marB="0" anchor="ctr"/>
                </a:tc>
                <a:extLst>
                  <a:ext uri="{0D108BD9-81ED-4DB2-BD59-A6C34878D82A}">
                    <a16:rowId xmlns:a16="http://schemas.microsoft.com/office/drawing/2014/main" val="10005"/>
                  </a:ext>
                </a:extLst>
              </a:tr>
            </a:tbl>
          </a:graphicData>
        </a:graphic>
      </p:graphicFrame>
      <p:sp>
        <p:nvSpPr>
          <p:cNvPr id="3" name="TextBox 2"/>
          <p:cNvSpPr txBox="1"/>
          <p:nvPr/>
        </p:nvSpPr>
        <p:spPr>
          <a:xfrm>
            <a:off x="2639616" y="3120828"/>
            <a:ext cx="6912768" cy="338554"/>
          </a:xfrm>
          <a:prstGeom prst="rect">
            <a:avLst/>
          </a:prstGeom>
          <a:noFill/>
        </p:spPr>
        <p:txBody>
          <a:bodyPr wrap="square" rtlCol="0">
            <a:spAutoFit/>
          </a:bodyPr>
          <a:lstStyle/>
          <a:p>
            <a:r>
              <a:rPr lang="en-US" altLang="ko-KR" sz="1600" dirty="0"/>
              <a:t>Table 9. Articulation accuracy and effect on the recognition correctness</a:t>
            </a:r>
            <a:endParaRPr lang="ko-KR" altLang="en-US" sz="1600" dirty="0"/>
          </a:p>
        </p:txBody>
      </p:sp>
    </p:spTree>
    <p:extLst>
      <p:ext uri="{BB962C8B-B14F-4D97-AF65-F5344CB8AC3E}">
        <p14:creationId xmlns:p14="http://schemas.microsoft.com/office/powerpoint/2010/main" val="2665898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Conclusions</a:t>
            </a:r>
            <a:endParaRPr lang="ko-KR" altLang="en-US" dirty="0"/>
          </a:p>
        </p:txBody>
      </p:sp>
      <p:sp>
        <p:nvSpPr>
          <p:cNvPr id="3" name="내용 개체 틀 2"/>
          <p:cNvSpPr>
            <a:spLocks noGrp="1"/>
          </p:cNvSpPr>
          <p:nvPr>
            <p:ph idx="1"/>
          </p:nvPr>
        </p:nvSpPr>
        <p:spPr/>
        <p:txBody>
          <a:bodyPr/>
          <a:lstStyle/>
          <a:p>
            <a:r>
              <a:rPr lang="en-US" altLang="ko-KR" dirty="0" smtClean="0"/>
              <a:t>Vocabulary modeling</a:t>
            </a:r>
          </a:p>
          <a:p>
            <a:pPr lvl="1"/>
            <a:r>
              <a:rPr lang="en-US" altLang="ko-KR" dirty="0" smtClean="0"/>
              <a:t>The </a:t>
            </a:r>
            <a:r>
              <a:rPr lang="en-US" altLang="ko-KR" dirty="0"/>
              <a:t>vocabulary is optimized with words having the maximum recognition score for voice keyboard interface and, as a result, the WER decreases by 16.4%, relatively.</a:t>
            </a:r>
          </a:p>
          <a:p>
            <a:endParaRPr lang="en-US" altLang="ko-KR" dirty="0" smtClean="0"/>
          </a:p>
          <a:p>
            <a:r>
              <a:rPr lang="en-US" altLang="ko-KR" dirty="0" smtClean="0"/>
              <a:t>Further study</a:t>
            </a:r>
            <a:endParaRPr lang="en-US" altLang="ko-KR" dirty="0"/>
          </a:p>
          <a:p>
            <a:pPr lvl="1"/>
            <a:r>
              <a:rPr lang="en-US" altLang="ko-KR" dirty="0" smtClean="0"/>
              <a:t>The </a:t>
            </a:r>
            <a:r>
              <a:rPr lang="en-US" altLang="ko-KR" dirty="0"/>
              <a:t>results would be extended to other language by the mapping between the class of the phoneme in Korean and other language.</a:t>
            </a:r>
            <a:endParaRPr lang="ko-KR" altLang="en-US" dirty="0"/>
          </a:p>
          <a:p>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33</a:t>
            </a:fld>
            <a:endParaRPr lang="ko-KR" altLang="en-US"/>
          </a:p>
        </p:txBody>
      </p:sp>
    </p:spTree>
    <p:extLst>
      <p:ext uri="{BB962C8B-B14F-4D97-AF65-F5344CB8AC3E}">
        <p14:creationId xmlns:p14="http://schemas.microsoft.com/office/powerpoint/2010/main" val="2456123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991544" y="1052736"/>
            <a:ext cx="8229600" cy="1143000"/>
          </a:xfrm>
        </p:spPr>
        <p:txBody>
          <a:bodyPr>
            <a:normAutofit/>
          </a:bodyPr>
          <a:lstStyle/>
          <a:p>
            <a:pPr algn="ctr"/>
            <a:r>
              <a:rPr lang="en-US" altLang="ko-KR" sz="4800" dirty="0">
                <a:effectLst>
                  <a:outerShdw blurRad="38100" dist="38100" dir="2700000" algn="tl">
                    <a:srgbClr val="000000">
                      <a:alpha val="43137"/>
                    </a:srgbClr>
                  </a:outerShdw>
                </a:effectLst>
              </a:rPr>
              <a:t>Thank you!</a:t>
            </a:r>
            <a:endParaRPr lang="ko-KR" altLang="en-US" sz="4800" dirty="0">
              <a:effectLst>
                <a:outerShdw blurRad="38100" dist="38100" dir="2700000" algn="tl">
                  <a:srgbClr val="000000">
                    <a:alpha val="43137"/>
                  </a:srgbClr>
                </a:outerShdw>
              </a:effectLst>
            </a:endParaRPr>
          </a:p>
        </p:txBody>
      </p:sp>
      <p:sp>
        <p:nvSpPr>
          <p:cNvPr id="5" name="TextBox 4"/>
          <p:cNvSpPr txBox="1"/>
          <p:nvPr/>
        </p:nvSpPr>
        <p:spPr>
          <a:xfrm>
            <a:off x="3719736" y="2773316"/>
            <a:ext cx="4752528" cy="1862048"/>
          </a:xfrm>
          <a:prstGeom prst="rect">
            <a:avLst/>
          </a:prstGeom>
          <a:noFill/>
        </p:spPr>
        <p:txBody>
          <a:bodyPr wrap="square" rtlCol="0">
            <a:spAutoFit/>
          </a:bodyPr>
          <a:lstStyle/>
          <a:p>
            <a:pPr algn="ctr"/>
            <a:r>
              <a:rPr lang="en-US" altLang="ko-KR" sz="11500" dirty="0">
                <a:solidFill>
                  <a:srgbClr val="C00000"/>
                </a:solidFill>
              </a:rPr>
              <a:t>Q &amp; A</a:t>
            </a:r>
            <a:endParaRPr lang="ko-KR" altLang="en-US" sz="11500" dirty="0">
              <a:solidFill>
                <a:srgbClr val="C00000"/>
              </a:solidFill>
            </a:endParaRPr>
          </a:p>
        </p:txBody>
      </p:sp>
      <p:sp>
        <p:nvSpPr>
          <p:cNvPr id="4" name="슬라이드 번호 개체 틀 3"/>
          <p:cNvSpPr>
            <a:spLocks noGrp="1"/>
          </p:cNvSpPr>
          <p:nvPr>
            <p:ph type="sldNum" sz="quarter" idx="12"/>
          </p:nvPr>
        </p:nvSpPr>
        <p:spPr>
          <a:xfrm>
            <a:off x="8534400" y="6492876"/>
            <a:ext cx="2133600" cy="365125"/>
          </a:xfrm>
        </p:spPr>
        <p:txBody>
          <a:bodyPr/>
          <a:lstStyle/>
          <a:p>
            <a:fld id="{06487CD7-35E5-45D9-B2F2-C588DC3126CB}" type="slidenum">
              <a:rPr lang="ko-KR" altLang="en-US" smtClean="0"/>
              <a:pPr/>
              <a:t>34</a:t>
            </a:fld>
            <a:endParaRPr lang="ko-KR" altLang="en-US" dirty="0"/>
          </a:p>
        </p:txBody>
      </p:sp>
    </p:spTree>
    <p:extLst>
      <p:ext uri="{BB962C8B-B14F-4D97-AF65-F5344CB8AC3E}">
        <p14:creationId xmlns:p14="http://schemas.microsoft.com/office/powerpoint/2010/main" val="2935851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801200" cy="671510"/>
          </a:xfrm>
        </p:spPr>
        <p:txBody>
          <a:bodyPr/>
          <a:lstStyle/>
          <a:p>
            <a:r>
              <a:rPr lang="en-US" altLang="ko-KR" dirty="0" smtClean="0"/>
              <a:t>Typical Architecture </a:t>
            </a:r>
            <a:r>
              <a:rPr lang="en-US" altLang="ko-KR" dirty="0"/>
              <a:t>of </a:t>
            </a:r>
            <a:r>
              <a:rPr lang="en-US" altLang="ko-KR" dirty="0" smtClean="0"/>
              <a:t>Automatic </a:t>
            </a:r>
            <a:r>
              <a:rPr lang="en-US" altLang="ko-KR" dirty="0"/>
              <a:t>Speech Recognition System</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4</a:t>
            </a:fld>
            <a:endParaRPr lang="ko-KR" altLang="en-US" dirty="0"/>
          </a:p>
        </p:txBody>
      </p:sp>
      <p:grpSp>
        <p:nvGrpSpPr>
          <p:cNvPr id="60" name="그룹 59"/>
          <p:cNvGrpSpPr/>
          <p:nvPr/>
        </p:nvGrpSpPr>
        <p:grpSpPr>
          <a:xfrm>
            <a:off x="407368" y="1844824"/>
            <a:ext cx="11376144" cy="3735408"/>
            <a:chOff x="407368" y="1844824"/>
            <a:chExt cx="11376144" cy="3735408"/>
          </a:xfrm>
        </p:grpSpPr>
        <p:sp>
          <p:nvSpPr>
            <p:cNvPr id="31" name="직사각형 30"/>
            <p:cNvSpPr/>
            <p:nvPr/>
          </p:nvSpPr>
          <p:spPr>
            <a:xfrm>
              <a:off x="4848071" y="3701582"/>
              <a:ext cx="3960440" cy="1193651"/>
            </a:xfrm>
            <a:prstGeom prst="rect">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28" name="직사각형 27"/>
            <p:cNvSpPr/>
            <p:nvPr/>
          </p:nvSpPr>
          <p:spPr>
            <a:xfrm>
              <a:off x="2295982" y="2230937"/>
              <a:ext cx="3131856" cy="842996"/>
            </a:xfrm>
            <a:prstGeom prst="rect">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graphicFrame>
          <p:nvGraphicFramePr>
            <p:cNvPr id="5" name="Object 43"/>
            <p:cNvGraphicFramePr>
              <a:graphicFrameLocks noChangeAspect="1"/>
            </p:cNvGraphicFramePr>
            <p:nvPr>
              <p:extLst>
                <p:ext uri="{D42A27DB-BD31-4B8C-83A1-F6EECF244321}">
                  <p14:modId xmlns:p14="http://schemas.microsoft.com/office/powerpoint/2010/main" val="734214100"/>
                </p:ext>
              </p:extLst>
            </p:nvPr>
          </p:nvGraphicFramePr>
          <p:xfrm>
            <a:off x="665651" y="2240551"/>
            <a:ext cx="955346" cy="754214"/>
          </p:xfrm>
          <a:graphic>
            <a:graphicData uri="http://schemas.openxmlformats.org/presentationml/2006/ole">
              <mc:AlternateContent xmlns:mc="http://schemas.openxmlformats.org/markup-compatibility/2006">
                <mc:Choice xmlns:v="urn:schemas-microsoft-com:vml" Requires="v">
                  <p:oleObj spid="_x0000_s3118" name="비트맵 이미지" r:id="rId4" imgW="838095" imgH="628571" progId="Paint.Picture">
                    <p:embed/>
                  </p:oleObj>
                </mc:Choice>
                <mc:Fallback>
                  <p:oleObj name="비트맵 이미지" r:id="rId4" imgW="838095" imgH="628571" progId="Paint.Picture">
                    <p:embed/>
                    <p:pic>
                      <p:nvPicPr>
                        <p:cNvPr id="13"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651" y="2240551"/>
                          <a:ext cx="955346" cy="754214"/>
                        </a:xfrm>
                        <a:prstGeom prst="rect">
                          <a:avLst/>
                        </a:prstGeom>
                        <a:noFill/>
                        <a:ln>
                          <a:noFill/>
                        </a:ln>
                        <a:effectLst/>
                        <a:extLst/>
                      </p:spPr>
                    </p:pic>
                  </p:oleObj>
                </mc:Fallback>
              </mc:AlternateContent>
            </a:graphicData>
          </a:graphic>
        </p:graphicFrame>
        <p:sp>
          <p:nvSpPr>
            <p:cNvPr id="6" name="TextBox 5"/>
            <p:cNvSpPr txBox="1"/>
            <p:nvPr/>
          </p:nvSpPr>
          <p:spPr>
            <a:xfrm>
              <a:off x="407368" y="1987106"/>
              <a:ext cx="1664282" cy="338554"/>
            </a:xfrm>
            <a:prstGeom prst="rect">
              <a:avLst/>
            </a:prstGeom>
            <a:noFill/>
          </p:spPr>
          <p:txBody>
            <a:bodyPr wrap="square" rtlCol="0">
              <a:spAutoFit/>
            </a:bodyPr>
            <a:lstStyle/>
            <a:p>
              <a:r>
                <a:rPr lang="en-US" altLang="ko-KR" sz="1600" b="1" dirty="0" smtClean="0">
                  <a:solidFill>
                    <a:srgbClr val="FF0000"/>
                  </a:solidFill>
                </a:rPr>
                <a:t>Speech Input</a:t>
              </a:r>
              <a:endParaRPr lang="en-US" altLang="ko-KR" sz="1600" b="1" dirty="0">
                <a:solidFill>
                  <a:srgbClr val="FF0000"/>
                </a:solidFill>
              </a:endParaRPr>
            </a:p>
          </p:txBody>
        </p:sp>
        <p:sp>
          <p:nvSpPr>
            <p:cNvPr id="20" name="모서리가 둥근 직사각형 19"/>
            <p:cNvSpPr/>
            <p:nvPr/>
          </p:nvSpPr>
          <p:spPr>
            <a:xfrm>
              <a:off x="4076940" y="2334555"/>
              <a:ext cx="1203179" cy="61646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 name="TextBox 6"/>
            <p:cNvSpPr txBox="1"/>
            <p:nvPr/>
          </p:nvSpPr>
          <p:spPr>
            <a:xfrm>
              <a:off x="4173836" y="2356048"/>
              <a:ext cx="1040670" cy="523220"/>
            </a:xfrm>
            <a:prstGeom prst="rect">
              <a:avLst/>
            </a:prstGeom>
            <a:noFill/>
          </p:spPr>
          <p:txBody>
            <a:bodyPr wrap="none" rtlCol="0">
              <a:spAutoFit/>
            </a:bodyPr>
            <a:lstStyle/>
            <a:p>
              <a:pPr algn="ctr"/>
              <a:r>
                <a:rPr lang="en-US" altLang="ko-KR" sz="1400" b="1" dirty="0" smtClean="0">
                  <a:latin typeface="+mn-ea"/>
                </a:rPr>
                <a:t>Feature</a:t>
              </a:r>
            </a:p>
            <a:p>
              <a:pPr algn="ctr"/>
              <a:r>
                <a:rPr lang="en-US" altLang="ko-KR" sz="1400" b="1" dirty="0" smtClean="0">
                  <a:latin typeface="+mn-ea"/>
                </a:rPr>
                <a:t>Extraction</a:t>
              </a:r>
              <a:endParaRPr lang="ko-KR" altLang="en-US" sz="1400" b="1" dirty="0">
                <a:latin typeface="+mn-ea"/>
              </a:endParaRPr>
            </a:p>
          </p:txBody>
        </p:sp>
        <p:grpSp>
          <p:nvGrpSpPr>
            <p:cNvPr id="35" name="그룹 34"/>
            <p:cNvGrpSpPr/>
            <p:nvPr/>
          </p:nvGrpSpPr>
          <p:grpSpPr>
            <a:xfrm>
              <a:off x="5982105" y="2356048"/>
              <a:ext cx="1239607" cy="586340"/>
              <a:chOff x="6476997" y="2626636"/>
              <a:chExt cx="1239607" cy="586340"/>
            </a:xfrm>
          </p:grpSpPr>
          <p:sp>
            <p:nvSpPr>
              <p:cNvPr id="21" name="모서리가 둥근 직사각형 20"/>
              <p:cNvSpPr/>
              <p:nvPr/>
            </p:nvSpPr>
            <p:spPr>
              <a:xfrm>
                <a:off x="6476997" y="2626636"/>
                <a:ext cx="1239607" cy="58634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 name="TextBox 8"/>
              <p:cNvSpPr txBox="1"/>
              <p:nvPr/>
            </p:nvSpPr>
            <p:spPr>
              <a:xfrm>
                <a:off x="6573680" y="2753475"/>
                <a:ext cx="995785" cy="338554"/>
              </a:xfrm>
              <a:prstGeom prst="rect">
                <a:avLst/>
              </a:prstGeom>
              <a:noFill/>
            </p:spPr>
            <p:txBody>
              <a:bodyPr wrap="none" rtlCol="0">
                <a:spAutoFit/>
              </a:bodyPr>
              <a:lstStyle/>
              <a:p>
                <a:r>
                  <a:rPr lang="en-US" altLang="ko-KR" sz="1600" b="1" dirty="0" smtClean="0">
                    <a:latin typeface="+mn-ea"/>
                    <a:ea typeface="+mn-ea"/>
                  </a:rPr>
                  <a:t>Decoder</a:t>
                </a:r>
                <a:endParaRPr lang="ko-KR" altLang="en-US" sz="1600" b="1" dirty="0">
                  <a:latin typeface="+mn-ea"/>
                  <a:ea typeface="+mn-ea"/>
                </a:endParaRPr>
              </a:p>
            </p:txBody>
          </p:sp>
        </p:grpSp>
        <p:grpSp>
          <p:nvGrpSpPr>
            <p:cNvPr id="36" name="그룹 35"/>
            <p:cNvGrpSpPr/>
            <p:nvPr/>
          </p:nvGrpSpPr>
          <p:grpSpPr>
            <a:xfrm>
              <a:off x="8601246" y="2296503"/>
              <a:ext cx="1582595" cy="720080"/>
              <a:chOff x="8688288" y="2492896"/>
              <a:chExt cx="1582595" cy="720080"/>
            </a:xfrm>
          </p:grpSpPr>
          <p:sp>
            <p:nvSpPr>
              <p:cNvPr id="19" name="모서리가 둥근 직사각형 18"/>
              <p:cNvSpPr/>
              <p:nvPr/>
            </p:nvSpPr>
            <p:spPr>
              <a:xfrm>
                <a:off x="8688288" y="2492896"/>
                <a:ext cx="1512168" cy="72008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0" name="TextBox 9"/>
              <p:cNvSpPr txBox="1"/>
              <p:nvPr/>
            </p:nvSpPr>
            <p:spPr>
              <a:xfrm>
                <a:off x="8688478" y="2565736"/>
                <a:ext cx="1582405" cy="584775"/>
              </a:xfrm>
              <a:prstGeom prst="rect">
                <a:avLst/>
              </a:prstGeom>
              <a:noFill/>
            </p:spPr>
            <p:txBody>
              <a:bodyPr wrap="square" rtlCol="0">
                <a:spAutoFit/>
              </a:bodyPr>
              <a:lstStyle/>
              <a:p>
                <a:pPr algn="ctr"/>
                <a:r>
                  <a:rPr lang="en-US" altLang="ko-KR" sz="1600" b="1" dirty="0" smtClean="0">
                    <a:latin typeface="+mn-ea"/>
                  </a:rPr>
                  <a:t>Application</a:t>
                </a:r>
              </a:p>
              <a:p>
                <a:pPr algn="ctr"/>
                <a:r>
                  <a:rPr lang="en-US" altLang="ko-KR" sz="1600" b="1" dirty="0" smtClean="0">
                    <a:latin typeface="+mn-ea"/>
                  </a:rPr>
                  <a:t>Software</a:t>
                </a:r>
                <a:endParaRPr lang="ko-KR" altLang="en-US" sz="1600" b="1" dirty="0">
                  <a:latin typeface="+mn-ea"/>
                </a:endParaRPr>
              </a:p>
            </p:txBody>
          </p:sp>
        </p:grpSp>
        <p:sp>
          <p:nvSpPr>
            <p:cNvPr id="18" name="모서리가 둥근 직사각형 17"/>
            <p:cNvSpPr/>
            <p:nvPr/>
          </p:nvSpPr>
          <p:spPr>
            <a:xfrm>
              <a:off x="2383884" y="2364677"/>
              <a:ext cx="1348911" cy="58634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1" name="TextBox 10"/>
            <p:cNvSpPr txBox="1"/>
            <p:nvPr/>
          </p:nvSpPr>
          <p:spPr>
            <a:xfrm>
              <a:off x="2490412" y="2364677"/>
              <a:ext cx="1100686" cy="523220"/>
            </a:xfrm>
            <a:prstGeom prst="rect">
              <a:avLst/>
            </a:prstGeom>
            <a:noFill/>
          </p:spPr>
          <p:txBody>
            <a:bodyPr wrap="none" rtlCol="0">
              <a:spAutoFit/>
            </a:bodyPr>
            <a:lstStyle/>
            <a:p>
              <a:pPr algn="ctr"/>
              <a:r>
                <a:rPr lang="en-US" altLang="ko-KR" sz="1400" b="1" dirty="0" smtClean="0">
                  <a:latin typeface="+mn-ea"/>
                  <a:ea typeface="+mn-ea"/>
                </a:rPr>
                <a:t>Noise </a:t>
              </a:r>
            </a:p>
            <a:p>
              <a:pPr algn="ctr"/>
              <a:r>
                <a:rPr lang="en-US" altLang="ko-KR" sz="1400" b="1" dirty="0" smtClean="0">
                  <a:latin typeface="+mn-ea"/>
                  <a:ea typeface="+mn-ea"/>
                </a:rPr>
                <a:t>Processing</a:t>
              </a:r>
              <a:endParaRPr lang="ko-KR" altLang="en-US" sz="1400" b="1" dirty="0">
                <a:latin typeface="+mn-ea"/>
                <a:ea typeface="+mn-ea"/>
              </a:endParaRPr>
            </a:p>
          </p:txBody>
        </p:sp>
        <p:grpSp>
          <p:nvGrpSpPr>
            <p:cNvPr id="34" name="그룹 33"/>
            <p:cNvGrpSpPr/>
            <p:nvPr/>
          </p:nvGrpSpPr>
          <p:grpSpPr>
            <a:xfrm>
              <a:off x="7635402" y="3847060"/>
              <a:ext cx="1013420" cy="864096"/>
              <a:chOff x="8397601" y="4221089"/>
              <a:chExt cx="1013420" cy="864096"/>
            </a:xfrm>
          </p:grpSpPr>
          <p:sp>
            <p:nvSpPr>
              <p:cNvPr id="24" name="원통 23"/>
              <p:cNvSpPr/>
              <p:nvPr/>
            </p:nvSpPr>
            <p:spPr>
              <a:xfrm>
                <a:off x="8397601" y="4221089"/>
                <a:ext cx="1013420" cy="864096"/>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2" name="TextBox 11"/>
              <p:cNvSpPr txBox="1"/>
              <p:nvPr/>
            </p:nvSpPr>
            <p:spPr>
              <a:xfrm>
                <a:off x="8397601" y="4426175"/>
                <a:ext cx="1013419" cy="523220"/>
              </a:xfrm>
              <a:prstGeom prst="rect">
                <a:avLst/>
              </a:prstGeom>
              <a:noFill/>
            </p:spPr>
            <p:txBody>
              <a:bodyPr wrap="none" rtlCol="0">
                <a:spAutoFit/>
              </a:bodyPr>
              <a:lstStyle/>
              <a:p>
                <a:pPr algn="ctr"/>
                <a:r>
                  <a:rPr lang="en-US" altLang="ko-KR" sz="1400" b="1" dirty="0" smtClean="0">
                    <a:latin typeface="+mn-ea"/>
                  </a:rPr>
                  <a:t>Language</a:t>
                </a:r>
              </a:p>
              <a:p>
                <a:pPr algn="ctr"/>
                <a:r>
                  <a:rPr lang="en-US" altLang="ko-KR" sz="1400" b="1" dirty="0" smtClean="0">
                    <a:latin typeface="+mn-ea"/>
                  </a:rPr>
                  <a:t>Model</a:t>
                </a:r>
                <a:endParaRPr lang="ko-KR" altLang="en-US" sz="1400" b="1" dirty="0">
                  <a:latin typeface="+mn-ea"/>
                </a:endParaRPr>
              </a:p>
            </p:txBody>
          </p:sp>
        </p:grpSp>
        <p:grpSp>
          <p:nvGrpSpPr>
            <p:cNvPr id="33" name="그룹 32"/>
            <p:cNvGrpSpPr/>
            <p:nvPr/>
          </p:nvGrpSpPr>
          <p:grpSpPr>
            <a:xfrm>
              <a:off x="6096774" y="3794670"/>
              <a:ext cx="1376402" cy="936105"/>
              <a:chOff x="6340202" y="4221088"/>
              <a:chExt cx="1376402" cy="936105"/>
            </a:xfrm>
          </p:grpSpPr>
          <p:sp>
            <p:nvSpPr>
              <p:cNvPr id="23" name="원통 22"/>
              <p:cNvSpPr/>
              <p:nvPr/>
            </p:nvSpPr>
            <p:spPr>
              <a:xfrm>
                <a:off x="6340202" y="4221088"/>
                <a:ext cx="1376402" cy="936105"/>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3" name="TextBox 12"/>
              <p:cNvSpPr txBox="1"/>
              <p:nvPr/>
            </p:nvSpPr>
            <p:spPr>
              <a:xfrm>
                <a:off x="6340202" y="4460386"/>
                <a:ext cx="1376402" cy="523220"/>
              </a:xfrm>
              <a:prstGeom prst="rect">
                <a:avLst/>
              </a:prstGeom>
              <a:noFill/>
            </p:spPr>
            <p:txBody>
              <a:bodyPr wrap="none" rtlCol="0">
                <a:spAutoFit/>
              </a:bodyPr>
              <a:lstStyle/>
              <a:p>
                <a:pPr algn="ctr"/>
                <a:r>
                  <a:rPr lang="en-US" altLang="ko-KR" sz="1400" b="1" dirty="0" smtClean="0">
                    <a:latin typeface="+mn-ea"/>
                  </a:rPr>
                  <a:t>Pronunciation</a:t>
                </a:r>
              </a:p>
              <a:p>
                <a:pPr algn="ctr"/>
                <a:r>
                  <a:rPr lang="en-US" altLang="ko-KR" sz="1400" b="1" dirty="0" smtClean="0">
                    <a:latin typeface="+mn-ea"/>
                  </a:rPr>
                  <a:t>Dictionary</a:t>
                </a:r>
                <a:endParaRPr lang="ko-KR" altLang="en-US" sz="1400" b="1" dirty="0">
                  <a:latin typeface="+mn-ea"/>
                </a:endParaRPr>
              </a:p>
            </p:txBody>
          </p:sp>
        </p:grpSp>
        <p:grpSp>
          <p:nvGrpSpPr>
            <p:cNvPr id="32" name="그룹 31"/>
            <p:cNvGrpSpPr/>
            <p:nvPr/>
          </p:nvGrpSpPr>
          <p:grpSpPr>
            <a:xfrm>
              <a:off x="5025325" y="3839619"/>
              <a:ext cx="909223" cy="936104"/>
              <a:chOff x="4830440" y="4221089"/>
              <a:chExt cx="909223" cy="936104"/>
            </a:xfrm>
          </p:grpSpPr>
          <p:sp>
            <p:nvSpPr>
              <p:cNvPr id="22" name="원통 21"/>
              <p:cNvSpPr/>
              <p:nvPr/>
            </p:nvSpPr>
            <p:spPr>
              <a:xfrm>
                <a:off x="4830440" y="4221089"/>
                <a:ext cx="909178" cy="936104"/>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4" name="TextBox 13"/>
              <p:cNvSpPr txBox="1"/>
              <p:nvPr/>
            </p:nvSpPr>
            <p:spPr>
              <a:xfrm>
                <a:off x="4830440" y="4469514"/>
                <a:ext cx="909223" cy="523220"/>
              </a:xfrm>
              <a:prstGeom prst="rect">
                <a:avLst/>
              </a:prstGeom>
              <a:noFill/>
            </p:spPr>
            <p:txBody>
              <a:bodyPr wrap="none" rtlCol="0">
                <a:spAutoFit/>
              </a:bodyPr>
              <a:lstStyle/>
              <a:p>
                <a:pPr algn="ctr"/>
                <a:r>
                  <a:rPr lang="en-US" altLang="ko-KR" sz="1400" b="1" dirty="0" smtClean="0">
                    <a:latin typeface="+mn-ea"/>
                  </a:rPr>
                  <a:t>Acoustic</a:t>
                </a:r>
              </a:p>
              <a:p>
                <a:pPr algn="ctr"/>
                <a:r>
                  <a:rPr lang="en-US" altLang="ko-KR" sz="1400" b="1" dirty="0" smtClean="0">
                    <a:latin typeface="+mn-ea"/>
                  </a:rPr>
                  <a:t>Model</a:t>
                </a:r>
                <a:endParaRPr lang="ko-KR" altLang="en-US" sz="1400" b="1" dirty="0">
                  <a:latin typeface="+mn-ea"/>
                </a:endParaRPr>
              </a:p>
            </p:txBody>
          </p:sp>
        </p:grpSp>
        <p:sp>
          <p:nvSpPr>
            <p:cNvPr id="30" name="TextBox 29"/>
            <p:cNvSpPr txBox="1"/>
            <p:nvPr/>
          </p:nvSpPr>
          <p:spPr>
            <a:xfrm>
              <a:off x="3497036" y="4180377"/>
              <a:ext cx="1269899" cy="338554"/>
            </a:xfrm>
            <a:prstGeom prst="rect">
              <a:avLst/>
            </a:prstGeom>
            <a:noFill/>
          </p:spPr>
          <p:txBody>
            <a:bodyPr wrap="none" rtlCol="0">
              <a:spAutoFit/>
            </a:bodyPr>
            <a:lstStyle/>
            <a:p>
              <a:pPr algn="ctr"/>
              <a:r>
                <a:rPr lang="en-US" altLang="ko-KR" sz="1600" b="1" dirty="0" smtClean="0">
                  <a:latin typeface="+mn-ea"/>
                  <a:ea typeface="+mn-ea"/>
                </a:rPr>
                <a:t>Knowledge</a:t>
              </a:r>
              <a:endParaRPr lang="ko-KR" altLang="en-US" sz="1600" b="1" dirty="0">
                <a:latin typeface="+mn-ea"/>
                <a:ea typeface="+mn-ea"/>
              </a:endParaRPr>
            </a:p>
          </p:txBody>
        </p:sp>
        <p:sp>
          <p:nvSpPr>
            <p:cNvPr id="37" name="TextBox 36"/>
            <p:cNvSpPr txBox="1"/>
            <p:nvPr/>
          </p:nvSpPr>
          <p:spPr>
            <a:xfrm>
              <a:off x="2326297" y="1844824"/>
              <a:ext cx="2845908" cy="338554"/>
            </a:xfrm>
            <a:prstGeom prst="rect">
              <a:avLst/>
            </a:prstGeom>
            <a:noFill/>
          </p:spPr>
          <p:txBody>
            <a:bodyPr wrap="none" rtlCol="0">
              <a:spAutoFit/>
            </a:bodyPr>
            <a:lstStyle/>
            <a:p>
              <a:pPr algn="ctr"/>
              <a:r>
                <a:rPr lang="en-US" altLang="ko-KR" sz="1600" b="1" dirty="0" smtClean="0">
                  <a:latin typeface="+mn-ea"/>
                  <a:ea typeface="+mn-ea"/>
                </a:rPr>
                <a:t>Signal Processing Frontend</a:t>
              </a:r>
              <a:endParaRPr lang="ko-KR" altLang="en-US" sz="1600" b="1" dirty="0">
                <a:latin typeface="+mn-ea"/>
                <a:ea typeface="+mn-ea"/>
              </a:endParaRPr>
            </a:p>
          </p:txBody>
        </p:sp>
        <p:sp>
          <p:nvSpPr>
            <p:cNvPr id="38" name="TextBox 37"/>
            <p:cNvSpPr txBox="1"/>
            <p:nvPr/>
          </p:nvSpPr>
          <p:spPr>
            <a:xfrm>
              <a:off x="5735083" y="1892383"/>
              <a:ext cx="1557414" cy="338554"/>
            </a:xfrm>
            <a:prstGeom prst="rect">
              <a:avLst/>
            </a:prstGeom>
            <a:noFill/>
          </p:spPr>
          <p:txBody>
            <a:bodyPr wrap="none" rtlCol="0">
              <a:spAutoFit/>
            </a:bodyPr>
            <a:lstStyle/>
            <a:p>
              <a:pPr algn="ctr"/>
              <a:r>
                <a:rPr lang="en-US" altLang="ko-KR" sz="1600" b="1" dirty="0" smtClean="0">
                  <a:latin typeface="+mn-ea"/>
                  <a:ea typeface="+mn-ea"/>
                </a:rPr>
                <a:t>Search Engine</a:t>
              </a:r>
              <a:endParaRPr lang="ko-KR" altLang="en-US" sz="1600" b="1" dirty="0">
                <a:latin typeface="+mn-ea"/>
                <a:ea typeface="+mn-ea"/>
              </a:endParaRPr>
            </a:p>
          </p:txBody>
        </p:sp>
        <p:sp>
          <p:nvSpPr>
            <p:cNvPr id="39" name="오른쪽 화살표 38"/>
            <p:cNvSpPr/>
            <p:nvPr/>
          </p:nvSpPr>
          <p:spPr>
            <a:xfrm>
              <a:off x="1708899" y="2518969"/>
              <a:ext cx="674985"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오른쪽 화살표 39"/>
            <p:cNvSpPr/>
            <p:nvPr/>
          </p:nvSpPr>
          <p:spPr>
            <a:xfrm>
              <a:off x="3749251" y="2509989"/>
              <a:ext cx="327690" cy="225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오른쪽 화살표 40"/>
            <p:cNvSpPr/>
            <p:nvPr/>
          </p:nvSpPr>
          <p:spPr>
            <a:xfrm>
              <a:off x="5286771" y="2508122"/>
              <a:ext cx="674985"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오른쪽 화살표 41"/>
            <p:cNvSpPr/>
            <p:nvPr/>
          </p:nvSpPr>
          <p:spPr>
            <a:xfrm>
              <a:off x="7230049" y="2518969"/>
              <a:ext cx="1356502" cy="2051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오른쪽 화살표 42"/>
            <p:cNvSpPr/>
            <p:nvPr/>
          </p:nvSpPr>
          <p:spPr>
            <a:xfrm>
              <a:off x="10113414" y="2508122"/>
              <a:ext cx="674985"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43"/>
            <p:cNvSpPr txBox="1"/>
            <p:nvPr/>
          </p:nvSpPr>
          <p:spPr>
            <a:xfrm>
              <a:off x="7292497" y="1957307"/>
              <a:ext cx="1310196" cy="584775"/>
            </a:xfrm>
            <a:prstGeom prst="rect">
              <a:avLst/>
            </a:prstGeom>
            <a:noFill/>
          </p:spPr>
          <p:txBody>
            <a:bodyPr wrap="square" rtlCol="0">
              <a:spAutoFit/>
            </a:bodyPr>
            <a:lstStyle/>
            <a:p>
              <a:r>
                <a:rPr lang="en-US" altLang="ko-KR" sz="1600" b="1" dirty="0" smtClean="0">
                  <a:solidFill>
                    <a:srgbClr val="FF0000"/>
                  </a:solidFill>
                </a:rPr>
                <a:t>Recognized</a:t>
              </a:r>
            </a:p>
            <a:p>
              <a:pPr algn="ctr"/>
              <a:r>
                <a:rPr lang="en-US" altLang="ko-KR" sz="1600" b="1" dirty="0" smtClean="0">
                  <a:solidFill>
                    <a:srgbClr val="FF0000"/>
                  </a:solidFill>
                </a:rPr>
                <a:t>Text</a:t>
              </a:r>
              <a:endParaRPr lang="en-US" altLang="ko-KR" sz="1600" b="1" dirty="0">
                <a:solidFill>
                  <a:srgbClr val="FF0000"/>
                </a:solidFill>
              </a:endParaRPr>
            </a:p>
          </p:txBody>
        </p:sp>
        <p:sp>
          <p:nvSpPr>
            <p:cNvPr id="45" name="TextBox 44"/>
            <p:cNvSpPr txBox="1"/>
            <p:nvPr/>
          </p:nvSpPr>
          <p:spPr>
            <a:xfrm>
              <a:off x="10833800" y="2291165"/>
              <a:ext cx="949712" cy="596732"/>
            </a:xfrm>
            <a:prstGeom prst="rect">
              <a:avLst/>
            </a:prstGeom>
            <a:noFill/>
          </p:spPr>
          <p:txBody>
            <a:bodyPr wrap="square" rtlCol="0">
              <a:spAutoFit/>
            </a:bodyPr>
            <a:lstStyle/>
            <a:p>
              <a:pPr algn="ctr"/>
              <a:r>
                <a:rPr lang="en-US" altLang="ko-KR" sz="1600" b="1" dirty="0" smtClean="0">
                  <a:solidFill>
                    <a:srgbClr val="FF0000"/>
                  </a:solidFill>
                </a:rPr>
                <a:t>System</a:t>
              </a:r>
            </a:p>
            <a:p>
              <a:pPr algn="ctr"/>
              <a:r>
                <a:rPr lang="en-US" altLang="ko-KR" sz="1600" b="1" dirty="0" smtClean="0">
                  <a:solidFill>
                    <a:srgbClr val="FF0000"/>
                  </a:solidFill>
                </a:rPr>
                <a:t>Action</a:t>
              </a:r>
              <a:endParaRPr lang="en-US" altLang="ko-KR" sz="1600" b="1" dirty="0">
                <a:solidFill>
                  <a:srgbClr val="FF0000"/>
                </a:solidFill>
              </a:endParaRPr>
            </a:p>
          </p:txBody>
        </p:sp>
        <p:sp>
          <p:nvSpPr>
            <p:cNvPr id="47" name="위쪽/아래쪽 화살표 46"/>
            <p:cNvSpPr/>
            <p:nvPr/>
          </p:nvSpPr>
          <p:spPr>
            <a:xfrm>
              <a:off x="6530108" y="2954284"/>
              <a:ext cx="143599" cy="7207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TextBox 48"/>
            <p:cNvSpPr txBox="1"/>
            <p:nvPr/>
          </p:nvSpPr>
          <p:spPr>
            <a:xfrm>
              <a:off x="3830444" y="5167633"/>
              <a:ext cx="1872982" cy="338554"/>
            </a:xfrm>
            <a:prstGeom prst="rect">
              <a:avLst/>
            </a:prstGeom>
            <a:noFill/>
          </p:spPr>
          <p:txBody>
            <a:bodyPr wrap="square" rtlCol="0">
              <a:spAutoFit/>
            </a:bodyPr>
            <a:lstStyle/>
            <a:p>
              <a:r>
                <a:rPr lang="en-US" altLang="ko-KR" sz="1600" b="1" dirty="0" smtClean="0">
                  <a:solidFill>
                    <a:srgbClr val="FF0000"/>
                  </a:solidFill>
                </a:rPr>
                <a:t>Speech ⇔ Phone</a:t>
              </a:r>
              <a:endParaRPr lang="en-US" altLang="ko-KR" sz="1600" b="1" dirty="0">
                <a:solidFill>
                  <a:srgbClr val="FF0000"/>
                </a:solidFill>
              </a:endParaRPr>
            </a:p>
          </p:txBody>
        </p:sp>
        <p:sp>
          <p:nvSpPr>
            <p:cNvPr id="50" name="TextBox 49"/>
            <p:cNvSpPr txBox="1"/>
            <p:nvPr/>
          </p:nvSpPr>
          <p:spPr>
            <a:xfrm>
              <a:off x="5982105" y="5241678"/>
              <a:ext cx="1872982" cy="338554"/>
            </a:xfrm>
            <a:prstGeom prst="rect">
              <a:avLst/>
            </a:prstGeom>
            <a:noFill/>
          </p:spPr>
          <p:txBody>
            <a:bodyPr wrap="square" rtlCol="0">
              <a:spAutoFit/>
            </a:bodyPr>
            <a:lstStyle/>
            <a:p>
              <a:r>
                <a:rPr lang="en-US" altLang="ko-KR" sz="1600" b="1" dirty="0" smtClean="0">
                  <a:solidFill>
                    <a:srgbClr val="FF0000"/>
                  </a:solidFill>
                </a:rPr>
                <a:t>Phone ⇔ Word</a:t>
              </a:r>
              <a:endParaRPr lang="en-US" altLang="ko-KR" sz="1600" b="1" dirty="0">
                <a:solidFill>
                  <a:srgbClr val="FF0000"/>
                </a:solidFill>
              </a:endParaRPr>
            </a:p>
          </p:txBody>
        </p:sp>
        <p:sp>
          <p:nvSpPr>
            <p:cNvPr id="51" name="TextBox 50"/>
            <p:cNvSpPr txBox="1"/>
            <p:nvPr/>
          </p:nvSpPr>
          <p:spPr>
            <a:xfrm>
              <a:off x="7920669" y="5209572"/>
              <a:ext cx="1986258" cy="338554"/>
            </a:xfrm>
            <a:prstGeom prst="rect">
              <a:avLst/>
            </a:prstGeom>
            <a:noFill/>
          </p:spPr>
          <p:txBody>
            <a:bodyPr wrap="square" rtlCol="0">
              <a:spAutoFit/>
            </a:bodyPr>
            <a:lstStyle/>
            <a:p>
              <a:r>
                <a:rPr lang="en-US" altLang="ko-KR" sz="1600" b="1" dirty="0" smtClean="0">
                  <a:solidFill>
                    <a:srgbClr val="FF0000"/>
                  </a:solidFill>
                </a:rPr>
                <a:t>Word ⇔ Sentence</a:t>
              </a:r>
              <a:endParaRPr lang="en-US" altLang="ko-KR" sz="1600" b="1" dirty="0">
                <a:solidFill>
                  <a:srgbClr val="FF0000"/>
                </a:solidFill>
              </a:endParaRPr>
            </a:p>
          </p:txBody>
        </p:sp>
        <p:cxnSp>
          <p:nvCxnSpPr>
            <p:cNvPr id="53" name="직선 화살표 연결선 52"/>
            <p:cNvCxnSpPr/>
            <p:nvPr/>
          </p:nvCxnSpPr>
          <p:spPr>
            <a:xfrm flipV="1">
              <a:off x="4867710" y="4767034"/>
              <a:ext cx="346796" cy="309520"/>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직선 화살표 연결선 54"/>
            <p:cNvCxnSpPr/>
            <p:nvPr/>
          </p:nvCxnSpPr>
          <p:spPr>
            <a:xfrm flipV="1">
              <a:off x="6828291" y="4753249"/>
              <a:ext cx="0" cy="456323"/>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직선 화살표 연결선 57"/>
            <p:cNvCxnSpPr/>
            <p:nvPr/>
          </p:nvCxnSpPr>
          <p:spPr>
            <a:xfrm flipH="1" flipV="1">
              <a:off x="8328248" y="4767034"/>
              <a:ext cx="258303" cy="380073"/>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5209705" y="2235272"/>
            <a:ext cx="1103715" cy="954107"/>
          </a:xfrm>
          <a:prstGeom prst="rect">
            <a:avLst/>
          </a:prstGeom>
          <a:noFill/>
        </p:spPr>
        <p:txBody>
          <a:bodyPr wrap="square" rtlCol="0">
            <a:spAutoFit/>
          </a:bodyPr>
          <a:lstStyle/>
          <a:p>
            <a:r>
              <a:rPr lang="en-US" altLang="ko-KR" sz="1400" b="1" dirty="0" smtClean="0">
                <a:solidFill>
                  <a:srgbClr val="FF0000"/>
                </a:solidFill>
              </a:rPr>
              <a:t>Feature</a:t>
            </a:r>
          </a:p>
          <a:p>
            <a:endParaRPr lang="en-US" altLang="ko-KR" sz="1400" b="1" dirty="0" smtClean="0">
              <a:solidFill>
                <a:srgbClr val="FF0000"/>
              </a:solidFill>
            </a:endParaRPr>
          </a:p>
          <a:p>
            <a:r>
              <a:rPr lang="en-US" altLang="ko-KR" sz="1400" b="1" dirty="0" smtClean="0">
                <a:solidFill>
                  <a:srgbClr val="FF0000"/>
                </a:solidFill>
              </a:rPr>
              <a:t>Vector</a:t>
            </a:r>
          </a:p>
          <a:p>
            <a:r>
              <a:rPr lang="en-US" altLang="ko-KR" sz="1400" b="1" dirty="0" smtClean="0">
                <a:solidFill>
                  <a:srgbClr val="FF0000"/>
                </a:solidFill>
              </a:rPr>
              <a:t>Sequence</a:t>
            </a:r>
            <a:endParaRPr lang="en-US" altLang="ko-KR" sz="1400" b="1" dirty="0">
              <a:solidFill>
                <a:srgbClr val="FF0000"/>
              </a:solidFill>
            </a:endParaRPr>
          </a:p>
        </p:txBody>
      </p:sp>
    </p:spTree>
    <p:extLst>
      <p:ext uri="{BB962C8B-B14F-4D97-AF65-F5344CB8AC3E}">
        <p14:creationId xmlns:p14="http://schemas.microsoft.com/office/powerpoint/2010/main" val="3328697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3"/>
            <a:ext cx="11377264" cy="738411"/>
          </a:xfrm>
        </p:spPr>
        <p:txBody>
          <a:bodyPr/>
          <a:lstStyle/>
          <a:p>
            <a:r>
              <a:rPr lang="en-US" altLang="ko-KR" dirty="0" smtClean="0"/>
              <a:t>Main Research Issues for VUI with Dysarthric </a:t>
            </a:r>
            <a:r>
              <a:rPr lang="en-US" altLang="ko-KR" dirty="0"/>
              <a:t>Speech Recognition </a:t>
            </a:r>
            <a:endParaRPr lang="ko-KR" altLang="en-US"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5</a:t>
            </a:fld>
            <a:endParaRPr lang="ko-KR" altLang="en-US" dirty="0"/>
          </a:p>
        </p:txBody>
      </p:sp>
      <p:sp>
        <p:nvSpPr>
          <p:cNvPr id="31" name="직사각형 30"/>
          <p:cNvSpPr/>
          <p:nvPr/>
        </p:nvSpPr>
        <p:spPr>
          <a:xfrm>
            <a:off x="4848071" y="3701582"/>
            <a:ext cx="3960440" cy="1193651"/>
          </a:xfrm>
          <a:prstGeom prst="rect">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28" name="직사각형 27"/>
          <p:cNvSpPr/>
          <p:nvPr/>
        </p:nvSpPr>
        <p:spPr>
          <a:xfrm>
            <a:off x="2295982" y="2230937"/>
            <a:ext cx="3131856" cy="842996"/>
          </a:xfrm>
          <a:prstGeom prst="rect">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graphicFrame>
        <p:nvGraphicFramePr>
          <p:cNvPr id="5" name="Object 43"/>
          <p:cNvGraphicFramePr>
            <a:graphicFrameLocks noChangeAspect="1"/>
          </p:cNvGraphicFramePr>
          <p:nvPr>
            <p:extLst/>
          </p:nvPr>
        </p:nvGraphicFramePr>
        <p:xfrm>
          <a:off x="665651" y="2240551"/>
          <a:ext cx="955346" cy="754214"/>
        </p:xfrm>
        <a:graphic>
          <a:graphicData uri="http://schemas.openxmlformats.org/presentationml/2006/ole">
            <mc:AlternateContent xmlns:mc="http://schemas.openxmlformats.org/markup-compatibility/2006">
              <mc:Choice xmlns:v="urn:schemas-microsoft-com:vml" Requires="v">
                <p:oleObj spid="_x0000_s4142" name="비트맵 이미지" r:id="rId4" imgW="838095" imgH="628571" progId="Paint.Picture">
                  <p:embed/>
                </p:oleObj>
              </mc:Choice>
              <mc:Fallback>
                <p:oleObj name="비트맵 이미지" r:id="rId4" imgW="838095" imgH="628571" progId="Paint.Picture">
                  <p:embed/>
                  <p:pic>
                    <p:nvPicPr>
                      <p:cNvPr id="5"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651" y="2240551"/>
                        <a:ext cx="955346" cy="754214"/>
                      </a:xfrm>
                      <a:prstGeom prst="rect">
                        <a:avLst/>
                      </a:prstGeom>
                      <a:noFill/>
                      <a:ln>
                        <a:noFill/>
                      </a:ln>
                      <a:effectLst/>
                      <a:extLst/>
                    </p:spPr>
                  </p:pic>
                </p:oleObj>
              </mc:Fallback>
            </mc:AlternateContent>
          </a:graphicData>
        </a:graphic>
      </p:graphicFrame>
      <p:sp>
        <p:nvSpPr>
          <p:cNvPr id="6" name="TextBox 5"/>
          <p:cNvSpPr txBox="1"/>
          <p:nvPr/>
        </p:nvSpPr>
        <p:spPr>
          <a:xfrm>
            <a:off x="407368" y="1987106"/>
            <a:ext cx="1664282" cy="338554"/>
          </a:xfrm>
          <a:prstGeom prst="rect">
            <a:avLst/>
          </a:prstGeom>
          <a:noFill/>
        </p:spPr>
        <p:txBody>
          <a:bodyPr wrap="square" rtlCol="0">
            <a:spAutoFit/>
          </a:bodyPr>
          <a:lstStyle/>
          <a:p>
            <a:r>
              <a:rPr lang="en-US" altLang="ko-KR" sz="1600" b="1" dirty="0" smtClean="0">
                <a:solidFill>
                  <a:srgbClr val="FF0000"/>
                </a:solidFill>
              </a:rPr>
              <a:t>Speech Input</a:t>
            </a:r>
            <a:endParaRPr lang="en-US" altLang="ko-KR" sz="1600" b="1" dirty="0">
              <a:solidFill>
                <a:srgbClr val="FF0000"/>
              </a:solidFill>
            </a:endParaRPr>
          </a:p>
        </p:txBody>
      </p:sp>
      <p:sp>
        <p:nvSpPr>
          <p:cNvPr id="20" name="모서리가 둥근 직사각형 19"/>
          <p:cNvSpPr/>
          <p:nvPr/>
        </p:nvSpPr>
        <p:spPr>
          <a:xfrm>
            <a:off x="4076940" y="2334555"/>
            <a:ext cx="1203179" cy="616462"/>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7" name="TextBox 6"/>
          <p:cNvSpPr txBox="1"/>
          <p:nvPr/>
        </p:nvSpPr>
        <p:spPr>
          <a:xfrm>
            <a:off x="4173836" y="2356048"/>
            <a:ext cx="1040670" cy="523220"/>
          </a:xfrm>
          <a:prstGeom prst="rect">
            <a:avLst/>
          </a:prstGeom>
          <a:noFill/>
        </p:spPr>
        <p:txBody>
          <a:bodyPr wrap="none" rtlCol="0">
            <a:spAutoFit/>
          </a:bodyPr>
          <a:lstStyle/>
          <a:p>
            <a:pPr algn="ctr"/>
            <a:r>
              <a:rPr lang="en-US" altLang="ko-KR" sz="1400" b="1" dirty="0" smtClean="0">
                <a:latin typeface="+mn-ea"/>
              </a:rPr>
              <a:t>Feature</a:t>
            </a:r>
          </a:p>
          <a:p>
            <a:pPr algn="ctr"/>
            <a:r>
              <a:rPr lang="en-US" altLang="ko-KR" sz="1400" b="1" dirty="0" smtClean="0">
                <a:latin typeface="+mn-ea"/>
              </a:rPr>
              <a:t>Extraction</a:t>
            </a:r>
            <a:endParaRPr lang="ko-KR" altLang="en-US" sz="1400" b="1" dirty="0">
              <a:latin typeface="+mn-ea"/>
            </a:endParaRPr>
          </a:p>
        </p:txBody>
      </p:sp>
      <p:grpSp>
        <p:nvGrpSpPr>
          <p:cNvPr id="35" name="그룹 34"/>
          <p:cNvGrpSpPr/>
          <p:nvPr/>
        </p:nvGrpSpPr>
        <p:grpSpPr>
          <a:xfrm>
            <a:off x="5982105" y="2356048"/>
            <a:ext cx="1239607" cy="586340"/>
            <a:chOff x="6476997" y="2626636"/>
            <a:chExt cx="1239607" cy="586340"/>
          </a:xfrm>
        </p:grpSpPr>
        <p:sp>
          <p:nvSpPr>
            <p:cNvPr id="21" name="모서리가 둥근 직사각형 20"/>
            <p:cNvSpPr/>
            <p:nvPr/>
          </p:nvSpPr>
          <p:spPr>
            <a:xfrm>
              <a:off x="6476997" y="2626636"/>
              <a:ext cx="1239607" cy="58634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9" name="TextBox 8"/>
            <p:cNvSpPr txBox="1"/>
            <p:nvPr/>
          </p:nvSpPr>
          <p:spPr>
            <a:xfrm>
              <a:off x="6573680" y="2753475"/>
              <a:ext cx="995785" cy="338554"/>
            </a:xfrm>
            <a:prstGeom prst="rect">
              <a:avLst/>
            </a:prstGeom>
            <a:noFill/>
          </p:spPr>
          <p:txBody>
            <a:bodyPr wrap="none" rtlCol="0">
              <a:spAutoFit/>
            </a:bodyPr>
            <a:lstStyle/>
            <a:p>
              <a:r>
                <a:rPr lang="en-US" altLang="ko-KR" sz="1600" b="1" dirty="0" smtClean="0">
                  <a:latin typeface="+mn-ea"/>
                  <a:ea typeface="+mn-ea"/>
                </a:rPr>
                <a:t>Decoder</a:t>
              </a:r>
              <a:endParaRPr lang="ko-KR" altLang="en-US" sz="1600" b="1" dirty="0">
                <a:latin typeface="+mn-ea"/>
                <a:ea typeface="+mn-ea"/>
              </a:endParaRPr>
            </a:p>
          </p:txBody>
        </p:sp>
      </p:grpSp>
      <p:grpSp>
        <p:nvGrpSpPr>
          <p:cNvPr id="36" name="그룹 35"/>
          <p:cNvGrpSpPr/>
          <p:nvPr/>
        </p:nvGrpSpPr>
        <p:grpSpPr>
          <a:xfrm>
            <a:off x="8601246" y="2296503"/>
            <a:ext cx="1582595" cy="720080"/>
            <a:chOff x="8688288" y="2492896"/>
            <a:chExt cx="1582595" cy="720080"/>
          </a:xfrm>
        </p:grpSpPr>
        <p:sp>
          <p:nvSpPr>
            <p:cNvPr id="19" name="모서리가 둥근 직사각형 18"/>
            <p:cNvSpPr/>
            <p:nvPr/>
          </p:nvSpPr>
          <p:spPr>
            <a:xfrm>
              <a:off x="8688288" y="2492896"/>
              <a:ext cx="1512168" cy="72008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0" name="TextBox 9"/>
            <p:cNvSpPr txBox="1"/>
            <p:nvPr/>
          </p:nvSpPr>
          <p:spPr>
            <a:xfrm>
              <a:off x="8688478" y="2565736"/>
              <a:ext cx="1582405" cy="584775"/>
            </a:xfrm>
            <a:prstGeom prst="rect">
              <a:avLst/>
            </a:prstGeom>
            <a:noFill/>
          </p:spPr>
          <p:txBody>
            <a:bodyPr wrap="square" rtlCol="0">
              <a:spAutoFit/>
            </a:bodyPr>
            <a:lstStyle/>
            <a:p>
              <a:pPr algn="ctr"/>
              <a:r>
                <a:rPr lang="en-US" altLang="ko-KR" sz="1600" b="1" dirty="0" smtClean="0">
                  <a:latin typeface="+mn-ea"/>
                </a:rPr>
                <a:t>Application</a:t>
              </a:r>
            </a:p>
            <a:p>
              <a:pPr algn="ctr"/>
              <a:r>
                <a:rPr lang="en-US" altLang="ko-KR" sz="1600" b="1" dirty="0" smtClean="0">
                  <a:latin typeface="+mn-ea"/>
                </a:rPr>
                <a:t>Software</a:t>
              </a:r>
              <a:endParaRPr lang="ko-KR" altLang="en-US" sz="1600" b="1" dirty="0">
                <a:latin typeface="+mn-ea"/>
              </a:endParaRPr>
            </a:p>
          </p:txBody>
        </p:sp>
      </p:grpSp>
      <p:sp>
        <p:nvSpPr>
          <p:cNvPr id="18" name="모서리가 둥근 직사각형 17"/>
          <p:cNvSpPr/>
          <p:nvPr/>
        </p:nvSpPr>
        <p:spPr>
          <a:xfrm>
            <a:off x="2383884" y="2364677"/>
            <a:ext cx="1348911" cy="58634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1" name="TextBox 10"/>
          <p:cNvSpPr txBox="1"/>
          <p:nvPr/>
        </p:nvSpPr>
        <p:spPr>
          <a:xfrm>
            <a:off x="2490412" y="2364677"/>
            <a:ext cx="1100686" cy="523220"/>
          </a:xfrm>
          <a:prstGeom prst="rect">
            <a:avLst/>
          </a:prstGeom>
          <a:noFill/>
        </p:spPr>
        <p:txBody>
          <a:bodyPr wrap="none" rtlCol="0">
            <a:spAutoFit/>
          </a:bodyPr>
          <a:lstStyle/>
          <a:p>
            <a:pPr algn="ctr"/>
            <a:r>
              <a:rPr lang="en-US" altLang="ko-KR" sz="1400" b="1" dirty="0" smtClean="0">
                <a:latin typeface="+mn-ea"/>
                <a:ea typeface="+mn-ea"/>
              </a:rPr>
              <a:t>Noise </a:t>
            </a:r>
          </a:p>
          <a:p>
            <a:pPr algn="ctr"/>
            <a:r>
              <a:rPr lang="en-US" altLang="ko-KR" sz="1400" b="1" dirty="0" smtClean="0">
                <a:latin typeface="+mn-ea"/>
                <a:ea typeface="+mn-ea"/>
              </a:rPr>
              <a:t>Processing</a:t>
            </a:r>
            <a:endParaRPr lang="ko-KR" altLang="en-US" sz="1400" b="1" dirty="0">
              <a:latin typeface="+mn-ea"/>
              <a:ea typeface="+mn-ea"/>
            </a:endParaRPr>
          </a:p>
        </p:txBody>
      </p:sp>
      <p:grpSp>
        <p:nvGrpSpPr>
          <p:cNvPr id="34" name="그룹 33"/>
          <p:cNvGrpSpPr/>
          <p:nvPr/>
        </p:nvGrpSpPr>
        <p:grpSpPr>
          <a:xfrm>
            <a:off x="7635402" y="3847060"/>
            <a:ext cx="1013420" cy="864096"/>
            <a:chOff x="8397601" y="4221089"/>
            <a:chExt cx="1013420" cy="864096"/>
          </a:xfrm>
        </p:grpSpPr>
        <p:sp>
          <p:nvSpPr>
            <p:cNvPr id="24" name="원통 23"/>
            <p:cNvSpPr/>
            <p:nvPr/>
          </p:nvSpPr>
          <p:spPr>
            <a:xfrm>
              <a:off x="8397601" y="4221089"/>
              <a:ext cx="1013420" cy="864096"/>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2" name="TextBox 11"/>
            <p:cNvSpPr txBox="1"/>
            <p:nvPr/>
          </p:nvSpPr>
          <p:spPr>
            <a:xfrm>
              <a:off x="8397601" y="4426175"/>
              <a:ext cx="1013419" cy="523220"/>
            </a:xfrm>
            <a:prstGeom prst="rect">
              <a:avLst/>
            </a:prstGeom>
            <a:noFill/>
          </p:spPr>
          <p:txBody>
            <a:bodyPr wrap="none" rtlCol="0">
              <a:spAutoFit/>
            </a:bodyPr>
            <a:lstStyle/>
            <a:p>
              <a:pPr algn="ctr"/>
              <a:r>
                <a:rPr lang="en-US" altLang="ko-KR" sz="1400" b="1" dirty="0" smtClean="0">
                  <a:latin typeface="+mn-ea"/>
                </a:rPr>
                <a:t>Language</a:t>
              </a:r>
            </a:p>
            <a:p>
              <a:pPr algn="ctr"/>
              <a:r>
                <a:rPr lang="en-US" altLang="ko-KR" sz="1400" b="1" dirty="0" smtClean="0">
                  <a:latin typeface="+mn-ea"/>
                </a:rPr>
                <a:t>Model</a:t>
              </a:r>
              <a:endParaRPr lang="ko-KR" altLang="en-US" sz="1400" b="1" dirty="0">
                <a:latin typeface="+mn-ea"/>
              </a:endParaRPr>
            </a:p>
          </p:txBody>
        </p:sp>
      </p:grpSp>
      <p:grpSp>
        <p:nvGrpSpPr>
          <p:cNvPr id="33" name="그룹 32"/>
          <p:cNvGrpSpPr/>
          <p:nvPr/>
        </p:nvGrpSpPr>
        <p:grpSpPr>
          <a:xfrm>
            <a:off x="6096774" y="3794670"/>
            <a:ext cx="1376402" cy="936105"/>
            <a:chOff x="6340202" y="4221088"/>
            <a:chExt cx="1376402" cy="936105"/>
          </a:xfrm>
        </p:grpSpPr>
        <p:sp>
          <p:nvSpPr>
            <p:cNvPr id="23" name="원통 22"/>
            <p:cNvSpPr/>
            <p:nvPr/>
          </p:nvSpPr>
          <p:spPr>
            <a:xfrm>
              <a:off x="6340202" y="4221088"/>
              <a:ext cx="1376402" cy="936105"/>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3" name="TextBox 12"/>
            <p:cNvSpPr txBox="1"/>
            <p:nvPr/>
          </p:nvSpPr>
          <p:spPr>
            <a:xfrm>
              <a:off x="6340202" y="4460386"/>
              <a:ext cx="1376402" cy="523220"/>
            </a:xfrm>
            <a:prstGeom prst="rect">
              <a:avLst/>
            </a:prstGeom>
            <a:noFill/>
          </p:spPr>
          <p:txBody>
            <a:bodyPr wrap="none" rtlCol="0">
              <a:spAutoFit/>
            </a:bodyPr>
            <a:lstStyle/>
            <a:p>
              <a:pPr algn="ctr"/>
              <a:r>
                <a:rPr lang="en-US" altLang="ko-KR" sz="1400" b="1" dirty="0" smtClean="0">
                  <a:latin typeface="+mn-ea"/>
                </a:rPr>
                <a:t>Pronunciation</a:t>
              </a:r>
            </a:p>
            <a:p>
              <a:pPr algn="ctr"/>
              <a:r>
                <a:rPr lang="en-US" altLang="ko-KR" sz="1400" b="1" dirty="0" smtClean="0">
                  <a:latin typeface="+mn-ea"/>
                </a:rPr>
                <a:t>Dictionary</a:t>
              </a:r>
              <a:endParaRPr lang="ko-KR" altLang="en-US" sz="1400" b="1" dirty="0">
                <a:latin typeface="+mn-ea"/>
              </a:endParaRPr>
            </a:p>
          </p:txBody>
        </p:sp>
      </p:grpSp>
      <p:grpSp>
        <p:nvGrpSpPr>
          <p:cNvPr id="32" name="그룹 31"/>
          <p:cNvGrpSpPr/>
          <p:nvPr/>
        </p:nvGrpSpPr>
        <p:grpSpPr>
          <a:xfrm>
            <a:off x="5025325" y="3839619"/>
            <a:ext cx="909223" cy="936104"/>
            <a:chOff x="4830440" y="4221089"/>
            <a:chExt cx="909223" cy="936104"/>
          </a:xfrm>
        </p:grpSpPr>
        <p:sp>
          <p:nvSpPr>
            <p:cNvPr id="22" name="원통 21"/>
            <p:cNvSpPr/>
            <p:nvPr/>
          </p:nvSpPr>
          <p:spPr>
            <a:xfrm>
              <a:off x="4830440" y="4221089"/>
              <a:ext cx="909178" cy="936104"/>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a:p>
          </p:txBody>
        </p:sp>
        <p:sp>
          <p:nvSpPr>
            <p:cNvPr id="14" name="TextBox 13"/>
            <p:cNvSpPr txBox="1"/>
            <p:nvPr/>
          </p:nvSpPr>
          <p:spPr>
            <a:xfrm>
              <a:off x="4830440" y="4469514"/>
              <a:ext cx="909223" cy="523220"/>
            </a:xfrm>
            <a:prstGeom prst="rect">
              <a:avLst/>
            </a:prstGeom>
            <a:noFill/>
          </p:spPr>
          <p:txBody>
            <a:bodyPr wrap="none" rtlCol="0">
              <a:spAutoFit/>
            </a:bodyPr>
            <a:lstStyle/>
            <a:p>
              <a:pPr algn="ctr"/>
              <a:r>
                <a:rPr lang="en-US" altLang="ko-KR" sz="1400" b="1" dirty="0" smtClean="0">
                  <a:latin typeface="+mn-ea"/>
                </a:rPr>
                <a:t>Acoustic</a:t>
              </a:r>
            </a:p>
            <a:p>
              <a:pPr algn="ctr"/>
              <a:r>
                <a:rPr lang="en-US" altLang="ko-KR" sz="1400" b="1" dirty="0" smtClean="0">
                  <a:latin typeface="+mn-ea"/>
                </a:rPr>
                <a:t>Model</a:t>
              </a:r>
              <a:endParaRPr lang="ko-KR" altLang="en-US" sz="1400" b="1" dirty="0">
                <a:latin typeface="+mn-ea"/>
              </a:endParaRPr>
            </a:p>
          </p:txBody>
        </p:sp>
      </p:grpSp>
      <p:sp>
        <p:nvSpPr>
          <p:cNvPr id="38" name="TextBox 37"/>
          <p:cNvSpPr txBox="1"/>
          <p:nvPr/>
        </p:nvSpPr>
        <p:spPr>
          <a:xfrm>
            <a:off x="5735083" y="1892383"/>
            <a:ext cx="1557414" cy="338554"/>
          </a:xfrm>
          <a:prstGeom prst="rect">
            <a:avLst/>
          </a:prstGeom>
          <a:noFill/>
        </p:spPr>
        <p:txBody>
          <a:bodyPr wrap="none" rtlCol="0">
            <a:spAutoFit/>
          </a:bodyPr>
          <a:lstStyle/>
          <a:p>
            <a:pPr algn="ctr"/>
            <a:r>
              <a:rPr lang="en-US" altLang="ko-KR" sz="1600" b="1" dirty="0" smtClean="0">
                <a:latin typeface="+mn-ea"/>
                <a:ea typeface="+mn-ea"/>
              </a:rPr>
              <a:t>Search Engine</a:t>
            </a:r>
            <a:endParaRPr lang="ko-KR" altLang="en-US" sz="1600" b="1" dirty="0">
              <a:latin typeface="+mn-ea"/>
              <a:ea typeface="+mn-ea"/>
            </a:endParaRPr>
          </a:p>
        </p:txBody>
      </p:sp>
      <p:sp>
        <p:nvSpPr>
          <p:cNvPr id="39" name="오른쪽 화살표 38"/>
          <p:cNvSpPr/>
          <p:nvPr/>
        </p:nvSpPr>
        <p:spPr>
          <a:xfrm>
            <a:off x="1708899" y="2518969"/>
            <a:ext cx="674985"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0" name="오른쪽 화살표 39"/>
          <p:cNvSpPr/>
          <p:nvPr/>
        </p:nvSpPr>
        <p:spPr>
          <a:xfrm>
            <a:off x="3749251" y="2509989"/>
            <a:ext cx="327690" cy="2250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오른쪽 화살표 40"/>
          <p:cNvSpPr/>
          <p:nvPr/>
        </p:nvSpPr>
        <p:spPr>
          <a:xfrm>
            <a:off x="5286771" y="2508122"/>
            <a:ext cx="674985"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2" name="오른쪽 화살표 41"/>
          <p:cNvSpPr/>
          <p:nvPr/>
        </p:nvSpPr>
        <p:spPr>
          <a:xfrm>
            <a:off x="7230049" y="2518969"/>
            <a:ext cx="1356502" cy="20517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오른쪽 화살표 42"/>
          <p:cNvSpPr/>
          <p:nvPr/>
        </p:nvSpPr>
        <p:spPr>
          <a:xfrm>
            <a:off x="10113414" y="2508122"/>
            <a:ext cx="674985"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43"/>
          <p:cNvSpPr txBox="1"/>
          <p:nvPr/>
        </p:nvSpPr>
        <p:spPr>
          <a:xfrm>
            <a:off x="7292497" y="1957307"/>
            <a:ext cx="1310196" cy="584775"/>
          </a:xfrm>
          <a:prstGeom prst="rect">
            <a:avLst/>
          </a:prstGeom>
          <a:noFill/>
        </p:spPr>
        <p:txBody>
          <a:bodyPr wrap="square" rtlCol="0">
            <a:spAutoFit/>
          </a:bodyPr>
          <a:lstStyle/>
          <a:p>
            <a:r>
              <a:rPr lang="en-US" altLang="ko-KR" sz="1600" b="1" dirty="0" smtClean="0">
                <a:solidFill>
                  <a:srgbClr val="FF0000"/>
                </a:solidFill>
              </a:rPr>
              <a:t>Recognized</a:t>
            </a:r>
          </a:p>
          <a:p>
            <a:pPr algn="ctr"/>
            <a:r>
              <a:rPr lang="en-US" altLang="ko-KR" sz="1600" b="1" dirty="0" smtClean="0">
                <a:solidFill>
                  <a:srgbClr val="FF0000"/>
                </a:solidFill>
              </a:rPr>
              <a:t>Text</a:t>
            </a:r>
            <a:endParaRPr lang="en-US" altLang="ko-KR" sz="1600" b="1" dirty="0">
              <a:solidFill>
                <a:srgbClr val="FF0000"/>
              </a:solidFill>
            </a:endParaRPr>
          </a:p>
        </p:txBody>
      </p:sp>
      <p:sp>
        <p:nvSpPr>
          <p:cNvPr id="45" name="TextBox 44"/>
          <p:cNvSpPr txBox="1"/>
          <p:nvPr/>
        </p:nvSpPr>
        <p:spPr>
          <a:xfrm>
            <a:off x="10833800" y="2291165"/>
            <a:ext cx="949712" cy="596732"/>
          </a:xfrm>
          <a:prstGeom prst="rect">
            <a:avLst/>
          </a:prstGeom>
          <a:noFill/>
        </p:spPr>
        <p:txBody>
          <a:bodyPr wrap="square" rtlCol="0">
            <a:spAutoFit/>
          </a:bodyPr>
          <a:lstStyle/>
          <a:p>
            <a:pPr algn="ctr"/>
            <a:r>
              <a:rPr lang="en-US" altLang="ko-KR" sz="1600" b="1" dirty="0" smtClean="0">
                <a:solidFill>
                  <a:srgbClr val="FF0000"/>
                </a:solidFill>
              </a:rPr>
              <a:t>System</a:t>
            </a:r>
          </a:p>
          <a:p>
            <a:pPr algn="ctr"/>
            <a:r>
              <a:rPr lang="en-US" altLang="ko-KR" sz="1600" b="1" dirty="0" smtClean="0">
                <a:solidFill>
                  <a:srgbClr val="FF0000"/>
                </a:solidFill>
              </a:rPr>
              <a:t>Action</a:t>
            </a:r>
            <a:endParaRPr lang="en-US" altLang="ko-KR" sz="1600" b="1" dirty="0">
              <a:solidFill>
                <a:srgbClr val="FF0000"/>
              </a:solidFill>
            </a:endParaRPr>
          </a:p>
        </p:txBody>
      </p:sp>
      <p:sp>
        <p:nvSpPr>
          <p:cNvPr id="47" name="위쪽/아래쪽 화살표 46"/>
          <p:cNvSpPr/>
          <p:nvPr/>
        </p:nvSpPr>
        <p:spPr>
          <a:xfrm>
            <a:off x="6530108" y="2954284"/>
            <a:ext cx="143599" cy="7207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9" name="TextBox 48"/>
          <p:cNvSpPr txBox="1"/>
          <p:nvPr/>
        </p:nvSpPr>
        <p:spPr>
          <a:xfrm>
            <a:off x="3830444" y="5167633"/>
            <a:ext cx="1872982" cy="338554"/>
          </a:xfrm>
          <a:prstGeom prst="rect">
            <a:avLst/>
          </a:prstGeom>
          <a:noFill/>
        </p:spPr>
        <p:txBody>
          <a:bodyPr wrap="square" rtlCol="0">
            <a:spAutoFit/>
          </a:bodyPr>
          <a:lstStyle/>
          <a:p>
            <a:r>
              <a:rPr lang="en-US" altLang="ko-KR" sz="1600" b="1" dirty="0" smtClean="0">
                <a:solidFill>
                  <a:srgbClr val="FF0000"/>
                </a:solidFill>
              </a:rPr>
              <a:t>Speech ⇔ Phone</a:t>
            </a:r>
            <a:endParaRPr lang="en-US" altLang="ko-KR" sz="1600" b="1" dirty="0">
              <a:solidFill>
                <a:srgbClr val="FF0000"/>
              </a:solidFill>
            </a:endParaRPr>
          </a:p>
        </p:txBody>
      </p:sp>
      <p:sp>
        <p:nvSpPr>
          <p:cNvPr id="50" name="TextBox 49"/>
          <p:cNvSpPr txBox="1"/>
          <p:nvPr/>
        </p:nvSpPr>
        <p:spPr>
          <a:xfrm>
            <a:off x="5982105" y="5241678"/>
            <a:ext cx="1872982" cy="338554"/>
          </a:xfrm>
          <a:prstGeom prst="rect">
            <a:avLst/>
          </a:prstGeom>
          <a:noFill/>
        </p:spPr>
        <p:txBody>
          <a:bodyPr wrap="square" rtlCol="0">
            <a:spAutoFit/>
          </a:bodyPr>
          <a:lstStyle/>
          <a:p>
            <a:r>
              <a:rPr lang="en-US" altLang="ko-KR" sz="1600" b="1" dirty="0" smtClean="0">
                <a:solidFill>
                  <a:srgbClr val="FF0000"/>
                </a:solidFill>
              </a:rPr>
              <a:t>Phone ⇔ Word</a:t>
            </a:r>
            <a:endParaRPr lang="en-US" altLang="ko-KR" sz="1600" b="1" dirty="0">
              <a:solidFill>
                <a:srgbClr val="FF0000"/>
              </a:solidFill>
            </a:endParaRPr>
          </a:p>
        </p:txBody>
      </p:sp>
      <p:sp>
        <p:nvSpPr>
          <p:cNvPr id="51" name="TextBox 50"/>
          <p:cNvSpPr txBox="1"/>
          <p:nvPr/>
        </p:nvSpPr>
        <p:spPr>
          <a:xfrm>
            <a:off x="7920669" y="5209572"/>
            <a:ext cx="1986258" cy="338554"/>
          </a:xfrm>
          <a:prstGeom prst="rect">
            <a:avLst/>
          </a:prstGeom>
          <a:noFill/>
        </p:spPr>
        <p:txBody>
          <a:bodyPr wrap="square" rtlCol="0">
            <a:spAutoFit/>
          </a:bodyPr>
          <a:lstStyle/>
          <a:p>
            <a:r>
              <a:rPr lang="en-US" altLang="ko-KR" sz="1600" b="1" dirty="0" smtClean="0">
                <a:solidFill>
                  <a:srgbClr val="FF0000"/>
                </a:solidFill>
              </a:rPr>
              <a:t>Word ⇔ Sentence</a:t>
            </a:r>
            <a:endParaRPr lang="en-US" altLang="ko-KR" sz="1600" b="1" dirty="0">
              <a:solidFill>
                <a:srgbClr val="FF0000"/>
              </a:solidFill>
            </a:endParaRPr>
          </a:p>
        </p:txBody>
      </p:sp>
      <p:cxnSp>
        <p:nvCxnSpPr>
          <p:cNvPr id="53" name="직선 화살표 연결선 52"/>
          <p:cNvCxnSpPr/>
          <p:nvPr/>
        </p:nvCxnSpPr>
        <p:spPr>
          <a:xfrm flipV="1">
            <a:off x="4867710" y="4767034"/>
            <a:ext cx="346796" cy="309520"/>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직선 화살표 연결선 54"/>
          <p:cNvCxnSpPr/>
          <p:nvPr/>
        </p:nvCxnSpPr>
        <p:spPr>
          <a:xfrm flipV="1">
            <a:off x="6828291" y="4753249"/>
            <a:ext cx="0" cy="456323"/>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직선 화살표 연결선 57"/>
          <p:cNvCxnSpPr/>
          <p:nvPr/>
        </p:nvCxnSpPr>
        <p:spPr>
          <a:xfrm flipH="1" flipV="1">
            <a:off x="8328248" y="4767034"/>
            <a:ext cx="258303" cy="380073"/>
          </a:xfrm>
          <a:prstGeom prst="straightConnector1">
            <a:avLst/>
          </a:prstGeom>
          <a:ln w="381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79376" y="3767664"/>
            <a:ext cx="3921597" cy="1015663"/>
          </a:xfrm>
          <a:prstGeom prst="rect">
            <a:avLst/>
          </a:prstGeom>
          <a:noFill/>
        </p:spPr>
        <p:txBody>
          <a:bodyPr wrap="square" rtlCol="0">
            <a:spAutoFit/>
          </a:bodyPr>
          <a:lstStyle/>
          <a:p>
            <a:pPr algn="ctr"/>
            <a:r>
              <a:rPr lang="en-US" altLang="ko-KR" sz="2000" b="1" dirty="0" smtClean="0">
                <a:solidFill>
                  <a:srgbClr val="3333FF"/>
                </a:solidFill>
              </a:rPr>
              <a:t>Increase Accuracy</a:t>
            </a:r>
          </a:p>
          <a:p>
            <a:pPr algn="ctr"/>
            <a:endParaRPr lang="en-US" altLang="ko-KR" sz="2000" b="1" dirty="0" smtClean="0">
              <a:solidFill>
                <a:srgbClr val="3333FF"/>
              </a:solidFill>
            </a:endParaRPr>
          </a:p>
          <a:p>
            <a:pPr algn="ctr"/>
            <a:r>
              <a:rPr lang="en-US" altLang="ko-KR" sz="2000" b="1" dirty="0" smtClean="0">
                <a:solidFill>
                  <a:srgbClr val="3333FF"/>
                </a:solidFill>
              </a:rPr>
              <a:t>Reduce WER(Word Error Rate)</a:t>
            </a:r>
            <a:endParaRPr lang="en-US" altLang="ko-KR" sz="2000" b="1" dirty="0">
              <a:solidFill>
                <a:srgbClr val="3333FF"/>
              </a:solidFill>
            </a:endParaRPr>
          </a:p>
        </p:txBody>
      </p:sp>
      <p:sp>
        <p:nvSpPr>
          <p:cNvPr id="48" name="TextBox 47"/>
          <p:cNvSpPr txBox="1"/>
          <p:nvPr/>
        </p:nvSpPr>
        <p:spPr>
          <a:xfrm>
            <a:off x="8364023" y="1267229"/>
            <a:ext cx="2561393" cy="400110"/>
          </a:xfrm>
          <a:prstGeom prst="rect">
            <a:avLst/>
          </a:prstGeom>
          <a:noFill/>
        </p:spPr>
        <p:txBody>
          <a:bodyPr wrap="square" rtlCol="0">
            <a:spAutoFit/>
          </a:bodyPr>
          <a:lstStyle/>
          <a:p>
            <a:r>
              <a:rPr lang="en-US" altLang="ko-KR" sz="2000" b="1" dirty="0" smtClean="0">
                <a:solidFill>
                  <a:srgbClr val="3333FF"/>
                </a:solidFill>
              </a:rPr>
              <a:t>Improve Usability</a:t>
            </a:r>
            <a:endParaRPr lang="en-US" altLang="ko-KR" sz="2000" b="1" dirty="0">
              <a:solidFill>
                <a:srgbClr val="3333FF"/>
              </a:solidFill>
            </a:endParaRPr>
          </a:p>
        </p:txBody>
      </p:sp>
      <mc:AlternateContent xmlns:mc="http://schemas.openxmlformats.org/markup-compatibility/2006" xmlns:p14="http://schemas.microsoft.com/office/powerpoint/2010/main">
        <mc:Choice Requires="p14">
          <p:contentPart p14:bwMode="auto" r:id="rId6">
            <p14:nvContentPartPr>
              <p14:cNvPr id="8" name="잉크 7"/>
              <p14:cNvContentPartPr/>
              <p14:nvPr/>
            </p14:nvContentPartPr>
            <p14:xfrm>
              <a:off x="2111197" y="1487144"/>
              <a:ext cx="7555680" cy="4424400"/>
            </p14:xfrm>
          </p:contentPart>
        </mc:Choice>
        <mc:Fallback xmlns="">
          <p:pic>
            <p:nvPicPr>
              <p:cNvPr id="8" name="잉크 7"/>
              <p:cNvPicPr/>
              <p:nvPr/>
            </p:nvPicPr>
            <p:blipFill>
              <a:blip r:embed="rId7"/>
              <a:stretch>
                <a:fillRect/>
              </a:stretch>
            </p:blipFill>
            <p:spPr>
              <a:xfrm>
                <a:off x="2018317" y="1296344"/>
                <a:ext cx="7749000" cy="48196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6" name="잉크 15"/>
              <p14:cNvContentPartPr/>
              <p14:nvPr/>
            </p14:nvContentPartPr>
            <p14:xfrm>
              <a:off x="8028517" y="949304"/>
              <a:ext cx="2928960" cy="2880360"/>
            </p14:xfrm>
          </p:contentPart>
        </mc:Choice>
        <mc:Fallback xmlns="">
          <p:pic>
            <p:nvPicPr>
              <p:cNvPr id="16" name="잉크 15"/>
              <p:cNvPicPr/>
              <p:nvPr/>
            </p:nvPicPr>
            <p:blipFill>
              <a:blip r:embed="rId9"/>
              <a:stretch>
                <a:fillRect/>
              </a:stretch>
            </p:blipFill>
            <p:spPr>
              <a:xfrm>
                <a:off x="7938877" y="758144"/>
                <a:ext cx="3117600" cy="3267720"/>
              </a:xfrm>
              <a:prstGeom prst="rect">
                <a:avLst/>
              </a:prstGeom>
            </p:spPr>
          </p:pic>
        </mc:Fallback>
      </mc:AlternateContent>
    </p:spTree>
    <p:extLst>
      <p:ext uri="{BB962C8B-B14F-4D97-AF65-F5344CB8AC3E}">
        <p14:creationId xmlns:p14="http://schemas.microsoft.com/office/powerpoint/2010/main" val="2838017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945216" cy="548680"/>
          </a:xfrm>
        </p:spPr>
        <p:txBody>
          <a:bodyPr/>
          <a:lstStyle/>
          <a:p>
            <a:r>
              <a:rPr lang="en-US" altLang="ko-KR" dirty="0"/>
              <a:t>Related Works for VUI with Dysarthric Speech Recognition </a:t>
            </a:r>
            <a:endParaRPr lang="ko-KR" altLang="en-US" dirty="0"/>
          </a:p>
        </p:txBody>
      </p:sp>
      <p:sp>
        <p:nvSpPr>
          <p:cNvPr id="3" name="내용 개체 틀 2"/>
          <p:cNvSpPr>
            <a:spLocks noGrp="1"/>
          </p:cNvSpPr>
          <p:nvPr>
            <p:ph idx="1"/>
          </p:nvPr>
        </p:nvSpPr>
        <p:spPr>
          <a:xfrm>
            <a:off x="609600" y="1124745"/>
            <a:ext cx="5198368" cy="5368131"/>
          </a:xfrm>
        </p:spPr>
        <p:txBody>
          <a:bodyPr>
            <a:noAutofit/>
          </a:bodyPr>
          <a:lstStyle/>
          <a:p>
            <a:r>
              <a:rPr lang="en-US" altLang="ko-KR" dirty="0" smtClean="0"/>
              <a:t>Improving usability in Application SW</a:t>
            </a:r>
            <a:endParaRPr lang="en-US" altLang="ko-KR" dirty="0"/>
          </a:p>
          <a:p>
            <a:pPr lvl="1"/>
            <a:endParaRPr lang="en-US" altLang="ko-KR" dirty="0" smtClean="0"/>
          </a:p>
          <a:p>
            <a:pPr lvl="1"/>
            <a:r>
              <a:rPr lang="en-US" altLang="ko-KR" dirty="0" smtClean="0"/>
              <a:t>VIVOCA </a:t>
            </a:r>
            <a:r>
              <a:rPr lang="en-US" altLang="ko-KR" dirty="0"/>
              <a:t>(Voice-Input Voice-Output Communication Aid</a:t>
            </a:r>
            <a:r>
              <a:rPr lang="en-US" altLang="ko-KR" dirty="0" smtClean="0"/>
              <a:t>) in [4] </a:t>
            </a:r>
            <a:r>
              <a:rPr lang="en-US" altLang="ko-KR" sz="2000" dirty="0" smtClean="0"/>
              <a:t>recognizes </a:t>
            </a:r>
            <a:r>
              <a:rPr lang="en-US" altLang="ko-KR" sz="2000" dirty="0"/>
              <a:t>the disordered speech of the user and builds messages, which are converted into synthetic speech</a:t>
            </a:r>
            <a:r>
              <a:rPr lang="en-US" altLang="ko-KR" sz="2000" dirty="0" smtClean="0"/>
              <a:t>.</a:t>
            </a:r>
          </a:p>
          <a:p>
            <a:pPr lvl="2">
              <a:lnSpc>
                <a:spcPct val="100000"/>
              </a:lnSpc>
            </a:pPr>
            <a:endParaRPr lang="en-US" altLang="ko-KR" sz="1800" dirty="0" smtClean="0"/>
          </a:p>
          <a:p>
            <a:pPr lvl="2">
              <a:lnSpc>
                <a:spcPct val="100000"/>
              </a:lnSpc>
            </a:pPr>
            <a:r>
              <a:rPr lang="en-US" altLang="ko-KR" sz="1800" dirty="0" smtClean="0"/>
              <a:t>The </a:t>
            </a:r>
            <a:r>
              <a:rPr lang="en-US" altLang="ko-KR" sz="1800" dirty="0"/>
              <a:t>example sentence “</a:t>
            </a:r>
            <a:r>
              <a:rPr lang="en-US" altLang="ko-KR" sz="1800" dirty="0">
                <a:sym typeface="Wingdings" panose="05000000000000000000" pitchFamily="2" charset="2"/>
              </a:rPr>
              <a:t>Please may I have a cup of tea” is written in the panel by the message building interface recognizing 3 word utterances “drink, cup, tea</a:t>
            </a:r>
            <a:r>
              <a:rPr lang="en-US" altLang="ko-KR" sz="1800" dirty="0" smtClean="0">
                <a:sym typeface="Wingdings" panose="05000000000000000000" pitchFamily="2" charset="2"/>
              </a:rPr>
              <a:t>”.</a:t>
            </a:r>
            <a:endParaRPr lang="en-US" altLang="ko-KR" sz="1800" dirty="0"/>
          </a:p>
          <a:p>
            <a:pPr lvl="2"/>
            <a:endParaRPr lang="en-US" altLang="ko-KR" sz="2000" dirty="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6</a:t>
            </a:fld>
            <a:endParaRPr lang="ko-KR" altLang="en-US"/>
          </a:p>
        </p:txBody>
      </p:sp>
      <p:pic>
        <p:nvPicPr>
          <p:cNvPr id="7" name="그림 6"/>
          <p:cNvPicPr>
            <a:picLocks noChangeAspect="1"/>
          </p:cNvPicPr>
          <p:nvPr/>
        </p:nvPicPr>
        <p:blipFill>
          <a:blip r:embed="rId3"/>
          <a:stretch>
            <a:fillRect/>
          </a:stretch>
        </p:blipFill>
        <p:spPr>
          <a:xfrm>
            <a:off x="5966685" y="882053"/>
            <a:ext cx="5457907" cy="5610823"/>
          </a:xfrm>
          <a:prstGeom prst="rect">
            <a:avLst/>
          </a:prstGeom>
        </p:spPr>
      </p:pic>
    </p:spTree>
    <p:extLst>
      <p:ext uri="{BB962C8B-B14F-4D97-AF65-F5344CB8AC3E}">
        <p14:creationId xmlns:p14="http://schemas.microsoft.com/office/powerpoint/2010/main" val="2352110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441160" cy="620688"/>
          </a:xfrm>
        </p:spPr>
        <p:txBody>
          <a:bodyPr/>
          <a:lstStyle/>
          <a:p>
            <a:r>
              <a:rPr lang="en-US" altLang="ko-KR" dirty="0" smtClean="0"/>
              <a:t>Related Works </a:t>
            </a:r>
            <a:r>
              <a:rPr lang="en-US" altLang="ko-KR" dirty="0"/>
              <a:t>for VUI with Dysarthric Speech Recognition </a:t>
            </a:r>
            <a:endParaRPr lang="ko-KR" altLang="en-US" dirty="0"/>
          </a:p>
        </p:txBody>
      </p:sp>
      <p:sp>
        <p:nvSpPr>
          <p:cNvPr id="3" name="내용 개체 틀 2"/>
          <p:cNvSpPr>
            <a:spLocks noGrp="1"/>
          </p:cNvSpPr>
          <p:nvPr>
            <p:ph idx="1"/>
          </p:nvPr>
        </p:nvSpPr>
        <p:spPr>
          <a:xfrm>
            <a:off x="695400" y="1124745"/>
            <a:ext cx="10887000" cy="5544615"/>
          </a:xfrm>
        </p:spPr>
        <p:txBody>
          <a:bodyPr>
            <a:noAutofit/>
          </a:bodyPr>
          <a:lstStyle/>
          <a:p>
            <a:r>
              <a:rPr lang="en-US" altLang="ko-KR" sz="1800" dirty="0" smtClean="0"/>
              <a:t>LVCSR(Large </a:t>
            </a:r>
            <a:r>
              <a:rPr lang="en-US" altLang="ko-KR" sz="1800" dirty="0"/>
              <a:t>Vocabulary Continuous Speech </a:t>
            </a:r>
            <a:r>
              <a:rPr lang="en-US" altLang="ko-KR" sz="1800" dirty="0" smtClean="0"/>
              <a:t>Recognition) </a:t>
            </a:r>
            <a:r>
              <a:rPr lang="en-US" altLang="ko-KR" sz="1800" dirty="0"/>
              <a:t>is not affordable to dysarthric speech recognition due to high </a:t>
            </a:r>
            <a:r>
              <a:rPr lang="en-US" altLang="ko-KR" sz="1800" dirty="0" smtClean="0"/>
              <a:t>WER.</a:t>
            </a:r>
          </a:p>
          <a:p>
            <a:pPr lvl="1"/>
            <a:r>
              <a:rPr lang="en-US" altLang="ko-KR" sz="1600" dirty="0" smtClean="0"/>
              <a:t>The </a:t>
            </a:r>
            <a:r>
              <a:rPr lang="en-US" altLang="ko-KR" sz="1600" dirty="0"/>
              <a:t>applications for dysarthric speakers need to constrain the structure of grammar of the user utterance and the number of words in the vocabulary</a:t>
            </a:r>
            <a:r>
              <a:rPr lang="en-US" altLang="ko-KR" sz="1600" dirty="0" smtClean="0"/>
              <a:t>.</a:t>
            </a:r>
          </a:p>
          <a:p>
            <a:pPr lvl="1"/>
            <a:endParaRPr lang="en-US" altLang="ko-KR" sz="1600" dirty="0"/>
          </a:p>
          <a:p>
            <a:r>
              <a:rPr lang="en-US" altLang="ko-KR" sz="1800" dirty="0" smtClean="0"/>
              <a:t>Language Modeling</a:t>
            </a:r>
          </a:p>
          <a:p>
            <a:pPr lvl="1"/>
            <a:r>
              <a:rPr lang="en-US" altLang="ko-KR" sz="1600" dirty="0" smtClean="0"/>
              <a:t>Reduce the perplexity to lower the WER [4][5][6]</a:t>
            </a:r>
            <a:endParaRPr lang="en-US" altLang="ko-KR" sz="1600" dirty="0"/>
          </a:p>
          <a:p>
            <a:pPr lvl="2"/>
            <a:r>
              <a:rPr lang="en-US" altLang="ko-KR" dirty="0" smtClean="0"/>
              <a:t>With small-sized vocabulary, Isolated </a:t>
            </a:r>
            <a:r>
              <a:rPr lang="en-US" altLang="ko-KR" dirty="0"/>
              <a:t>Word </a:t>
            </a:r>
            <a:r>
              <a:rPr lang="en-US" altLang="ko-KR" dirty="0" smtClean="0"/>
              <a:t>Recognition or Simple </a:t>
            </a:r>
            <a:r>
              <a:rPr lang="en-US" altLang="ko-KR" dirty="0"/>
              <a:t>Patterned Grammar </a:t>
            </a:r>
            <a:r>
              <a:rPr lang="en-US" altLang="ko-KR" dirty="0" smtClean="0"/>
              <a:t>Recognition</a:t>
            </a:r>
          </a:p>
          <a:p>
            <a:pPr lvl="2"/>
            <a:endParaRPr lang="en-US" altLang="ko-KR" dirty="0"/>
          </a:p>
          <a:p>
            <a:r>
              <a:rPr lang="en-US" altLang="ko-KR" sz="1800" dirty="0" smtClean="0"/>
              <a:t>Vocabulary Modeling in Pronunciation Dictionary</a:t>
            </a:r>
          </a:p>
          <a:p>
            <a:pPr lvl="1"/>
            <a:r>
              <a:rPr lang="en-US" altLang="ko-KR" sz="1600" b="1" dirty="0" smtClean="0">
                <a:solidFill>
                  <a:srgbClr val="FF0000"/>
                </a:solidFill>
              </a:rPr>
              <a:t>Voice keyboard </a:t>
            </a:r>
            <a:r>
              <a:rPr lang="en-US" altLang="ko-KR" sz="1600" dirty="0" smtClean="0"/>
              <a:t>[5][6]</a:t>
            </a:r>
          </a:p>
          <a:p>
            <a:pPr lvl="2"/>
            <a:r>
              <a:rPr lang="en-US" altLang="ko-KR" dirty="0" smtClean="0"/>
              <a:t>The </a:t>
            </a:r>
            <a:r>
              <a:rPr lang="en-US" altLang="ko-KR" dirty="0"/>
              <a:t>words </a:t>
            </a:r>
            <a:r>
              <a:rPr lang="en-US" altLang="ko-KR" dirty="0" smtClean="0"/>
              <a:t>which lower </a:t>
            </a:r>
            <a:r>
              <a:rPr lang="en-US" altLang="ko-KR" dirty="0"/>
              <a:t>the </a:t>
            </a:r>
            <a:r>
              <a:rPr lang="en-US" altLang="ko-KR" dirty="0" smtClean="0"/>
              <a:t>WER are </a:t>
            </a:r>
            <a:r>
              <a:rPr lang="en-US" altLang="ko-KR" dirty="0"/>
              <a:t>selected </a:t>
            </a:r>
            <a:r>
              <a:rPr lang="en-US" altLang="ko-KR" dirty="0" smtClean="0"/>
              <a:t>for </a:t>
            </a:r>
            <a:r>
              <a:rPr lang="en-US" altLang="ko-KR" dirty="0"/>
              <a:t>command words for voice keyboard input.</a:t>
            </a:r>
            <a:endParaRPr lang="en-US" altLang="ko-KR" dirty="0" smtClean="0"/>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7</a:t>
            </a:fld>
            <a:endParaRPr lang="ko-KR" altLang="en-US" dirty="0"/>
          </a:p>
        </p:txBody>
      </p:sp>
    </p:spTree>
    <p:extLst>
      <p:ext uri="{BB962C8B-B14F-4D97-AF65-F5344CB8AC3E}">
        <p14:creationId xmlns:p14="http://schemas.microsoft.com/office/powerpoint/2010/main" val="1131487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그림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3592" y="2134110"/>
            <a:ext cx="8557473" cy="4677838"/>
          </a:xfrm>
          <a:prstGeom prst="rect">
            <a:avLst/>
          </a:prstGeom>
          <a:noFill/>
          <a:extLst>
            <a:ext uri="{909E8E84-426E-40DD-AFC4-6F175D3DCCD1}">
              <a14:hiddenFill xmlns:a14="http://schemas.microsoft.com/office/drawing/2010/main">
                <a:solidFill>
                  <a:srgbClr val="FFFFFF"/>
                </a:solidFill>
              </a14:hiddenFill>
            </a:ext>
          </a:extLst>
        </p:spPr>
      </p:pic>
      <p:sp>
        <p:nvSpPr>
          <p:cNvPr id="2" name="제목 1"/>
          <p:cNvSpPr>
            <a:spLocks noGrp="1"/>
          </p:cNvSpPr>
          <p:nvPr>
            <p:ph type="title"/>
          </p:nvPr>
        </p:nvSpPr>
        <p:spPr>
          <a:xfrm>
            <a:off x="623391" y="216024"/>
            <a:ext cx="11092099" cy="641458"/>
          </a:xfrm>
        </p:spPr>
        <p:txBody>
          <a:bodyPr/>
          <a:lstStyle/>
          <a:p>
            <a:r>
              <a:rPr lang="en-US" altLang="ko-KR" dirty="0"/>
              <a:t>Related Works for VUI with Dysarthric Speech Recognition </a:t>
            </a:r>
            <a:endParaRPr lang="ko-KR" altLang="en-US" dirty="0"/>
          </a:p>
        </p:txBody>
      </p:sp>
      <p:sp>
        <p:nvSpPr>
          <p:cNvPr id="3" name="내용 개체 틀 2"/>
          <p:cNvSpPr>
            <a:spLocks noGrp="1"/>
          </p:cNvSpPr>
          <p:nvPr>
            <p:ph idx="1"/>
          </p:nvPr>
        </p:nvSpPr>
        <p:spPr>
          <a:xfrm>
            <a:off x="609600" y="1124745"/>
            <a:ext cx="11061774" cy="1328437"/>
          </a:xfrm>
        </p:spPr>
        <p:txBody>
          <a:bodyPr>
            <a:normAutofit/>
          </a:bodyPr>
          <a:lstStyle/>
          <a:p>
            <a:r>
              <a:rPr lang="en-US" altLang="ko-KR" dirty="0" smtClean="0"/>
              <a:t>Voice Keyboard in </a:t>
            </a:r>
            <a:r>
              <a:rPr lang="en-US" altLang="ko-KR" dirty="0" err="1" smtClean="0"/>
              <a:t>CanSpeak</a:t>
            </a:r>
            <a:r>
              <a:rPr lang="en-US" altLang="ko-KR" dirty="0" smtClean="0"/>
              <a:t> [6]</a:t>
            </a:r>
            <a:endParaRPr lang="en-US" altLang="ko-KR" dirty="0"/>
          </a:p>
          <a:p>
            <a:pPr lvl="1"/>
            <a:r>
              <a:rPr lang="en-US" altLang="ko-KR" dirty="0"/>
              <a:t>Voice keyboard interface is used to input graphemes and a set of commands to control.</a:t>
            </a:r>
          </a:p>
        </p:txBody>
      </p:sp>
      <p:sp>
        <p:nvSpPr>
          <p:cNvPr id="4" name="슬라이드 번호 개체 틀 3"/>
          <p:cNvSpPr>
            <a:spLocks noGrp="1"/>
          </p:cNvSpPr>
          <p:nvPr>
            <p:ph type="sldNum" sz="quarter" idx="12"/>
          </p:nvPr>
        </p:nvSpPr>
        <p:spPr/>
        <p:txBody>
          <a:bodyPr/>
          <a:lstStyle/>
          <a:p>
            <a:fld id="{06487CD7-35E5-45D9-B2F2-C588DC3126CB}" type="slidenum">
              <a:rPr lang="ko-KR" altLang="en-US" smtClean="0"/>
              <a:pPr/>
              <a:t>8</a:t>
            </a:fld>
            <a:endParaRPr lang="ko-KR" altLang="en-US"/>
          </a:p>
        </p:txBody>
      </p:sp>
      <p:sp>
        <p:nvSpPr>
          <p:cNvPr id="5" name="Rectangle 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6" name="Rectangle 3"/>
          <p:cNvSpPr>
            <a:spLocks noChangeArrowheads="1"/>
          </p:cNvSpPr>
          <p:nvPr/>
        </p:nvSpPr>
        <p:spPr bwMode="auto">
          <a:xfrm>
            <a:off x="1055440" y="4005064"/>
            <a:ext cx="161730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en-US" altLang="ko-KR" dirty="0" bmk="_Toc437875198">
                <a:latin typeface="맑은 고딕" pitchFamily="50" charset="-127"/>
                <a:ea typeface="맑은 고딕" pitchFamily="50" charset="-127"/>
                <a:cs typeface="Times New Roman" pitchFamily="18" charset="0"/>
              </a:rPr>
              <a:t>Word list </a:t>
            </a:r>
            <a:endParaRPr kumimoji="1" lang="en-US" altLang="ko-KR" dirty="0" smtClean="0" bmk="_Toc437875198">
              <a:latin typeface="맑은 고딕" pitchFamily="50" charset="-127"/>
              <a:ea typeface="맑은 고딕" pitchFamily="50" charset="-127"/>
              <a:cs typeface="Times New Roman" pitchFamily="18" charset="0"/>
            </a:endParaRPr>
          </a:p>
          <a:p>
            <a:pPr fontAlgn="base">
              <a:spcBef>
                <a:spcPct val="0"/>
              </a:spcBef>
              <a:spcAft>
                <a:spcPct val="0"/>
              </a:spcAft>
            </a:pPr>
            <a:r>
              <a:rPr kumimoji="1" lang="en-US" altLang="ko-KR" dirty="0" smtClean="0" bmk="_Toc437875198">
                <a:latin typeface="맑은 고딕" pitchFamily="50" charset="-127"/>
                <a:ea typeface="맑은 고딕" pitchFamily="50" charset="-127"/>
                <a:cs typeface="Times New Roman" pitchFamily="18" charset="0"/>
              </a:rPr>
              <a:t>and </a:t>
            </a:r>
          </a:p>
          <a:p>
            <a:pPr fontAlgn="base">
              <a:spcBef>
                <a:spcPct val="0"/>
              </a:spcBef>
              <a:spcAft>
                <a:spcPct val="0"/>
              </a:spcAft>
            </a:pPr>
            <a:r>
              <a:rPr kumimoji="1" lang="en-US" altLang="ko-KR" dirty="0" err="1" smtClean="0" bmk="_Toc437875198">
                <a:latin typeface="맑은 고딕" pitchFamily="50" charset="-127"/>
                <a:ea typeface="맑은 고딕" pitchFamily="50" charset="-127"/>
                <a:cs typeface="Times New Roman" pitchFamily="18" charset="0"/>
              </a:rPr>
              <a:t>Webspeech</a:t>
            </a:r>
            <a:endParaRPr kumimoji="1" lang="en-US" altLang="ko-KR" dirty="0" smtClean="0" bmk="_Toc437875198">
              <a:latin typeface="맑은 고딕" pitchFamily="50" charset="-127"/>
              <a:ea typeface="맑은 고딕" pitchFamily="50" charset="-127"/>
              <a:cs typeface="Times New Roman" pitchFamily="18" charset="0"/>
            </a:endParaRPr>
          </a:p>
          <a:p>
            <a:pPr fontAlgn="base">
              <a:spcBef>
                <a:spcPct val="0"/>
              </a:spcBef>
              <a:spcAft>
                <a:spcPct val="0"/>
              </a:spcAft>
            </a:pPr>
            <a:r>
              <a:rPr kumimoji="1" lang="en-US" altLang="ko-KR" dirty="0" smtClean="0" bmk="_Toc437875198">
                <a:latin typeface="맑은 고딕" pitchFamily="50" charset="-127"/>
                <a:ea typeface="맑은 고딕" pitchFamily="50" charset="-127"/>
                <a:cs typeface="Times New Roman" pitchFamily="18" charset="0"/>
              </a:rPr>
              <a:t>interface of</a:t>
            </a:r>
          </a:p>
          <a:p>
            <a:pPr fontAlgn="base">
              <a:spcBef>
                <a:spcPct val="0"/>
              </a:spcBef>
              <a:spcAft>
                <a:spcPct val="0"/>
              </a:spcAft>
            </a:pPr>
            <a:r>
              <a:rPr kumimoji="1" lang="en-US" altLang="ko-KR" dirty="0" err="1" smtClean="0" bmk="_Toc437875198">
                <a:latin typeface="맑은 고딕" pitchFamily="50" charset="-127"/>
                <a:ea typeface="맑은 고딕" pitchFamily="50" charset="-127"/>
                <a:cs typeface="Times New Roman" pitchFamily="18" charset="0"/>
              </a:rPr>
              <a:t>CanSpeak</a:t>
            </a:r>
            <a:endParaRPr kumimoji="1" lang="en-US" altLang="ko-KR" sz="4000" dirty="0">
              <a:latin typeface="굴림" pitchFamily="50" charset="-127"/>
              <a:ea typeface="굴림" pitchFamily="50" charset="-127"/>
              <a:cs typeface="굴림" pitchFamily="50" charset="-127"/>
            </a:endParaRPr>
          </a:p>
        </p:txBody>
      </p:sp>
    </p:spTree>
    <p:extLst>
      <p:ext uri="{BB962C8B-B14F-4D97-AF65-F5344CB8AC3E}">
        <p14:creationId xmlns:p14="http://schemas.microsoft.com/office/powerpoint/2010/main" val="178174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23392" y="216024"/>
            <a:ext cx="10657184" cy="620688"/>
          </a:xfrm>
        </p:spPr>
        <p:txBody>
          <a:bodyPr/>
          <a:lstStyle/>
          <a:p>
            <a:r>
              <a:rPr lang="en-US" altLang="ko-KR" dirty="0"/>
              <a:t>Related Works for VUI with Dysarthric Speech Recognition </a:t>
            </a:r>
            <a:endParaRPr lang="ko-KR" altLang="en-US" dirty="0"/>
          </a:p>
        </p:txBody>
      </p:sp>
      <p:sp>
        <p:nvSpPr>
          <p:cNvPr id="3" name="내용 개체 틀 2"/>
          <p:cNvSpPr>
            <a:spLocks noGrp="1"/>
          </p:cNvSpPr>
          <p:nvPr>
            <p:ph idx="1"/>
          </p:nvPr>
        </p:nvSpPr>
        <p:spPr/>
        <p:txBody>
          <a:bodyPr/>
          <a:lstStyle/>
          <a:p>
            <a:r>
              <a:rPr lang="en-US" altLang="ko-KR" dirty="0"/>
              <a:t>Voice Keyboard in </a:t>
            </a:r>
            <a:r>
              <a:rPr lang="en-US" altLang="ko-KR" dirty="0" err="1"/>
              <a:t>CanSpeak</a:t>
            </a:r>
            <a:r>
              <a:rPr lang="en-US" altLang="ko-KR" dirty="0"/>
              <a:t> </a:t>
            </a:r>
            <a:r>
              <a:rPr lang="en-US" altLang="ko-KR" dirty="0" smtClean="0"/>
              <a:t>[6] in 2010</a:t>
            </a:r>
            <a:endParaRPr lang="en-US" altLang="ko-KR" dirty="0"/>
          </a:p>
          <a:p>
            <a:pPr lvl="1"/>
            <a:r>
              <a:rPr lang="en-US" altLang="ko-KR" dirty="0" smtClean="0"/>
              <a:t>Customizing </a:t>
            </a:r>
            <a:r>
              <a:rPr lang="en-US" altLang="ko-KR" dirty="0"/>
              <a:t>the vocabulary for each </a:t>
            </a:r>
            <a:r>
              <a:rPr lang="en-US" altLang="ko-KR" dirty="0" smtClean="0"/>
              <a:t>individual by</a:t>
            </a:r>
          </a:p>
          <a:p>
            <a:pPr lvl="2"/>
            <a:r>
              <a:rPr lang="en-US" altLang="ko-KR" sz="1800" dirty="0" smtClean="0"/>
              <a:t>Recognizing </a:t>
            </a:r>
            <a:r>
              <a:rPr lang="en-US" altLang="ko-KR" sz="1800" dirty="0"/>
              <a:t>the speech of each dysarthric individual</a:t>
            </a:r>
          </a:p>
          <a:p>
            <a:pPr lvl="2"/>
            <a:r>
              <a:rPr lang="en-US" altLang="ko-KR" sz="1800" dirty="0"/>
              <a:t>Analyzing by </a:t>
            </a:r>
            <a:r>
              <a:rPr lang="en-US" altLang="ko-KR" sz="1800" dirty="0" smtClean="0"/>
              <a:t>an </a:t>
            </a:r>
            <a:r>
              <a:rPr lang="en-US" altLang="ko-KR" sz="1800" dirty="0"/>
              <a:t>experimenter</a:t>
            </a:r>
          </a:p>
          <a:p>
            <a:pPr lvl="3"/>
            <a:r>
              <a:rPr lang="en-US" altLang="ko-KR" sz="1800" dirty="0" smtClean="0"/>
              <a:t>Identify problem words</a:t>
            </a:r>
          </a:p>
          <a:p>
            <a:pPr lvl="3"/>
            <a:r>
              <a:rPr lang="en-US" altLang="ko-KR" sz="1800" dirty="0" smtClean="0"/>
              <a:t>Interviewing the subject</a:t>
            </a:r>
            <a:endParaRPr lang="en-US" altLang="ko-KR" sz="1800" dirty="0"/>
          </a:p>
          <a:p>
            <a:pPr lvl="2"/>
            <a:r>
              <a:rPr lang="en-US" altLang="ko-KR" sz="1800" dirty="0" smtClean="0"/>
              <a:t>Customizing keywords</a:t>
            </a:r>
            <a:endParaRPr lang="en-US" altLang="ko-KR" sz="1800" dirty="0"/>
          </a:p>
          <a:p>
            <a:pPr lvl="1"/>
            <a:r>
              <a:rPr lang="en-US" altLang="ko-KR" dirty="0" smtClean="0">
                <a:sym typeface="Wingdings" panose="05000000000000000000" pitchFamily="2" charset="2"/>
              </a:rPr>
              <a:t>The results of the customizing is not applicable to other dysarthric users.</a:t>
            </a:r>
          </a:p>
          <a:p>
            <a:pPr lvl="2"/>
            <a:r>
              <a:rPr lang="en-US" altLang="ko-KR" sz="1800" dirty="0" smtClean="0"/>
              <a:t>The </a:t>
            </a:r>
            <a:r>
              <a:rPr lang="en-US" altLang="ko-KR" sz="1800" dirty="0"/>
              <a:t>customization procedure has to be performed for every new user</a:t>
            </a:r>
            <a:r>
              <a:rPr lang="en-US" altLang="ko-KR" sz="1800" dirty="0" smtClean="0"/>
              <a:t>.</a:t>
            </a:r>
            <a:endParaRPr lang="ko-KR" altLang="en-US" sz="1800" dirty="0"/>
          </a:p>
        </p:txBody>
      </p:sp>
      <p:sp>
        <p:nvSpPr>
          <p:cNvPr id="4" name="슬라이드 번호 개체 틀 3"/>
          <p:cNvSpPr>
            <a:spLocks noGrp="1"/>
          </p:cNvSpPr>
          <p:nvPr>
            <p:ph type="sldNum" sz="quarter" idx="12"/>
          </p:nvPr>
        </p:nvSpPr>
        <p:spPr>
          <a:xfrm>
            <a:off x="9347200" y="6485941"/>
            <a:ext cx="2844800" cy="365125"/>
          </a:xfrm>
        </p:spPr>
        <p:txBody>
          <a:bodyPr/>
          <a:lstStyle/>
          <a:p>
            <a:fld id="{06487CD7-35E5-45D9-B2F2-C588DC3126CB}" type="slidenum">
              <a:rPr lang="ko-KR" altLang="en-US" smtClean="0"/>
              <a:pPr/>
              <a:t>9</a:t>
            </a:fld>
            <a:endParaRPr lang="ko-KR" altLang="en-US"/>
          </a:p>
        </p:txBody>
      </p:sp>
      <p:sp>
        <p:nvSpPr>
          <p:cNvPr id="5" name="Rectangle 2"/>
          <p:cNvSpPr>
            <a:spLocks noChangeArrowheads="1"/>
          </p:cNvSpPr>
          <p:nvPr/>
        </p:nvSpPr>
        <p:spPr bwMode="auto">
          <a:xfrm>
            <a:off x="1524001"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229889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8240</TotalTime>
  <Words>5505</Words>
  <Application>Microsoft Office PowerPoint</Application>
  <PresentationFormat>와이드스크린</PresentationFormat>
  <Paragraphs>910</Paragraphs>
  <Slides>34</Slides>
  <Notes>32</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34</vt:i4>
      </vt:variant>
    </vt:vector>
  </HeadingPairs>
  <TitlesOfParts>
    <vt:vector size="44" baseType="lpstr">
      <vt:lpstr>Ipa-samm Uclphon1 SILManuscript</vt:lpstr>
      <vt:lpstr>굴림</vt:lpstr>
      <vt:lpstr>맑은 고딕</vt:lpstr>
      <vt:lpstr>바탕</vt:lpstr>
      <vt:lpstr>Arial</vt:lpstr>
      <vt:lpstr>Cambria Math</vt:lpstr>
      <vt:lpstr>Times New Roman</vt:lpstr>
      <vt:lpstr>Wingdings</vt:lpstr>
      <vt:lpstr>Office 테마</vt:lpstr>
      <vt:lpstr>비트맵 이미지</vt:lpstr>
      <vt:lpstr>15th International Conference on Computers Helping People with Special Needs</vt:lpstr>
      <vt:lpstr>Contents</vt:lpstr>
      <vt:lpstr>Motivation</vt:lpstr>
      <vt:lpstr>Typical Architecture of Automatic Speech Recognition System</vt:lpstr>
      <vt:lpstr>Main Research Issues for VUI with Dysarthric Speech Recognition </vt:lpstr>
      <vt:lpstr>Related Works for VUI with Dysarthric Speech Recognition </vt:lpstr>
      <vt:lpstr>Related Works for VUI with Dysarthric Speech Recognition </vt:lpstr>
      <vt:lpstr>Related Works for VUI with Dysarthric Speech Recognition </vt:lpstr>
      <vt:lpstr>Related Works for VUI with Dysarthric Speech Recognition </vt:lpstr>
      <vt:lpstr>Related Works for VUI with Dysarthric Speech Recognition </vt:lpstr>
      <vt:lpstr>Related Works for VUI with Dysarthric Speech Recognition </vt:lpstr>
      <vt:lpstr>Problem Definition: Vocabulary Modeling</vt:lpstr>
      <vt:lpstr>Related Works on Articulation Errors for Dysarthric Speech</vt:lpstr>
      <vt:lpstr>Our Approach and Research Goals</vt:lpstr>
      <vt:lpstr>Classification of Phonemes</vt:lpstr>
      <vt:lpstr>Classification of Phonemes</vt:lpstr>
      <vt:lpstr>Classification of Phonemes</vt:lpstr>
      <vt:lpstr>Data Analysis</vt:lpstr>
      <vt:lpstr>Data Analysis</vt:lpstr>
      <vt:lpstr>Data Analysis</vt:lpstr>
      <vt:lpstr>Data Analysis</vt:lpstr>
      <vt:lpstr>Data Analysis</vt:lpstr>
      <vt:lpstr>Data Analysis</vt:lpstr>
      <vt:lpstr>Data Analysis</vt:lpstr>
      <vt:lpstr>Experiments and Results</vt:lpstr>
      <vt:lpstr>Experiments and Results</vt:lpstr>
      <vt:lpstr>Experiments and Results</vt:lpstr>
      <vt:lpstr>Experiments and Results</vt:lpstr>
      <vt:lpstr>Experiments and Results</vt:lpstr>
      <vt:lpstr>Conclusions</vt:lpstr>
      <vt:lpstr>Conclusions</vt:lpstr>
      <vt:lpstr>Conclusions</vt:lpstr>
      <vt:lpstr>Conclusions</vt:lpstr>
      <vt:lpstr>Thank you!</vt:lpstr>
    </vt:vector>
  </TitlesOfParts>
  <Company>SLP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mchung@snu.ac.kr</dc:creator>
  <cp:lastModifiedBy>Minhwa Chung</cp:lastModifiedBy>
  <cp:revision>506</cp:revision>
  <cp:lastPrinted>2016-02-11T19:51:36Z</cp:lastPrinted>
  <dcterms:created xsi:type="dcterms:W3CDTF">2010-07-09T06:40:29Z</dcterms:created>
  <dcterms:modified xsi:type="dcterms:W3CDTF">2016-07-15T07:31:52Z</dcterms:modified>
</cp:coreProperties>
</file>