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51.xml" ContentType="application/vnd.openxmlformats-officedocument.presentationml.slideLayout+xml"/>
  <Override PartName="/ppt/theme/theme12.xml" ContentType="application/vnd.openxmlformats-officedocument.theme+xml"/>
  <Override PartName="/ppt/slideLayouts/slideLayout52.xml" ContentType="application/vnd.openxmlformats-officedocument.presentationml.slideLayout+xml"/>
  <Override PartName="/ppt/theme/theme13.xml" ContentType="application/vnd.openxmlformats-officedocument.theme+xml"/>
  <Override PartName="/ppt/slideLayouts/slideLayout53.xml" ContentType="application/vnd.openxmlformats-officedocument.presentationml.slideLayout+xml"/>
  <Override PartName="/ppt/theme/theme14.xml" ContentType="application/vnd.openxmlformats-officedocument.theme+xml"/>
  <Override PartName="/ppt/slideLayouts/slideLayout54.xml" ContentType="application/vnd.openxmlformats-officedocument.presentationml.slideLayout+xml"/>
  <Override PartName="/ppt/theme/theme15.xml" ContentType="application/vnd.openxmlformats-officedocument.theme+xml"/>
  <Override PartName="/ppt/slideLayouts/slideLayout55.xml" ContentType="application/vnd.openxmlformats-officedocument.presentationml.slideLayout+xml"/>
  <Override PartName="/ppt/theme/theme1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58" r:id="rId2"/>
    <p:sldMasterId id="2147483888" r:id="rId3"/>
    <p:sldMasterId id="2147483819" r:id="rId4"/>
    <p:sldMasterId id="2147483713" r:id="rId5"/>
    <p:sldMasterId id="2147483755" r:id="rId6"/>
    <p:sldMasterId id="2147483717" r:id="rId7"/>
    <p:sldMasterId id="2147483772" r:id="rId8"/>
    <p:sldMasterId id="2147483774" r:id="rId9"/>
    <p:sldMasterId id="2147483776" r:id="rId10"/>
    <p:sldMasterId id="2147483778" r:id="rId11"/>
    <p:sldMasterId id="2147483909" r:id="rId12"/>
    <p:sldMasterId id="2147483911" r:id="rId13"/>
    <p:sldMasterId id="2147483913" r:id="rId14"/>
    <p:sldMasterId id="2147483915" r:id="rId15"/>
    <p:sldMasterId id="2147483722" r:id="rId16"/>
    <p:sldMasterId id="2147483918" r:id="rId17"/>
  </p:sldMasterIdLst>
  <p:notesMasterIdLst>
    <p:notesMasterId r:id="rId33"/>
  </p:notesMasterIdLst>
  <p:sldIdLst>
    <p:sldId id="487" r:id="rId18"/>
    <p:sldId id="415" r:id="rId19"/>
    <p:sldId id="416" r:id="rId20"/>
    <p:sldId id="548" r:id="rId21"/>
    <p:sldId id="486" r:id="rId22"/>
    <p:sldId id="484" r:id="rId23"/>
    <p:sldId id="554" r:id="rId24"/>
    <p:sldId id="529" r:id="rId25"/>
    <p:sldId id="549" r:id="rId26"/>
    <p:sldId id="555" r:id="rId27"/>
    <p:sldId id="550" r:id="rId28"/>
    <p:sldId id="551" r:id="rId29"/>
    <p:sldId id="552" r:id="rId30"/>
    <p:sldId id="553" r:id="rId31"/>
    <p:sldId id="546" r:id="rId32"/>
  </p:sldIdLst>
  <p:sldSz cx="9144000" cy="5143500" type="screen16x9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 Gejrot" initials="EG" lastIdx="4" clrIdx="0">
    <p:extLst>
      <p:ext uri="{19B8F6BF-5375-455C-9EA6-DF929625EA0E}">
        <p15:presenceInfo xmlns:p15="http://schemas.microsoft.com/office/powerpoint/2012/main" userId="Emil Gejro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1ED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81891"/>
  </p:normalViewPr>
  <p:slideViewPr>
    <p:cSldViewPr>
      <p:cViewPr varScale="1">
        <p:scale>
          <a:sx n="71" d="100"/>
          <a:sy n="71" d="100"/>
        </p:scale>
        <p:origin x="118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54CBA-4867-44A3-BDF8-1C2F43CF94FE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313B-E867-409A-B297-11B7A91DCD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28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B313B-E867-409A-B297-11B7A91DCD2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5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B313B-E867-409A-B297-11B7A91DCD2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5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55726"/>
            <a:ext cx="5375350" cy="12674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3723878"/>
            <a:ext cx="4536504" cy="812530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1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Klicka här för att ändra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00773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71B8728-A629-154F-8C11-89EA609171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2265" y="1470504"/>
            <a:ext cx="3827967" cy="255217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73AF04A-F2C2-374D-8EA9-45B2DD3CCF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5776" y="4197602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2931958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BD2CA380-61DD-1344-BE8A-A433AF00AC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99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BigHeader_subheader_mini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6B14D472-5723-6742-A2FD-F64A14D48B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286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miniheader_bullet_pic_portrai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026DFF40-4B18-524D-9D3E-A04851F970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55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88032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73EF1F86-9D36-BD46-BE15-7E741F61D1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650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_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0EB0DE5-30BC-0A40-B0A2-5E08A600B9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7332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D5009032-147A-8F49-BF62-91DDEEB326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22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ig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8369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73FFB97-B320-9648-A1BD-54F26C5D8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88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392AF137-A22B-A148-B2EF-505DCC07B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4" y="757593"/>
            <a:ext cx="3479960" cy="3564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8024" y="757593"/>
            <a:ext cx="3129062" cy="800219"/>
          </a:xfrm>
          <a:noFill/>
        </p:spPr>
        <p:txBody>
          <a:bodyPr wrap="none" lIns="0" tIns="0" rIns="0" bIns="0"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om du </a:t>
            </a:r>
            <a:r>
              <a:rPr lang="en-US" dirty="0" err="1"/>
              <a:t>vill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4" y="1851670"/>
            <a:ext cx="3908696" cy="2644075"/>
          </a:xfrm>
        </p:spPr>
        <p:txBody>
          <a:bodyPr>
            <a:normAutofit/>
          </a:bodyPr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1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40602" y="1149929"/>
            <a:ext cx="2736304" cy="273630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2616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AF42BF-B4FD-CF45-9AE5-6C07BF2F0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592" y="1562400"/>
            <a:ext cx="7272392" cy="1728000"/>
          </a:xfrm>
        </p:spPr>
        <p:txBody>
          <a:bodyPr wrap="square" rIns="72000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626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AF42BF-B4FD-CF45-9AE5-6C07BF2F0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592" y="1562400"/>
            <a:ext cx="7272392" cy="1728000"/>
          </a:xfrm>
        </p:spPr>
        <p:txBody>
          <a:bodyPr wrap="square" rIns="72000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037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392AF137-A22B-A148-B2EF-505DCC07B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4" y="757593"/>
            <a:ext cx="3479960" cy="3564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8024" y="757593"/>
            <a:ext cx="3129062" cy="800219"/>
          </a:xfrm>
          <a:noFill/>
        </p:spPr>
        <p:txBody>
          <a:bodyPr wrap="none" lIns="0" tIns="0" rIns="0" bIns="0"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om du </a:t>
            </a:r>
            <a:r>
              <a:rPr lang="en-US" dirty="0" err="1"/>
              <a:t>vill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4" y="1851670"/>
            <a:ext cx="3908696" cy="2644075"/>
          </a:xfrm>
        </p:spPr>
        <p:txBody>
          <a:bodyPr>
            <a:normAutofit/>
          </a:bodyPr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1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40602" y="1149929"/>
            <a:ext cx="2736304" cy="273630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5919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7629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1295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14798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2040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289331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1054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952328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2236712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75111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with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2028995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36000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256103" cy="884070"/>
          </a:xfrm>
        </p:spPr>
        <p:txBody>
          <a:bodyPr rIns="432000"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spcBef>
                <a:spcPts val="576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789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71B8728-A629-154F-8C11-89EA609171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2265" y="1470504"/>
            <a:ext cx="3827967" cy="255217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73AF04A-F2C2-374D-8EA9-45B2DD3CCF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5776" y="4197602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655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815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2931958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BD2CA380-61DD-1344-BE8A-A433AF00AC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288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BigHeader_subheader_mini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6B14D472-5723-6742-A2FD-F64A14D48B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992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miniheader_bullet_pic_portrai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026DFF40-4B18-524D-9D3E-A04851F970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410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88032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73EF1F86-9D36-BD46-BE15-7E741F61D1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2562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_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0EB0DE5-30BC-0A40-B0A2-5E08A600B9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8732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D5009032-147A-8F49-BF62-91DDEEB326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7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ig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9273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73FFB97-B320-9648-A1BD-54F26C5D8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94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234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2864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73FFB97-B320-9648-A1BD-54F26C5D8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164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2493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1419622"/>
            <a:ext cx="2016224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/>
              <a:t>GLÖM INTE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987824" y="1851670"/>
            <a:ext cx="3600400" cy="172819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431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55776" y="771550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1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555776" y="1059582"/>
            <a:ext cx="2520280" cy="108012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39952" y="3003798"/>
            <a:ext cx="2520280" cy="11521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139952" y="2715766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345667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4631"/>
            <a:ext cx="1584176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835696" y="1491630"/>
            <a:ext cx="2376264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76056" y="1203598"/>
            <a:ext cx="1728192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076056" y="1491630"/>
            <a:ext cx="2304256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491880" y="3363838"/>
            <a:ext cx="2376264" cy="100811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35957" y="3075806"/>
            <a:ext cx="1656184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3775568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734972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011480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8549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14798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/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21570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Oval pratbubbla 1">
            <a:extLst>
              <a:ext uri="{FF2B5EF4-FFF2-40B4-BE49-F238E27FC236}">
                <a16:creationId xmlns:a16="http://schemas.microsoft.com/office/drawing/2014/main" id="{8780AD40-B313-624C-8019-6464B4CD5462}"/>
              </a:ext>
            </a:extLst>
          </p:cNvPr>
          <p:cNvSpPr/>
          <p:nvPr userDrawn="1"/>
        </p:nvSpPr>
        <p:spPr>
          <a:xfrm>
            <a:off x="1326182" y="476745"/>
            <a:ext cx="6698624" cy="4495019"/>
          </a:xfrm>
          <a:custGeom>
            <a:avLst/>
            <a:gdLst>
              <a:gd name="connsiteX0" fmla="*/ 1953239 w 6696744"/>
              <a:gd name="connsiteY0" fmla="*/ 4587753 h 4078003"/>
              <a:gd name="connsiteX1" fmla="*/ 1702879 w 6696744"/>
              <a:gd name="connsiteY1" fmla="*/ 3814802 h 4078003"/>
              <a:gd name="connsiteX2" fmla="*/ 1157491 w 6696744"/>
              <a:gd name="connsiteY2" fmla="*/ 497059 h 4078003"/>
              <a:gd name="connsiteX3" fmla="*/ 4358501 w 6696744"/>
              <a:gd name="connsiteY3" fmla="*/ 94997 h 4078003"/>
              <a:gd name="connsiteX4" fmla="*/ 6231670 w 6696744"/>
              <a:gd name="connsiteY4" fmla="*/ 3075688 h 4078003"/>
              <a:gd name="connsiteX5" fmla="*/ 2915106 w 6696744"/>
              <a:gd name="connsiteY5" fmla="*/ 4060863 h 4078003"/>
              <a:gd name="connsiteX6" fmla="*/ 1953239 w 6696744"/>
              <a:gd name="connsiteY6" fmla="*/ 4587753 h 4078003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624" h="4495019">
                <a:moveTo>
                  <a:pt x="1310740" y="4495019"/>
                </a:moveTo>
                <a:cubicBezTo>
                  <a:pt x="1730869" y="4217490"/>
                  <a:pt x="1786563" y="4072483"/>
                  <a:pt x="1703110" y="3814833"/>
                </a:cubicBezTo>
                <a:cubicBezTo>
                  <a:pt x="-314448" y="3121573"/>
                  <a:pt x="-594141" y="1420126"/>
                  <a:pt x="1157722" y="497090"/>
                </a:cubicBezTo>
                <a:cubicBezTo>
                  <a:pt x="2037554" y="33517"/>
                  <a:pt x="3249484" y="-118707"/>
                  <a:pt x="4358732" y="95028"/>
                </a:cubicBezTo>
                <a:cubicBezTo>
                  <a:pt x="6411840" y="490630"/>
                  <a:pt x="7326769" y="1946517"/>
                  <a:pt x="6231901" y="3075719"/>
                </a:cubicBezTo>
                <a:cubicBezTo>
                  <a:pt x="5550091" y="3778911"/>
                  <a:pt x="4245080" y="4166561"/>
                  <a:pt x="2915337" y="4060894"/>
                </a:cubicBezTo>
                <a:cubicBezTo>
                  <a:pt x="2415810" y="4216646"/>
                  <a:pt x="2393363" y="4485042"/>
                  <a:pt x="1310740" y="449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8000" tIns="0" rIns="288000" bIns="216000" rtlCol="0" anchor="ctr"/>
          <a:lstStyle/>
          <a:p>
            <a:pPr algn="ctr"/>
            <a:r>
              <a:rPr lang="en-US" sz="3900" dirty="0"/>
              <a:t>“Lorem ipsum dolor sit </a:t>
            </a:r>
            <a:r>
              <a:rPr lang="en-US" sz="3900" dirty="0" err="1"/>
              <a:t>amet</a:t>
            </a:r>
            <a:r>
              <a:rPr lang="en-US" sz="3900" dirty="0"/>
              <a:t>, </a:t>
            </a:r>
            <a:r>
              <a:rPr lang="en-US" sz="3900" dirty="0" err="1"/>
              <a:t>consectetur</a:t>
            </a:r>
            <a:r>
              <a:rPr lang="en-US" sz="3900" dirty="0"/>
              <a:t> </a:t>
            </a:r>
            <a:r>
              <a:rPr lang="en-US" sz="3900" dirty="0" err="1"/>
              <a:t>adipiscing</a:t>
            </a:r>
            <a:r>
              <a:rPr lang="en-US" sz="3900" dirty="0"/>
              <a:t> </a:t>
            </a:r>
            <a:r>
              <a:rPr lang="en-US" sz="3900" dirty="0" err="1"/>
              <a:t>elitestibulum</a:t>
            </a:r>
            <a:r>
              <a:rPr lang="en-US" sz="3900" dirty="0"/>
              <a:t> </a:t>
            </a:r>
            <a:r>
              <a:rPr lang="en-US" sz="3900" dirty="0" err="1"/>
              <a:t>aliquet</a:t>
            </a:r>
            <a:r>
              <a:rPr lang="en-US" sz="39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011931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Oval pratbubbla 1">
            <a:extLst>
              <a:ext uri="{FF2B5EF4-FFF2-40B4-BE49-F238E27FC236}">
                <a16:creationId xmlns:a16="http://schemas.microsoft.com/office/drawing/2014/main" id="{8780AD40-B313-624C-8019-6464B4CD5462}"/>
              </a:ext>
            </a:extLst>
          </p:cNvPr>
          <p:cNvSpPr/>
          <p:nvPr userDrawn="1"/>
        </p:nvSpPr>
        <p:spPr>
          <a:xfrm>
            <a:off x="1115616" y="627534"/>
            <a:ext cx="7134250" cy="3672408"/>
          </a:xfrm>
          <a:custGeom>
            <a:avLst/>
            <a:gdLst>
              <a:gd name="connsiteX0" fmla="*/ 1953239 w 6696744"/>
              <a:gd name="connsiteY0" fmla="*/ 4587753 h 4078003"/>
              <a:gd name="connsiteX1" fmla="*/ 1702879 w 6696744"/>
              <a:gd name="connsiteY1" fmla="*/ 3814802 h 4078003"/>
              <a:gd name="connsiteX2" fmla="*/ 1157491 w 6696744"/>
              <a:gd name="connsiteY2" fmla="*/ 497059 h 4078003"/>
              <a:gd name="connsiteX3" fmla="*/ 4358501 w 6696744"/>
              <a:gd name="connsiteY3" fmla="*/ 94997 h 4078003"/>
              <a:gd name="connsiteX4" fmla="*/ 6231670 w 6696744"/>
              <a:gd name="connsiteY4" fmla="*/ 3075688 h 4078003"/>
              <a:gd name="connsiteX5" fmla="*/ 2915106 w 6696744"/>
              <a:gd name="connsiteY5" fmla="*/ 4060863 h 4078003"/>
              <a:gd name="connsiteX6" fmla="*/ 1953239 w 6696744"/>
              <a:gd name="connsiteY6" fmla="*/ 4587753 h 4078003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624" h="4495019">
                <a:moveTo>
                  <a:pt x="1310740" y="4495019"/>
                </a:moveTo>
                <a:cubicBezTo>
                  <a:pt x="1730869" y="4217490"/>
                  <a:pt x="1786563" y="4072483"/>
                  <a:pt x="1703110" y="3814833"/>
                </a:cubicBezTo>
                <a:cubicBezTo>
                  <a:pt x="-314448" y="3121573"/>
                  <a:pt x="-594141" y="1420126"/>
                  <a:pt x="1157722" y="497090"/>
                </a:cubicBezTo>
                <a:cubicBezTo>
                  <a:pt x="2037554" y="33517"/>
                  <a:pt x="3249484" y="-118707"/>
                  <a:pt x="4358732" y="95028"/>
                </a:cubicBezTo>
                <a:cubicBezTo>
                  <a:pt x="6411840" y="490630"/>
                  <a:pt x="7326769" y="1946517"/>
                  <a:pt x="6231901" y="3075719"/>
                </a:cubicBezTo>
                <a:cubicBezTo>
                  <a:pt x="5550091" y="3778911"/>
                  <a:pt x="4245080" y="4166561"/>
                  <a:pt x="2915337" y="4060894"/>
                </a:cubicBezTo>
                <a:cubicBezTo>
                  <a:pt x="2415810" y="4216646"/>
                  <a:pt x="2393363" y="4485042"/>
                  <a:pt x="1310740" y="449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8000" tIns="0" rIns="288000" bIns="216000" rtlCol="0" anchor="ctr"/>
          <a:lstStyle/>
          <a:p>
            <a:pPr algn="ctr"/>
            <a:r>
              <a:rPr lang="en-US" sz="3200" dirty="0"/>
              <a:t>“Lorem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. Lorem ipsum dolor sit </a:t>
            </a:r>
            <a:r>
              <a:rPr lang="en-US" sz="3200" dirty="0" err="1"/>
              <a:t>amet</a:t>
            </a:r>
            <a:r>
              <a:rPr lang="en-US" sz="3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6097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Oval pratbubbla 1">
            <a:extLst>
              <a:ext uri="{FF2B5EF4-FFF2-40B4-BE49-F238E27FC236}">
                <a16:creationId xmlns:a16="http://schemas.microsoft.com/office/drawing/2014/main" id="{8780AD40-B313-624C-8019-6464B4CD5462}"/>
              </a:ext>
            </a:extLst>
          </p:cNvPr>
          <p:cNvSpPr/>
          <p:nvPr userDrawn="1"/>
        </p:nvSpPr>
        <p:spPr>
          <a:xfrm flipH="1">
            <a:off x="1043608" y="555525"/>
            <a:ext cx="7185992" cy="4292245"/>
          </a:xfrm>
          <a:custGeom>
            <a:avLst/>
            <a:gdLst>
              <a:gd name="connsiteX0" fmla="*/ 1953239 w 6696744"/>
              <a:gd name="connsiteY0" fmla="*/ 4587753 h 4078003"/>
              <a:gd name="connsiteX1" fmla="*/ 1702879 w 6696744"/>
              <a:gd name="connsiteY1" fmla="*/ 3814802 h 4078003"/>
              <a:gd name="connsiteX2" fmla="*/ 1157491 w 6696744"/>
              <a:gd name="connsiteY2" fmla="*/ 497059 h 4078003"/>
              <a:gd name="connsiteX3" fmla="*/ 4358501 w 6696744"/>
              <a:gd name="connsiteY3" fmla="*/ 94997 h 4078003"/>
              <a:gd name="connsiteX4" fmla="*/ 6231670 w 6696744"/>
              <a:gd name="connsiteY4" fmla="*/ 3075688 h 4078003"/>
              <a:gd name="connsiteX5" fmla="*/ 2915106 w 6696744"/>
              <a:gd name="connsiteY5" fmla="*/ 4060863 h 4078003"/>
              <a:gd name="connsiteX6" fmla="*/ 1953239 w 6696744"/>
              <a:gd name="connsiteY6" fmla="*/ 4587753 h 4078003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624" h="4495019">
                <a:moveTo>
                  <a:pt x="1310740" y="4495019"/>
                </a:moveTo>
                <a:cubicBezTo>
                  <a:pt x="1730869" y="4217490"/>
                  <a:pt x="1786563" y="4072483"/>
                  <a:pt x="1703110" y="3814833"/>
                </a:cubicBezTo>
                <a:cubicBezTo>
                  <a:pt x="-314448" y="3121573"/>
                  <a:pt x="-594141" y="1420126"/>
                  <a:pt x="1157722" y="497090"/>
                </a:cubicBezTo>
                <a:cubicBezTo>
                  <a:pt x="2037554" y="33517"/>
                  <a:pt x="3249484" y="-118707"/>
                  <a:pt x="4358732" y="95028"/>
                </a:cubicBezTo>
                <a:cubicBezTo>
                  <a:pt x="6411840" y="490630"/>
                  <a:pt x="7326769" y="1946517"/>
                  <a:pt x="6231901" y="3075719"/>
                </a:cubicBezTo>
                <a:cubicBezTo>
                  <a:pt x="5550091" y="3778911"/>
                  <a:pt x="4245080" y="4166561"/>
                  <a:pt x="2915337" y="4060894"/>
                </a:cubicBezTo>
                <a:cubicBezTo>
                  <a:pt x="2415810" y="4216646"/>
                  <a:pt x="2393363" y="4485042"/>
                  <a:pt x="1310740" y="449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8000" tIns="0" rIns="288000" bIns="216000" rtlCol="0" anchor="ctr"/>
          <a:lstStyle/>
          <a:p>
            <a:pPr algn="ctr"/>
            <a:r>
              <a:rPr lang="en-US" sz="3200" dirty="0"/>
              <a:t>“Lorem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. Vestibulum </a:t>
            </a:r>
            <a:r>
              <a:rPr lang="en-US" sz="3200" dirty="0" err="1"/>
              <a:t>aliquet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 dolor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mattis</a:t>
            </a:r>
            <a:r>
              <a:rPr lang="en-US" sz="3200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291589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Oval pratbubbla 1">
            <a:extLst>
              <a:ext uri="{FF2B5EF4-FFF2-40B4-BE49-F238E27FC236}">
                <a16:creationId xmlns:a16="http://schemas.microsoft.com/office/drawing/2014/main" id="{8780AD40-B313-624C-8019-6464B4CD5462}"/>
              </a:ext>
            </a:extLst>
          </p:cNvPr>
          <p:cNvSpPr/>
          <p:nvPr userDrawn="1"/>
        </p:nvSpPr>
        <p:spPr>
          <a:xfrm flipH="1">
            <a:off x="1043608" y="627534"/>
            <a:ext cx="7185992" cy="3932204"/>
          </a:xfrm>
          <a:custGeom>
            <a:avLst/>
            <a:gdLst>
              <a:gd name="connsiteX0" fmla="*/ 1953239 w 6696744"/>
              <a:gd name="connsiteY0" fmla="*/ 4587753 h 4078003"/>
              <a:gd name="connsiteX1" fmla="*/ 1702879 w 6696744"/>
              <a:gd name="connsiteY1" fmla="*/ 3814802 h 4078003"/>
              <a:gd name="connsiteX2" fmla="*/ 1157491 w 6696744"/>
              <a:gd name="connsiteY2" fmla="*/ 497059 h 4078003"/>
              <a:gd name="connsiteX3" fmla="*/ 4358501 w 6696744"/>
              <a:gd name="connsiteY3" fmla="*/ 94997 h 4078003"/>
              <a:gd name="connsiteX4" fmla="*/ 6231670 w 6696744"/>
              <a:gd name="connsiteY4" fmla="*/ 3075688 h 4078003"/>
              <a:gd name="connsiteX5" fmla="*/ 2915106 w 6696744"/>
              <a:gd name="connsiteY5" fmla="*/ 4060863 h 4078003"/>
              <a:gd name="connsiteX6" fmla="*/ 1953239 w 6696744"/>
              <a:gd name="connsiteY6" fmla="*/ 4587753 h 4078003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624" h="4495019">
                <a:moveTo>
                  <a:pt x="1310740" y="4495019"/>
                </a:moveTo>
                <a:cubicBezTo>
                  <a:pt x="1730869" y="4217490"/>
                  <a:pt x="1786563" y="4072483"/>
                  <a:pt x="1703110" y="3814833"/>
                </a:cubicBezTo>
                <a:cubicBezTo>
                  <a:pt x="-314448" y="3121573"/>
                  <a:pt x="-594141" y="1420126"/>
                  <a:pt x="1157722" y="497090"/>
                </a:cubicBezTo>
                <a:cubicBezTo>
                  <a:pt x="2037554" y="33517"/>
                  <a:pt x="3249484" y="-118707"/>
                  <a:pt x="4358732" y="95028"/>
                </a:cubicBezTo>
                <a:cubicBezTo>
                  <a:pt x="6411840" y="490630"/>
                  <a:pt x="7326769" y="1946517"/>
                  <a:pt x="6231901" y="3075719"/>
                </a:cubicBezTo>
                <a:cubicBezTo>
                  <a:pt x="5550091" y="3778911"/>
                  <a:pt x="4245080" y="4166561"/>
                  <a:pt x="2915337" y="4060894"/>
                </a:cubicBezTo>
                <a:cubicBezTo>
                  <a:pt x="2415810" y="4216646"/>
                  <a:pt x="2393363" y="4485042"/>
                  <a:pt x="1310740" y="449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8000" tIns="0" rIns="288000" bIns="216000" rtlCol="0" anchor="ctr"/>
          <a:lstStyle/>
          <a:p>
            <a:pPr algn="ctr"/>
            <a:r>
              <a:rPr lang="en-US" sz="3900" dirty="0"/>
              <a:t>“Lorem ipsum dolor sit </a:t>
            </a:r>
            <a:r>
              <a:rPr lang="en-US" sz="3900" dirty="0" err="1"/>
              <a:t>amet</a:t>
            </a:r>
            <a:r>
              <a:rPr lang="en-US" sz="3900" dirty="0"/>
              <a:t>, </a:t>
            </a:r>
            <a:r>
              <a:rPr lang="en-US" sz="3900" dirty="0" err="1"/>
              <a:t>consectetur</a:t>
            </a:r>
            <a:r>
              <a:rPr lang="en-US" sz="3900" dirty="0"/>
              <a:t> </a:t>
            </a:r>
            <a:r>
              <a:rPr lang="en-US" sz="3900" dirty="0" err="1"/>
              <a:t>adipiscing</a:t>
            </a:r>
            <a:r>
              <a:rPr lang="en-US" sz="3900" dirty="0"/>
              <a:t> </a:t>
            </a:r>
            <a:r>
              <a:rPr lang="en-US" sz="3900" dirty="0" err="1"/>
              <a:t>elit</a:t>
            </a:r>
            <a:r>
              <a:rPr lang="en-US" sz="3900" dirty="0"/>
              <a:t> </a:t>
            </a:r>
            <a:r>
              <a:rPr lang="en-US" sz="3900" dirty="0" err="1"/>
              <a:t>vestibu</a:t>
            </a:r>
            <a:r>
              <a:rPr lang="en-US" sz="39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859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D2FAC65-368A-B644-92A8-6655F60BC6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4155927"/>
            <a:ext cx="4536504" cy="680868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Klicka här för att ändra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030312E6-B27C-1243-AFE2-84EB39620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2357457"/>
            <a:ext cx="4608512" cy="99377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924548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638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79374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1772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384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289331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</p:spTree>
    <p:extLst/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4127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3522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1779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7664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591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057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7A2C9-1D91-417B-BDBF-72E130875603}" type="datetimeFigureOut"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2018-07-03</a:t>
            </a:fld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12DE42-A030-4B50-9382-C1984C739629}" type="slidenum">
              <a:rPr kumimoji="0" lang="sv-S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07595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952328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2236712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with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2028995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256103" cy="884070"/>
          </a:xfrm>
        </p:spPr>
        <p:txBody>
          <a:bodyPr rIns="432000"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spcBef>
                <a:spcPts val="576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9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50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1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2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3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0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2.wmf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4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4.wmf"/><Relationship Id="rId4" Type="http://schemas.openxmlformats.org/officeDocument/2006/relationships/image" Target="../media/image6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.wmf"/><Relationship Id="rId4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wmf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5C4FD5D-F209-1240-B26B-526F619DF91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F40A697-0C44-AD4D-8476-AAE3AD42E7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70" y="-92546"/>
            <a:ext cx="3215759" cy="1664027"/>
          </a:xfrm>
          <a:prstGeom prst="rect">
            <a:avLst/>
          </a:prstGeom>
        </p:spPr>
      </p:pic>
      <p:cxnSp>
        <p:nvCxnSpPr>
          <p:cNvPr id="16" name="Rak 15">
            <a:extLst>
              <a:ext uri="{FF2B5EF4-FFF2-40B4-BE49-F238E27FC236}">
                <a16:creationId xmlns:a16="http://schemas.microsoft.com/office/drawing/2014/main" id="{8478153D-05DD-984B-882B-C29465F0D131}"/>
              </a:ext>
            </a:extLst>
          </p:cNvPr>
          <p:cNvCxnSpPr/>
          <p:nvPr userDrawn="1"/>
        </p:nvCxnSpPr>
        <p:spPr>
          <a:xfrm>
            <a:off x="680948" y="3655866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0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A15D8F3-3A26-DC45-81C2-E171ABF7EFEF}"/>
              </a:ext>
            </a:extLst>
          </p:cNvPr>
          <p:cNvSpPr/>
          <p:nvPr userDrawn="1"/>
        </p:nvSpPr>
        <p:spPr>
          <a:xfrm>
            <a:off x="0" y="0"/>
            <a:ext cx="9144000" cy="5161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90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FB37544-D083-7E49-B63E-C608C680644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42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FB37544-D083-7E49-B63E-C608C680644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735949-F77E-C040-B818-5B7F7121B4D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48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735949-F77E-C040-B818-5B7F7121B4D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88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735949-F77E-C040-B818-5B7F7121B4D7}"/>
              </a:ext>
            </a:extLst>
          </p:cNvPr>
          <p:cNvSpPr/>
          <p:nvPr userDrawn="1"/>
        </p:nvSpPr>
        <p:spPr>
          <a:xfrm>
            <a:off x="0" y="9857"/>
            <a:ext cx="9144000" cy="5143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048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735949-F77E-C040-B818-5B7F7121B4D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706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E4C50DE-333B-1246-ADD7-A455AE92AB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31F054C-5639-A142-A6EB-3E013EDC88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7" y="3507854"/>
            <a:ext cx="1508777" cy="780732"/>
          </a:xfrm>
          <a:prstGeom prst="rect">
            <a:avLst/>
          </a:prstGeom>
        </p:spPr>
      </p:pic>
      <p:cxnSp>
        <p:nvCxnSpPr>
          <p:cNvPr id="15" name="Rak 14">
            <a:extLst>
              <a:ext uri="{FF2B5EF4-FFF2-40B4-BE49-F238E27FC236}">
                <a16:creationId xmlns:a16="http://schemas.microsoft.com/office/drawing/2014/main" id="{E3A9D67A-5C44-A543-8A31-C75CD674328B}"/>
              </a:ext>
            </a:extLst>
          </p:cNvPr>
          <p:cNvCxnSpPr/>
          <p:nvPr userDrawn="1"/>
        </p:nvCxnSpPr>
        <p:spPr>
          <a:xfrm flipV="1">
            <a:off x="467544" y="3579862"/>
            <a:ext cx="8208912" cy="92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5AC4A7DE-EF06-DF4F-B519-5CAF74A74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4" r="17551" b="-2169"/>
          <a:stretch/>
        </p:blipFill>
        <p:spPr>
          <a:xfrm>
            <a:off x="5874774" y="0"/>
            <a:ext cx="3269226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7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73"/>
          <a:stretch/>
        </p:blipFill>
        <p:spPr>
          <a:xfrm>
            <a:off x="7973710" y="4570639"/>
            <a:ext cx="1062785" cy="3653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148144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324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9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60" r:id="rId2"/>
    <p:sldLayoutId id="2147483761" r:id="rId3"/>
    <p:sldLayoutId id="2147483762" r:id="rId4"/>
    <p:sldLayoutId id="2147483763" r:id="rId5"/>
    <p:sldLayoutId id="2147483770" r:id="rId6"/>
    <p:sldLayoutId id="2147483764" r:id="rId7"/>
    <p:sldLayoutId id="2147483765" r:id="rId8"/>
    <p:sldLayoutId id="2147483766" r:id="rId9"/>
    <p:sldLayoutId id="2147483768" r:id="rId10"/>
    <p:sldLayoutId id="2147483781" r:id="rId11"/>
    <p:sldLayoutId id="2147483783" r:id="rId12"/>
    <p:sldLayoutId id="2147483784" r:id="rId13"/>
    <p:sldLayoutId id="2147483786" r:id="rId14"/>
    <p:sldLayoutId id="2147483785" r:id="rId15"/>
    <p:sldLayoutId id="2147483790" r:id="rId16"/>
    <p:sldLayoutId id="2147483791" r:id="rId17"/>
    <p:sldLayoutId id="2147483789" r:id="rId18"/>
    <p:sldLayoutId id="2147483917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576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148144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324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615D36DB-13B6-914F-AF56-5A9AD3A33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576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148144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324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46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05"/>
            <a:ext cx="9144000" cy="5154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2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ADF3495-ED79-E045-AF10-4839D0D7F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1F6B124-8894-5D42-A0D8-5CD18958667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68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2018-07-03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2A25A2B-B211-914D-934B-7F8D8F31DE3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6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u.difi.no/krav-og-regelverk/veileder-utplassering-av-automater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(null)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ndard.no/no/nettbutikk/produktkatalogen/Produktpresentasjon/?ProductID=179679" TargetMode="External"/><Relationship Id="rId13" Type="http://schemas.openxmlformats.org/officeDocument/2006/relationships/hyperlink" Target="http://www.w3.org/TR/WCAG21/" TargetMode="External"/><Relationship Id="rId3" Type="http://schemas.openxmlformats.org/officeDocument/2006/relationships/hyperlink" Target="http://www.standard.no/no/nettbutikk/produktkatalogen/Produktpresentasjon/?ProductID=396822" TargetMode="External"/><Relationship Id="rId7" Type="http://schemas.openxmlformats.org/officeDocument/2006/relationships/hyperlink" Target="http://www.standard.no/no/nettbutikk/produktkatalogen/Produktpresentasjon/?ProductID=283407" TargetMode="External"/><Relationship Id="rId12" Type="http://schemas.openxmlformats.org/officeDocument/2006/relationships/hyperlink" Target="http://www.w3.org/TR/WCAG20/" TargetMode="External"/><Relationship Id="rId2" Type="http://schemas.openxmlformats.org/officeDocument/2006/relationships/hyperlink" Target="http://www.standard.no/no/nettbutikk/produktkatalogen/Produktpresentasjon/?ProductID=239528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standard.no/no/nettbutikk/produktkatalogen/Produktpresentasjon/?ProductID=379192" TargetMode="External"/><Relationship Id="rId11" Type="http://schemas.openxmlformats.org/officeDocument/2006/relationships/hyperlink" Target="http://www.standard.no/no/nettbutikk/produktkatalogen/Produktpresentasjon/?ProductID=344644" TargetMode="External"/><Relationship Id="rId5" Type="http://schemas.openxmlformats.org/officeDocument/2006/relationships/hyperlink" Target="http://www.standard.no/no/nettbutikk/produktkatalogen/Produktpresentasjon/?ProductID=356314" TargetMode="External"/><Relationship Id="rId10" Type="http://schemas.openxmlformats.org/officeDocument/2006/relationships/hyperlink" Target="http://www.standard.no/no/nettbutikk/produktkatalogen/Produktpresentasjon/?ProductID=211426" TargetMode="External"/><Relationship Id="rId4" Type="http://schemas.openxmlformats.org/officeDocument/2006/relationships/hyperlink" Target="http://www.standard.no/no/nettbutikk/produktkatalogen/Produktpresentasjon/?ProductID=138143" TargetMode="External"/><Relationship Id="rId9" Type="http://schemas.openxmlformats.org/officeDocument/2006/relationships/hyperlink" Target="http://www.standard.no/no/nettbutikk/produktkatalogen/Produktpresentasjon/?ProductID=21141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C29FC4E7-2728-0E48-800B-16449065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355727"/>
            <a:ext cx="7560840" cy="1296144"/>
          </a:xfrm>
        </p:spPr>
        <p:txBody>
          <a:bodyPr/>
          <a:lstStyle/>
          <a:p>
            <a:r>
              <a:rPr lang="en-US" dirty="0"/>
              <a:t>Accessibility of Self-Service Terminals in Norway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363B728-1A01-EA42-92D4-976537E87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568" y="3723878"/>
            <a:ext cx="4536504" cy="360040"/>
          </a:xfrm>
        </p:spPr>
        <p:txBody>
          <a:bodyPr/>
          <a:lstStyle/>
          <a:p>
            <a:r>
              <a:rPr lang="sv-SE" dirty="0"/>
              <a:t>andreas.cederbom@funka.com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10">
            <a:extLst>
              <a:ext uri="{FF2B5EF4-FFF2-40B4-BE49-F238E27FC236}">
                <a16:creationId xmlns:a16="http://schemas.microsoft.com/office/drawing/2014/main" id="{15A69AB5-CDFE-4FA4-9913-2660CF5DDECF}"/>
              </a:ext>
            </a:extLst>
          </p:cNvPr>
          <p:cNvSpPr txBox="1">
            <a:spLocks/>
          </p:cNvSpPr>
          <p:nvPr/>
        </p:nvSpPr>
        <p:spPr>
          <a:xfrm>
            <a:off x="677524" y="4083918"/>
            <a:ext cx="4536504" cy="360040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1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Twitter: @</a:t>
            </a:r>
            <a:r>
              <a:rPr lang="sv-SE" dirty="0" err="1"/>
              <a:t>cederbomarn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4247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A shop owner.">
            <a:extLst>
              <a:ext uri="{FF2B5EF4-FFF2-40B4-BE49-F238E27FC236}">
                <a16:creationId xmlns:a16="http://schemas.microsoft.com/office/drawing/2014/main" id="{331AA5EE-7353-4B83-B595-32F72DCB3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 b="12921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3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2C7699-32E5-46EE-A859-2BD2A1C8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4105644" cy="699404"/>
          </a:xfrm>
        </p:spPr>
        <p:txBody>
          <a:bodyPr/>
          <a:lstStyle/>
          <a:p>
            <a:r>
              <a:rPr lang="en-US" dirty="0"/>
              <a:t>What we found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BB3E98-ACCF-46AC-AC0B-4CE1ED995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685" y="1320180"/>
            <a:ext cx="3779837" cy="3699841"/>
          </a:xfrm>
        </p:spPr>
        <p:txBody>
          <a:bodyPr>
            <a:normAutofit fontScale="92500"/>
          </a:bodyPr>
          <a:lstStyle/>
          <a:p>
            <a:r>
              <a:rPr lang="en-US" dirty="0"/>
              <a:t>A massive amount of requirements in the different standards</a:t>
            </a:r>
          </a:p>
          <a:p>
            <a:r>
              <a:rPr lang="en-US" dirty="0"/>
              <a:t>Requirements that were hard to interpret</a:t>
            </a:r>
          </a:p>
          <a:p>
            <a:r>
              <a:rPr lang="en-US" dirty="0"/>
              <a:t>Requirements that contradicted each other</a:t>
            </a:r>
          </a:p>
          <a:p>
            <a:r>
              <a:rPr lang="en-US" dirty="0"/>
              <a:t>Important issues were not covered in the standards</a:t>
            </a:r>
          </a:p>
        </p:txBody>
      </p:sp>
      <p:pic>
        <p:nvPicPr>
          <p:cNvPr id="4" name="Plassholder for bilde 4" descr="Girl reading a book.">
            <a:extLst>
              <a:ext uri="{FF2B5EF4-FFF2-40B4-BE49-F238E27FC236}">
                <a16:creationId xmlns:a16="http://schemas.microsoft.com/office/drawing/2014/main" id="{817D34D8-20D2-407D-95B8-967C2F8537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163" y="1511300"/>
            <a:ext cx="3779837" cy="26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7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An example of one of the illustrations.">
            <a:extLst>
              <a:ext uri="{FF2B5EF4-FFF2-40B4-BE49-F238E27FC236}">
                <a16:creationId xmlns:a16="http://schemas.microsoft.com/office/drawing/2014/main" id="{FB68EFCF-BB8D-41F6-9C59-B39D2AF9C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5486"/>
            <a:ext cx="3682103" cy="26234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533397A-663D-40A2-B0B6-2D9646AE7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3541387" cy="699404"/>
          </a:xfrm>
        </p:spPr>
        <p:txBody>
          <a:bodyPr/>
          <a:lstStyle/>
          <a:p>
            <a:r>
              <a:rPr lang="en-US" dirty="0"/>
              <a:t>What we did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0EDE6C0-22FB-4BC2-B0FB-F85C638C02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1347614"/>
            <a:ext cx="7344816" cy="321999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dirty="0"/>
              <a:t>Filtered out the relevant requirements</a:t>
            </a:r>
          </a:p>
          <a:p>
            <a:pPr marL="457200" indent="-457200">
              <a:buAutoNum type="arabicPeriod"/>
            </a:pPr>
            <a:r>
              <a:rPr lang="en-US" dirty="0"/>
              <a:t>Removed contradictory requirements</a:t>
            </a:r>
          </a:p>
          <a:p>
            <a:pPr marL="457200" indent="-457200">
              <a:buAutoNum type="arabicPeriod"/>
            </a:pPr>
            <a:r>
              <a:rPr lang="en-US" dirty="0"/>
              <a:t>Grouped requirements together, e.g.:</a:t>
            </a:r>
          </a:p>
          <a:p>
            <a:pPr marL="1028700" lvl="1">
              <a:buAutoNum type="arabicPeriod"/>
            </a:pPr>
            <a:r>
              <a:rPr lang="en-US" dirty="0"/>
              <a:t>Finding the terminal</a:t>
            </a:r>
          </a:p>
          <a:p>
            <a:pPr marL="1028700" lvl="1">
              <a:buAutoNum type="arabicPeriod"/>
            </a:pPr>
            <a:r>
              <a:rPr lang="en-US" dirty="0"/>
              <a:t>Making your way to the terminal</a:t>
            </a:r>
          </a:p>
          <a:p>
            <a:pPr marL="1028700" lvl="1">
              <a:buAutoNum type="arabicPeriod"/>
            </a:pPr>
            <a:r>
              <a:rPr lang="en-US" dirty="0"/>
              <a:t>Area in front of the terminal and the surrounding environment</a:t>
            </a:r>
          </a:p>
          <a:p>
            <a:pPr marL="1028700" lvl="1">
              <a:buAutoNum type="arabicPeriod"/>
            </a:pPr>
            <a:r>
              <a:rPr lang="en-US" dirty="0"/>
              <a:t>Using the terminal</a:t>
            </a:r>
          </a:p>
          <a:p>
            <a:pPr marL="457200" indent="-457200">
              <a:buAutoNum type="arabicPeriod"/>
            </a:pPr>
            <a:r>
              <a:rPr lang="en-US" dirty="0"/>
              <a:t>Produced understandable texts, illustrations </a:t>
            </a:r>
            <a:br>
              <a:rPr lang="en-US" dirty="0"/>
            </a:br>
            <a:r>
              <a:rPr lang="en-US" dirty="0"/>
              <a:t>and an introductory video</a:t>
            </a:r>
          </a:p>
          <a:p>
            <a:pPr marL="0" indent="0">
              <a:buNone/>
            </a:pPr>
            <a:r>
              <a:rPr lang="en-US" dirty="0"/>
              <a:t>Both minimum requirements and recommendations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DBC13F9-6D31-4BE2-892B-36B45384B3EC}"/>
              </a:ext>
            </a:extLst>
          </p:cNvPr>
          <p:cNvSpPr txBox="1"/>
          <p:nvPr/>
        </p:nvSpPr>
        <p:spPr>
          <a:xfrm>
            <a:off x="27044" y="4614099"/>
            <a:ext cx="4464496" cy="380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hlinkClick r:id="rId3"/>
              </a:rPr>
              <a:t>Link to the guide (in </a:t>
            </a:r>
            <a:r>
              <a:rPr lang="sv-SE" dirty="0" err="1">
                <a:hlinkClick r:id="rId3"/>
              </a:rPr>
              <a:t>Norwegian</a:t>
            </a:r>
            <a:r>
              <a:rPr lang="sv-SE" dirty="0">
                <a:hlinkClick r:id="rId3"/>
              </a:rPr>
              <a:t>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132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549ED2-809C-4EB2-9C2F-9053A56C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4243503" cy="699404"/>
          </a:xfrm>
        </p:spPr>
        <p:txBody>
          <a:bodyPr/>
          <a:lstStyle/>
          <a:p>
            <a:r>
              <a:rPr lang="en-US" dirty="0"/>
              <a:t>What is needed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E82ED3-E695-4FE9-8F8E-E4F9F22CF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6048216" cy="3075974"/>
          </a:xfrm>
        </p:spPr>
        <p:txBody>
          <a:bodyPr>
            <a:normAutofit/>
          </a:bodyPr>
          <a:lstStyle/>
          <a:p>
            <a:r>
              <a:rPr lang="en-US" dirty="0"/>
              <a:t>Harmonization of the requirements</a:t>
            </a:r>
          </a:p>
          <a:p>
            <a:r>
              <a:rPr lang="en-US" dirty="0"/>
              <a:t>Updates to some of the requirements</a:t>
            </a:r>
          </a:p>
          <a:p>
            <a:r>
              <a:rPr lang="en-US" dirty="0"/>
              <a:t>Simplified versions of the relevant standards</a:t>
            </a:r>
          </a:p>
          <a:p>
            <a:r>
              <a:rPr lang="en-US" dirty="0"/>
              <a:t>More step-by-step guides</a:t>
            </a:r>
          </a:p>
          <a:p>
            <a:r>
              <a:rPr lang="en-US" dirty="0"/>
              <a:t>A tool where different target groups can filter the requirements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E96FDB2-07F5-4130-9D4A-929545D23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32508"/>
            <a:ext cx="2078484" cy="20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7642630-1140-41EE-B4CF-712EAD44E6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7624" y="1347614"/>
            <a:ext cx="6768752" cy="2448272"/>
          </a:xfrm>
        </p:spPr>
        <p:txBody>
          <a:bodyPr>
            <a:normAutofit fontScale="92500"/>
          </a:bodyPr>
          <a:lstStyle/>
          <a:p>
            <a:r>
              <a:rPr lang="en-US" dirty="0"/>
              <a:t>If we want the world to use standards, they need to be accessible and understandable to everyone affected by them</a:t>
            </a:r>
          </a:p>
        </p:txBody>
      </p:sp>
    </p:spTree>
    <p:extLst>
      <p:ext uri="{BB962C8B-B14F-4D97-AF65-F5344CB8AC3E}">
        <p14:creationId xmlns:p14="http://schemas.microsoft.com/office/powerpoint/2010/main" val="1689441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17A3C2C-48B8-784E-BAC7-D32629269D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andreas.cederbom@funka.com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Twitter: @</a:t>
            </a:r>
            <a:r>
              <a:rPr lang="sv-SE" dirty="0" err="1"/>
              <a:t>cederbomarn</a:t>
            </a:r>
            <a:endParaRPr lang="sv-SE" dirty="0"/>
          </a:p>
          <a:p>
            <a:pPr lvl="0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831FC13-B82F-CC41-9393-326B424A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no such thing as an average user</a:t>
            </a:r>
          </a:p>
        </p:txBody>
      </p:sp>
    </p:spTree>
    <p:extLst>
      <p:ext uri="{BB962C8B-B14F-4D97-AF65-F5344CB8AC3E}">
        <p14:creationId xmlns:p14="http://schemas.microsoft.com/office/powerpoint/2010/main" val="16464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0" y="411510"/>
            <a:ext cx="5148064" cy="699404"/>
          </a:xfrm>
        </p:spPr>
        <p:txBody>
          <a:bodyPr/>
          <a:lstStyle/>
          <a:p>
            <a:r>
              <a:rPr lang="sv-SE" dirty="0" err="1"/>
              <a:t>About</a:t>
            </a:r>
            <a:r>
              <a:rPr lang="sv-SE" dirty="0"/>
              <a:t> Funka Nu AB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dirty="0"/>
              <a:t>Founded by </a:t>
            </a:r>
            <a:br>
              <a:rPr lang="en-GB" dirty="0"/>
            </a:br>
            <a:r>
              <a:rPr lang="en-GB" dirty="0"/>
              <a:t>Swedish disability organisations</a:t>
            </a:r>
          </a:p>
          <a:p>
            <a:pPr lvl="0"/>
            <a:r>
              <a:rPr lang="en-GB" dirty="0"/>
              <a:t>Private company 2000</a:t>
            </a:r>
          </a:p>
          <a:p>
            <a:pPr lvl="0"/>
            <a:r>
              <a:rPr lang="en-GB" dirty="0"/>
              <a:t>Oslo, Norway 2010</a:t>
            </a:r>
          </a:p>
          <a:p>
            <a:pPr lvl="0"/>
            <a:r>
              <a:rPr lang="en-GB" dirty="0"/>
              <a:t>Madrid, Spain 2013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44" y="915566"/>
            <a:ext cx="3069256" cy="329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3491880" cy="699404"/>
          </a:xfrm>
        </p:spPr>
        <p:txBody>
          <a:bodyPr/>
          <a:lstStyle/>
          <a:p>
            <a:r>
              <a:rPr lang="en-US" dirty="0"/>
              <a:t>What we do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33440" y="1314664"/>
            <a:ext cx="5400000" cy="3075974"/>
          </a:xfrm>
        </p:spPr>
        <p:txBody>
          <a:bodyPr>
            <a:noAutofit/>
          </a:bodyPr>
          <a:lstStyle/>
          <a:p>
            <a:r>
              <a:rPr lang="en-GB" sz="2000" dirty="0"/>
              <a:t>Consulting</a:t>
            </a:r>
          </a:p>
          <a:p>
            <a:pPr lvl="1">
              <a:buFont typeface="Arial"/>
              <a:buChar char="•"/>
            </a:pPr>
            <a:r>
              <a:rPr lang="en-GB" sz="2000" dirty="0"/>
              <a:t>Development</a:t>
            </a:r>
          </a:p>
          <a:p>
            <a:pPr lvl="1"/>
            <a:r>
              <a:rPr lang="en-GB" sz="2000" dirty="0"/>
              <a:t>Analysis, testing and advice</a:t>
            </a:r>
          </a:p>
          <a:p>
            <a:pPr lvl="1"/>
            <a:r>
              <a:rPr lang="en-GB" sz="2000" dirty="0"/>
              <a:t>Training</a:t>
            </a:r>
          </a:p>
          <a:p>
            <a:r>
              <a:rPr lang="en-GB" sz="2000" dirty="0"/>
              <a:t>Research and innovation</a:t>
            </a:r>
          </a:p>
          <a:p>
            <a:r>
              <a:rPr lang="en-GB" sz="2000" dirty="0"/>
              <a:t>Government assignments</a:t>
            </a:r>
          </a:p>
          <a:p>
            <a:r>
              <a:rPr lang="en-GB" sz="2000" dirty="0"/>
              <a:t>Collaborative projects</a:t>
            </a:r>
          </a:p>
          <a:p>
            <a:r>
              <a:rPr lang="en-GB" sz="2000" dirty="0"/>
              <a:t>Standardization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041" y="1135100"/>
            <a:ext cx="1624959" cy="2441252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49865"/>
            <a:ext cx="2558792" cy="1705861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41419"/>
            <a:ext cx="2794193" cy="187049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C70DFF7-83EC-4CAB-A1B1-2E2D48AA9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43943"/>
            <a:ext cx="3650876" cy="5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BC47BD-B526-406A-A566-0DCDC81C1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8820472" cy="699404"/>
          </a:xfrm>
        </p:spPr>
        <p:txBody>
          <a:bodyPr/>
          <a:lstStyle/>
          <a:p>
            <a:r>
              <a:rPr lang="en-US" sz="3200" dirty="0"/>
              <a:t>Anti-Discrimination and Accessibility Act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FCD783-0B8E-4A28-9084-C978761144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6264240" cy="2931958"/>
          </a:xfrm>
        </p:spPr>
        <p:txBody>
          <a:bodyPr>
            <a:normAutofit/>
          </a:bodyPr>
          <a:lstStyle/>
          <a:p>
            <a:r>
              <a:rPr lang="en-US" dirty="0"/>
              <a:t>Public and private sectors</a:t>
            </a:r>
          </a:p>
          <a:p>
            <a:r>
              <a:rPr lang="en-US" dirty="0"/>
              <a:t>…focused on the general public</a:t>
            </a:r>
          </a:p>
          <a:p>
            <a:r>
              <a:rPr lang="en-US" dirty="0"/>
              <a:t>General functions</a:t>
            </a:r>
          </a:p>
          <a:p>
            <a:r>
              <a:rPr lang="en-US" dirty="0"/>
              <a:t>…including ICT</a:t>
            </a:r>
          </a:p>
          <a:p>
            <a:r>
              <a:rPr lang="en-US" dirty="0"/>
              <a:t>Universal design</a:t>
            </a:r>
          </a:p>
          <a:p>
            <a:r>
              <a:rPr lang="en-US" dirty="0"/>
              <a:t>…specific regulations on ICT and SST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D0E0D1-9F43-416F-91C4-EFB1FCDDFC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1746024" cy="355276"/>
          </a:xfrm>
        </p:spPr>
        <p:txBody>
          <a:bodyPr/>
          <a:lstStyle/>
          <a:p>
            <a:r>
              <a:rPr lang="sv-SE" dirty="0"/>
              <a:t>Norway:</a:t>
            </a:r>
          </a:p>
        </p:txBody>
      </p:sp>
      <p:pic>
        <p:nvPicPr>
          <p:cNvPr id="5" name="Platshållare för bild 4" descr="A photo of a judge hammer.">
            <a:extLst>
              <a:ext uri="{FF2B5EF4-FFF2-40B4-BE49-F238E27FC236}">
                <a16:creationId xmlns:a16="http://schemas.microsoft.com/office/drawing/2014/main" id="{3BF98D06-87FD-40A6-B9EF-56B70D2E5C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17" r="32883"/>
          <a:stretch/>
        </p:blipFill>
        <p:spPr>
          <a:xfrm>
            <a:off x="6400759" y="1512000"/>
            <a:ext cx="2741454" cy="278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4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4855448-0FEB-B043-8EBA-6FBAA52725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1720" y="1707654"/>
            <a:ext cx="5448193" cy="2736304"/>
          </a:xfrm>
        </p:spPr>
        <p:txBody>
          <a:bodyPr>
            <a:normAutofit/>
          </a:bodyPr>
          <a:lstStyle/>
          <a:p>
            <a:r>
              <a:rPr lang="en-US" dirty="0"/>
              <a:t>When it comes to Self-Service Terminals, the regulation points to…</a:t>
            </a:r>
          </a:p>
        </p:txBody>
      </p:sp>
    </p:spTree>
    <p:extLst>
      <p:ext uri="{BB962C8B-B14F-4D97-AF65-F5344CB8AC3E}">
        <p14:creationId xmlns:p14="http://schemas.microsoft.com/office/powerpoint/2010/main" val="322264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1917A4A-12A8-1045-8174-73030CE3E173}"/>
              </a:ext>
            </a:extLst>
          </p:cNvPr>
          <p:cNvSpPr/>
          <p:nvPr/>
        </p:nvSpPr>
        <p:spPr>
          <a:xfrm>
            <a:off x="179512" y="70384"/>
            <a:ext cx="40126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CEN/TS 15291:2006</a:t>
            </a:r>
            <a:br>
              <a:rPr lang="en-US" dirty="0"/>
            </a:br>
            <a:r>
              <a:rPr lang="en-US" sz="1200" dirty="0"/>
              <a:t>- Identification Card Systems:</a:t>
            </a:r>
            <a:br>
              <a:rPr lang="en-US" sz="1200" dirty="0"/>
            </a:br>
            <a:r>
              <a:rPr lang="en-US" sz="1200" dirty="0"/>
              <a:t>- Man-machine interface: Technical Specification: </a:t>
            </a:r>
            <a:br>
              <a:rPr lang="en-US" sz="1200" dirty="0"/>
            </a:br>
            <a:r>
              <a:rPr lang="en-US" sz="1200" dirty="0"/>
              <a:t>Guidance on design of accessible card systems</a:t>
            </a:r>
            <a:endParaRPr lang="sv-SE" sz="12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D546277-B4D0-E245-B1CC-EC9B51E2B34B}"/>
              </a:ext>
            </a:extLst>
          </p:cNvPr>
          <p:cNvSpPr/>
          <p:nvPr/>
        </p:nvSpPr>
        <p:spPr>
          <a:xfrm>
            <a:off x="1516315" y="974483"/>
            <a:ext cx="23599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hlinkClick r:id="rId3"/>
              </a:rPr>
              <a:t>NS-EN 1332-1:2009</a:t>
            </a:r>
            <a:br>
              <a:rPr lang="sv-SE" dirty="0"/>
            </a:br>
            <a:r>
              <a:rPr lang="sv-SE" sz="1200" dirty="0"/>
              <a:t>- </a:t>
            </a:r>
            <a:r>
              <a:rPr lang="sv-SE" sz="1200" dirty="0" err="1"/>
              <a:t>Identification</a:t>
            </a:r>
            <a:r>
              <a:rPr lang="sv-SE" sz="1200" dirty="0"/>
              <a:t> </a:t>
            </a:r>
            <a:r>
              <a:rPr lang="sv-SE" sz="1200" dirty="0" err="1"/>
              <a:t>card</a:t>
            </a:r>
            <a:r>
              <a:rPr lang="sv-SE" sz="1200" dirty="0"/>
              <a:t> systems</a:t>
            </a:r>
            <a:br>
              <a:rPr lang="sv-SE" sz="1200" dirty="0"/>
            </a:br>
            <a:r>
              <a:rPr lang="sv-SE" sz="1200" dirty="0"/>
              <a:t>- Man-</a:t>
            </a:r>
            <a:r>
              <a:rPr lang="sv-SE" sz="1200" dirty="0" err="1"/>
              <a:t>machine</a:t>
            </a:r>
            <a:r>
              <a:rPr lang="sv-SE" sz="1200" dirty="0"/>
              <a:t> interface</a:t>
            </a:r>
            <a:br>
              <a:rPr lang="sv-SE" sz="1200" dirty="0"/>
            </a:br>
            <a:r>
              <a:rPr lang="sv-SE" sz="1200" dirty="0"/>
              <a:t>- Part 1: Design </a:t>
            </a:r>
            <a:r>
              <a:rPr lang="sv-SE" sz="1200" dirty="0" err="1"/>
              <a:t>principles</a:t>
            </a:r>
            <a:r>
              <a:rPr lang="sv-SE" sz="1200" dirty="0"/>
              <a:t> for </a:t>
            </a:r>
            <a:br>
              <a:rPr lang="sv-SE" sz="1200" dirty="0"/>
            </a:br>
            <a:r>
              <a:rPr lang="sv-SE" sz="1200" dirty="0"/>
              <a:t>the </a:t>
            </a:r>
            <a:r>
              <a:rPr lang="sv-SE" sz="1200" dirty="0" err="1"/>
              <a:t>user</a:t>
            </a:r>
            <a:r>
              <a:rPr lang="sv-SE" sz="1200" dirty="0"/>
              <a:t> interface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5859E98-08DD-274B-B664-9B14621E4085}"/>
              </a:ext>
            </a:extLst>
          </p:cNvPr>
          <p:cNvSpPr/>
          <p:nvPr/>
        </p:nvSpPr>
        <p:spPr>
          <a:xfrm>
            <a:off x="93621" y="2017752"/>
            <a:ext cx="27061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EN 1332-2:1998</a:t>
            </a:r>
            <a:br>
              <a:rPr lang="en-US" dirty="0"/>
            </a:br>
            <a:r>
              <a:rPr lang="en-US" sz="1200" dirty="0"/>
              <a:t>- Identification Card Systems:</a:t>
            </a:r>
            <a:br>
              <a:rPr lang="en-US" sz="1200" dirty="0"/>
            </a:br>
            <a:r>
              <a:rPr lang="en-US" sz="1200" dirty="0"/>
              <a:t>- Man-machine interface </a:t>
            </a:r>
            <a:br>
              <a:rPr lang="en-US" sz="1200" dirty="0"/>
            </a:br>
            <a:r>
              <a:rPr lang="en-US" sz="1200" dirty="0"/>
              <a:t>Part 2: Dimensions and location </a:t>
            </a:r>
            <a:br>
              <a:rPr lang="en-US" sz="1200" dirty="0"/>
            </a:br>
            <a:r>
              <a:rPr lang="en-US" sz="1200" dirty="0"/>
              <a:t>of a tactile identifier for ID-1 cards</a:t>
            </a:r>
            <a:endParaRPr lang="sv-SE" sz="12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86F5B48-93F6-244A-8396-81BEB7219694}"/>
              </a:ext>
            </a:extLst>
          </p:cNvPr>
          <p:cNvSpPr/>
          <p:nvPr/>
        </p:nvSpPr>
        <p:spPr>
          <a:xfrm>
            <a:off x="157612" y="3106517"/>
            <a:ext cx="23903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hlinkClick r:id="rId5"/>
              </a:rPr>
              <a:t>NS-EN 1332-3:2008</a:t>
            </a:r>
            <a:br>
              <a:rPr lang="sv-SE" dirty="0"/>
            </a:br>
            <a:r>
              <a:rPr lang="sv-SE" sz="1200" dirty="0"/>
              <a:t>- </a:t>
            </a:r>
            <a:r>
              <a:rPr lang="sv-SE" sz="1200" dirty="0" err="1"/>
              <a:t>Identification</a:t>
            </a:r>
            <a:r>
              <a:rPr lang="sv-SE" sz="1200" dirty="0"/>
              <a:t> </a:t>
            </a:r>
            <a:r>
              <a:rPr lang="sv-SE" sz="1200" dirty="0" err="1"/>
              <a:t>Card</a:t>
            </a:r>
            <a:r>
              <a:rPr lang="sv-SE" sz="1200" dirty="0"/>
              <a:t> Systems:</a:t>
            </a:r>
            <a:br>
              <a:rPr lang="sv-SE" sz="1200" dirty="0"/>
            </a:br>
            <a:r>
              <a:rPr lang="sv-SE" sz="1200" dirty="0"/>
              <a:t>- Man-</a:t>
            </a:r>
            <a:r>
              <a:rPr lang="sv-SE" sz="1200" dirty="0" err="1"/>
              <a:t>machine</a:t>
            </a:r>
            <a:r>
              <a:rPr lang="sv-SE" sz="1200" dirty="0"/>
              <a:t> interface </a:t>
            </a:r>
            <a:br>
              <a:rPr lang="sv-SE" sz="1200" dirty="0"/>
            </a:br>
            <a:r>
              <a:rPr lang="sv-SE" sz="1200" dirty="0"/>
              <a:t>Part 3: </a:t>
            </a:r>
            <a:r>
              <a:rPr lang="sv-SE" sz="1200" dirty="0" err="1"/>
              <a:t>Keypads</a:t>
            </a:r>
            <a:endParaRPr lang="sv-SE" sz="120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A0219D4-6E9D-6F46-90F1-42C9AD986F53}"/>
              </a:ext>
            </a:extLst>
          </p:cNvPr>
          <p:cNvSpPr/>
          <p:nvPr/>
        </p:nvSpPr>
        <p:spPr>
          <a:xfrm>
            <a:off x="2444406" y="3771323"/>
            <a:ext cx="6499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NS-EN ISO 9241-20:2009 </a:t>
            </a:r>
            <a:br>
              <a:rPr lang="en-US" dirty="0"/>
            </a:br>
            <a:r>
              <a:rPr lang="en-US" sz="1200" dirty="0"/>
              <a:t>- Ergonomics of human-system interaction </a:t>
            </a:r>
            <a:br>
              <a:rPr lang="en-US" sz="1200" dirty="0"/>
            </a:br>
            <a:r>
              <a:rPr lang="en-US" sz="1200" dirty="0"/>
              <a:t>-- Part 20: Accessibility guidelines for </a:t>
            </a:r>
            <a:br>
              <a:rPr lang="en-US" sz="1200" dirty="0"/>
            </a:br>
            <a:r>
              <a:rPr lang="en-US" sz="1200" dirty="0"/>
              <a:t>information/communication technology (ICT) equipment and services</a:t>
            </a:r>
            <a:endParaRPr lang="sv-SE" sz="1200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2392B7F-6EC9-B044-A2C3-FD0A7FA6F8C4}"/>
              </a:ext>
            </a:extLst>
          </p:cNvPr>
          <p:cNvSpPr/>
          <p:nvPr/>
        </p:nvSpPr>
        <p:spPr>
          <a:xfrm>
            <a:off x="93621" y="4061366"/>
            <a:ext cx="5271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NS-EN 1332-4:2007</a:t>
            </a:r>
            <a:br>
              <a:rPr lang="en-US" dirty="0"/>
            </a:br>
            <a:r>
              <a:rPr lang="en-US" sz="1200" dirty="0"/>
              <a:t>- Identification Card Systems:</a:t>
            </a:r>
            <a:br>
              <a:rPr lang="en-US" sz="1200" dirty="0"/>
            </a:br>
            <a:r>
              <a:rPr lang="en-US" sz="1200" dirty="0"/>
              <a:t>- Man-machine interface </a:t>
            </a:r>
            <a:br>
              <a:rPr lang="en-US" sz="1200" dirty="0"/>
            </a:br>
            <a:r>
              <a:rPr lang="en-US" sz="1200" dirty="0"/>
              <a:t>Part 4: Coding of user requirements for people with special needs</a:t>
            </a:r>
            <a:endParaRPr lang="sv-SE" sz="120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349007F-6FE4-754A-97B8-469781CB933B}"/>
              </a:ext>
            </a:extLst>
          </p:cNvPr>
          <p:cNvSpPr/>
          <p:nvPr/>
        </p:nvSpPr>
        <p:spPr>
          <a:xfrm>
            <a:off x="5789196" y="3373655"/>
            <a:ext cx="33548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NS-EN 1332-5:2006</a:t>
            </a:r>
            <a:br>
              <a:rPr lang="en-US" dirty="0"/>
            </a:br>
            <a:r>
              <a:rPr lang="en-US" sz="1200" dirty="0"/>
              <a:t>- Identification Card Systems:</a:t>
            </a:r>
            <a:br>
              <a:rPr lang="en-US" sz="1200" dirty="0"/>
            </a:br>
            <a:r>
              <a:rPr lang="en-US" sz="1200" dirty="0"/>
              <a:t>- Man-machine interface </a:t>
            </a:r>
            <a:br>
              <a:rPr lang="en-US" sz="1200" dirty="0"/>
            </a:br>
            <a:r>
              <a:rPr lang="en-US" sz="1200" dirty="0"/>
              <a:t>Part 5: Raised tactile symbols for differentiation of application on ID-1 cards</a:t>
            </a:r>
            <a:endParaRPr lang="sv-SE" sz="1200" dirty="0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FDC58A35-842A-45AD-B6FC-C2531380CAA9}"/>
              </a:ext>
            </a:extLst>
          </p:cNvPr>
          <p:cNvSpPr/>
          <p:nvPr/>
        </p:nvSpPr>
        <p:spPr>
          <a:xfrm>
            <a:off x="3501294" y="1629912"/>
            <a:ext cx="2141411" cy="2141411"/>
          </a:xfrm>
          <a:prstGeom prst="ellipse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solidFill>
                  <a:schemeClr val="tx1"/>
                </a:solidFill>
              </a:rPr>
              <a:t>Self-Service Terminals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9B37E4FB-2A74-4523-A12A-0C1FBB971D7B}"/>
              </a:ext>
            </a:extLst>
          </p:cNvPr>
          <p:cNvSpPr/>
          <p:nvPr/>
        </p:nvSpPr>
        <p:spPr>
          <a:xfrm>
            <a:off x="4423986" y="875489"/>
            <a:ext cx="378821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9"/>
              </a:rPr>
              <a:t>ISO 20282-1:2006 </a:t>
            </a:r>
            <a:br>
              <a:rPr lang="en-US" dirty="0"/>
            </a:br>
            <a:r>
              <a:rPr lang="en-US" sz="1200" dirty="0"/>
              <a:t>- Ease of operation of everyday products </a:t>
            </a:r>
            <a:br>
              <a:rPr lang="en-US" sz="1200" dirty="0"/>
            </a:br>
            <a:r>
              <a:rPr lang="en-US" sz="1200" dirty="0"/>
              <a:t>-- Part 1: Context of use and user characteristics.</a:t>
            </a:r>
            <a:endParaRPr lang="sv-SE" sz="1200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941B7B9-7997-4501-AAE0-4F79C8030904}"/>
              </a:ext>
            </a:extLst>
          </p:cNvPr>
          <p:cNvSpPr/>
          <p:nvPr/>
        </p:nvSpPr>
        <p:spPr>
          <a:xfrm>
            <a:off x="5716054" y="2742422"/>
            <a:ext cx="32864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0"/>
              </a:rPr>
              <a:t>ISO/TS 20282-2:2006 </a:t>
            </a:r>
            <a:br>
              <a:rPr lang="en-US" dirty="0"/>
            </a:br>
            <a:r>
              <a:rPr lang="en-US" sz="1200" dirty="0"/>
              <a:t>- Ease of operation of everyday products </a:t>
            </a:r>
            <a:br>
              <a:rPr lang="en-US" sz="1200" dirty="0"/>
            </a:br>
            <a:r>
              <a:rPr lang="en-US" sz="1200" dirty="0"/>
              <a:t>-- Part 2: Test method</a:t>
            </a:r>
            <a:endParaRPr lang="sv-SE" sz="120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0FE2EF5-6189-40B9-85DB-3DAEEE0AC224}"/>
              </a:ext>
            </a:extLst>
          </p:cNvPr>
          <p:cNvSpPr/>
          <p:nvPr/>
        </p:nvSpPr>
        <p:spPr>
          <a:xfrm>
            <a:off x="3995936" y="0"/>
            <a:ext cx="43909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1"/>
              </a:rPr>
              <a:t>ISO/TR 22411:2008 </a:t>
            </a:r>
            <a:br>
              <a:rPr lang="en-US" dirty="0"/>
            </a:br>
            <a:r>
              <a:rPr lang="en-US" sz="1200" dirty="0"/>
              <a:t>- Ergonomics data and guidelines for the application </a:t>
            </a:r>
            <a:br>
              <a:rPr lang="en-US" sz="1200" dirty="0"/>
            </a:br>
            <a:r>
              <a:rPr lang="en-US" sz="1200" dirty="0"/>
              <a:t>of ISO/IEC Guide 71 to products and services to address </a:t>
            </a:r>
            <a:br>
              <a:rPr lang="en-US" sz="1200" dirty="0"/>
            </a:br>
            <a:r>
              <a:rPr lang="en-US" sz="1200" dirty="0"/>
              <a:t>the needs of older persons and persons with disabilities</a:t>
            </a:r>
            <a:endParaRPr lang="sv-SE" sz="12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E9EC66B-E30C-4367-AE9C-9B9478CD267A}"/>
              </a:ext>
            </a:extLst>
          </p:cNvPr>
          <p:cNvSpPr/>
          <p:nvPr/>
        </p:nvSpPr>
        <p:spPr>
          <a:xfrm>
            <a:off x="5693951" y="1629912"/>
            <a:ext cx="1705184" cy="899833"/>
          </a:xfrm>
          <a:prstGeom prst="rect">
            <a:avLst/>
          </a:prstGeom>
          <a:solidFill>
            <a:srgbClr val="F9E1E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dirty="0">
                <a:solidFill>
                  <a:schemeClr val="tx1"/>
                </a:solidFill>
                <a:hlinkClick r:id="rId12"/>
              </a:rPr>
              <a:t>Web Content </a:t>
            </a:r>
            <a:br>
              <a:rPr lang="en-US" dirty="0">
                <a:solidFill>
                  <a:schemeClr val="tx1"/>
                </a:solidFill>
                <a:hlinkClick r:id="rId12"/>
              </a:rPr>
            </a:br>
            <a:r>
              <a:rPr lang="en-US" dirty="0">
                <a:solidFill>
                  <a:schemeClr val="tx1"/>
                </a:solidFill>
                <a:hlinkClick r:id="rId12"/>
              </a:rPr>
              <a:t>Accessibility </a:t>
            </a:r>
            <a:br>
              <a:rPr lang="en-US" dirty="0">
                <a:solidFill>
                  <a:schemeClr val="tx1"/>
                </a:solidFill>
                <a:hlinkClick r:id="rId12"/>
              </a:rPr>
            </a:br>
            <a:r>
              <a:rPr lang="en-US" dirty="0">
                <a:solidFill>
                  <a:schemeClr val="tx1"/>
                </a:solidFill>
                <a:hlinkClick r:id="rId12"/>
              </a:rPr>
              <a:t>Guidelines 2.0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F15DDF80-E507-45C3-B865-617A443B54FE}"/>
              </a:ext>
            </a:extLst>
          </p:cNvPr>
          <p:cNvSpPr/>
          <p:nvPr/>
        </p:nvSpPr>
        <p:spPr>
          <a:xfrm>
            <a:off x="5938643" y="1774933"/>
            <a:ext cx="1705184" cy="899833"/>
          </a:xfrm>
          <a:prstGeom prst="rect">
            <a:avLst/>
          </a:prstGeom>
          <a:solidFill>
            <a:srgbClr val="F9E1E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dirty="0">
                <a:solidFill>
                  <a:schemeClr val="tx1"/>
                </a:solidFill>
                <a:hlinkClick r:id="rId13"/>
              </a:rPr>
              <a:t>Web Content </a:t>
            </a:r>
            <a:br>
              <a:rPr lang="en-US" dirty="0">
                <a:solidFill>
                  <a:schemeClr val="tx1"/>
                </a:solidFill>
                <a:hlinkClick r:id="rId13"/>
              </a:rPr>
            </a:br>
            <a:r>
              <a:rPr lang="en-US" dirty="0">
                <a:solidFill>
                  <a:schemeClr val="tx1"/>
                </a:solidFill>
                <a:hlinkClick r:id="rId13"/>
              </a:rPr>
              <a:t>Accessibility </a:t>
            </a:r>
            <a:br>
              <a:rPr lang="en-US" dirty="0">
                <a:solidFill>
                  <a:schemeClr val="tx1"/>
                </a:solidFill>
                <a:hlinkClick r:id="rId13"/>
              </a:rPr>
            </a:br>
            <a:r>
              <a:rPr lang="en-US" dirty="0">
                <a:solidFill>
                  <a:schemeClr val="tx1"/>
                </a:solidFill>
                <a:hlinkClick r:id="rId13"/>
              </a:rPr>
              <a:t>Guidelines 2.1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A3CE443-C3B7-494A-BBEB-18C1E2F5D571}"/>
              </a:ext>
            </a:extLst>
          </p:cNvPr>
          <p:cNvSpPr/>
          <p:nvPr/>
        </p:nvSpPr>
        <p:spPr>
          <a:xfrm>
            <a:off x="7743278" y="2018033"/>
            <a:ext cx="1307101" cy="360934"/>
          </a:xfrm>
          <a:prstGeom prst="rect">
            <a:avLst/>
          </a:prstGeom>
          <a:solidFill>
            <a:srgbClr val="F9E1ED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r>
              <a:rPr lang="en-US" dirty="0">
                <a:solidFill>
                  <a:schemeClr val="tx1"/>
                </a:solidFill>
              </a:rPr>
              <a:t>EN 301549</a:t>
            </a:r>
          </a:p>
        </p:txBody>
      </p:sp>
    </p:spTree>
    <p:extLst>
      <p:ext uri="{BB962C8B-B14F-4D97-AF65-F5344CB8AC3E}">
        <p14:creationId xmlns:p14="http://schemas.microsoft.com/office/powerpoint/2010/main" val="317964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8" grpId="0"/>
      <p:bldP spid="19" grpId="0"/>
      <p:bldP spid="15" grpId="0"/>
      <p:bldP spid="17" grpId="0"/>
      <p:bldP spid="20" grpId="0"/>
      <p:bldP spid="6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A mountain of paper.">
            <a:extLst>
              <a:ext uri="{FF2B5EF4-FFF2-40B4-BE49-F238E27FC236}">
                <a16:creationId xmlns:a16="http://schemas.microsoft.com/office/drawing/2014/main" id="{E621226B-535A-4ED9-B567-069F7231C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587"/>
            <a:ext cx="9144000" cy="60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4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Several persons in front of a white board with a lot of post-t notes in different colours.">
            <a:extLst>
              <a:ext uri="{FF2B5EF4-FFF2-40B4-BE49-F238E27FC236}">
                <a16:creationId xmlns:a16="http://schemas.microsoft.com/office/drawing/2014/main" id="{518534F5-D219-BB43-9AC4-B60511CA0D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" b="6794"/>
          <a:stretch/>
        </p:blipFill>
        <p:spPr>
          <a:xfrm>
            <a:off x="0" y="-1"/>
            <a:ext cx="9144000" cy="515721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3C8EE487-5F82-4D4C-BBBB-2291C4CE0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3147814"/>
            <a:ext cx="7776864" cy="1440160"/>
          </a:xfrm>
        </p:spPr>
        <p:txBody>
          <a:bodyPr/>
          <a:lstStyle/>
          <a:p>
            <a:r>
              <a:rPr lang="en-US" dirty="0"/>
              <a:t>You need a team of specialists to understand the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4330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289BDC2-2042-423A-A24C-7446A71FF5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3609" y="1347614"/>
            <a:ext cx="6480720" cy="244827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Agency for Public Management and eGovernment (</a:t>
            </a:r>
            <a:r>
              <a:rPr lang="en-US" dirty="0" err="1"/>
              <a:t>Difi</a:t>
            </a:r>
            <a:r>
              <a:rPr lang="en-US" dirty="0"/>
              <a:t>) in Norway gave Funka an assignment to create an easy-to-use guide for the accessible placement of self-service terminals</a:t>
            </a:r>
          </a:p>
        </p:txBody>
      </p:sp>
    </p:spTree>
    <p:extLst>
      <p:ext uri="{BB962C8B-B14F-4D97-AF65-F5344CB8AC3E}">
        <p14:creationId xmlns:p14="http://schemas.microsoft.com/office/powerpoint/2010/main" val="2987083452"/>
      </p:ext>
    </p:extLst>
  </p:cSld>
  <p:clrMapOvr>
    <a:masterClrMapping/>
  </p:clrMapOvr>
</p:sld>
</file>

<file path=ppt/theme/theme1.xml><?xml version="1.0" encoding="utf-8"?>
<a:theme xmlns:a="http://schemas.openxmlformats.org/drawingml/2006/main" name="Fron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F3038AED-3C07-1A48-9D8A-3B004E50A8A4}"/>
    </a:ext>
  </a:extLst>
</a:theme>
</file>

<file path=ppt/theme/theme10.xml><?xml version="1.0" encoding="utf-8"?>
<a:theme xmlns:a="http://schemas.openxmlformats.org/drawingml/2006/main" name="Citat gul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0500E849-2CB6-344F-AA85-D9ABE3D79C0E}"/>
    </a:ext>
  </a:extLst>
</a:theme>
</file>

<file path=ppt/theme/theme11.xml><?xml version="1.0" encoding="utf-8"?>
<a:theme xmlns:a="http://schemas.openxmlformats.org/drawingml/2006/main" name="Citat blå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ABDD3406-395A-CE49-AD3A-861A5CF5E1A7}"/>
    </a:ext>
  </a:extLst>
</a:theme>
</file>

<file path=ppt/theme/theme12.xml><?xml version="1.0" encoding="utf-8"?>
<a:theme xmlns:a="http://schemas.openxmlformats.org/drawingml/2006/main" name="Pratbubbla gul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3D19C018-A9C8-4E43-B416-115A2A4C6B48}"/>
    </a:ext>
  </a:extLst>
</a:theme>
</file>

<file path=ppt/theme/theme13.xml><?xml version="1.0" encoding="utf-8"?>
<a:theme xmlns:a="http://schemas.openxmlformats.org/drawingml/2006/main" name="Pratbubbla blå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3B521D3E-48A6-EB40-8547-FA3F24866C52}"/>
    </a:ext>
  </a:extLst>
</a:theme>
</file>

<file path=ppt/theme/theme14.xml><?xml version="1.0" encoding="utf-8"?>
<a:theme xmlns:a="http://schemas.openxmlformats.org/drawingml/2006/main" name="Pratbubbla rosa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80657841-F8A4-CB42-9F3A-17D58BBDC3EE}"/>
    </a:ext>
  </a:extLst>
</a:theme>
</file>

<file path=ppt/theme/theme15.xml><?xml version="1.0" encoding="utf-8"?>
<a:theme xmlns:a="http://schemas.openxmlformats.org/drawingml/2006/main" name="Pratbubbla grön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0D8468DE-6B33-8A4C-906F-C4180B551A73}"/>
    </a:ext>
  </a:extLst>
</a:theme>
</file>

<file path=ppt/theme/theme16.xml><?xml version="1.0" encoding="utf-8"?>
<a:theme xmlns:a="http://schemas.openxmlformats.org/drawingml/2006/main" name="Las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8B2D1AFF-3DF4-804D-9A5C-E68190628D4A}"/>
    </a:ext>
  </a:extLst>
</a:theme>
</file>

<file path=ppt/theme/theme17.xml><?xml version="1.0" encoding="utf-8"?>
<a:theme xmlns:a="http://schemas.openxmlformats.org/drawingml/2006/main" name="1_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ka_logo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968F9F47-0E88-7640-9D84-C80A050E612C}"/>
    </a:ext>
  </a:extLst>
</a:theme>
</file>

<file path=ppt/theme/theme3.xml><?xml version="1.0" encoding="utf-8"?>
<a:theme xmlns:a="http://schemas.openxmlformats.org/drawingml/2006/main" name="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9FBE7B74-8973-A140-BA35-AAD10751CDA2}"/>
    </a:ext>
  </a:extLst>
</a:theme>
</file>

<file path=ppt/theme/theme4.xml><?xml version="1.0" encoding="utf-8"?>
<a:theme xmlns:a="http://schemas.openxmlformats.org/drawingml/2006/main" name="Nologo_only_fullscreenimages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AF53C6CE-AAC9-A54B-A866-BCA1AA9702A0}"/>
    </a:ext>
  </a:extLst>
</a:theme>
</file>

<file path=ppt/theme/theme5.xml><?xml version="1.0" encoding="utf-8"?>
<a:theme xmlns:a="http://schemas.openxmlformats.org/drawingml/2006/main" name="On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5DBE5CBC-55F2-AD4F-B539-124DD9043EF2}"/>
    </a:ext>
  </a:extLst>
</a:theme>
</file>

<file path=ppt/theme/theme6.xml><?xml version="1.0" encoding="utf-8"?>
<a:theme xmlns:a="http://schemas.openxmlformats.org/drawingml/2006/main" name="Two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86F08914-82DC-DD46-93BD-B7C40A26D7CE}"/>
    </a:ext>
  </a:extLst>
</a:theme>
</file>

<file path=ppt/theme/theme7.xml><?xml version="1.0" encoding="utf-8"?>
<a:theme xmlns:a="http://schemas.openxmlformats.org/drawingml/2006/main" name="Thre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DCCBCB01-45ED-1647-8D16-1DBCA6D3F72F}"/>
    </a:ext>
  </a:extLst>
</a:theme>
</file>

<file path=ppt/theme/theme8.xml><?xml version="1.0" encoding="utf-8"?>
<a:theme xmlns:a="http://schemas.openxmlformats.org/drawingml/2006/main" name="Citat rosa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E87D8354-E152-614C-AB20-F2B54AF24881}"/>
    </a:ext>
  </a:extLst>
</a:theme>
</file>

<file path=ppt/theme/theme9.xml><?xml version="1.0" encoding="utf-8"?>
<a:theme xmlns:a="http://schemas.openxmlformats.org/drawingml/2006/main" name="Citat grön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mall__180508" id="{C7EA0C94-E8B1-5A46-8ED6-254E5C31FBE7}" vid="{4996652F-CF5D-1942-A246-769C74A677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Funka_mall_180508</Template>
  <TotalTime>263</TotalTime>
  <Words>317</Words>
  <Application>Microsoft Office PowerPoint</Application>
  <PresentationFormat>Bildspel på skärmen (16:9)</PresentationFormat>
  <Paragraphs>70</Paragraphs>
  <Slides>15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17</vt:i4>
      </vt:variant>
      <vt:variant>
        <vt:lpstr>Bildrubriker</vt:lpstr>
      </vt:variant>
      <vt:variant>
        <vt:i4>15</vt:i4>
      </vt:variant>
    </vt:vector>
  </HeadingPairs>
  <TitlesOfParts>
    <vt:vector size="35" baseType="lpstr">
      <vt:lpstr>Arial</vt:lpstr>
      <vt:lpstr>Calibri</vt:lpstr>
      <vt:lpstr>Century Gothic</vt:lpstr>
      <vt:lpstr>Front Page</vt:lpstr>
      <vt:lpstr>Funka_logo</vt:lpstr>
      <vt:lpstr>Small_asterix</vt:lpstr>
      <vt:lpstr>Nologo_only_fullscreenimages</vt:lpstr>
      <vt:lpstr>One Post It</vt:lpstr>
      <vt:lpstr>Two Post It</vt:lpstr>
      <vt:lpstr>Three Post It</vt:lpstr>
      <vt:lpstr>Citat rosa</vt:lpstr>
      <vt:lpstr>Citat grön</vt:lpstr>
      <vt:lpstr>Citat gul</vt:lpstr>
      <vt:lpstr>Citat blå</vt:lpstr>
      <vt:lpstr>Pratbubbla gul</vt:lpstr>
      <vt:lpstr>Pratbubbla blå</vt:lpstr>
      <vt:lpstr>Pratbubbla rosa</vt:lpstr>
      <vt:lpstr>Pratbubbla grön</vt:lpstr>
      <vt:lpstr>Last page</vt:lpstr>
      <vt:lpstr>1_Small_asterix</vt:lpstr>
      <vt:lpstr>Accessibility of Self-Service Terminals in Norway</vt:lpstr>
      <vt:lpstr>About Funka Nu AB</vt:lpstr>
      <vt:lpstr>What we do</vt:lpstr>
      <vt:lpstr>Anti-Discrimination and Accessibility Act </vt:lpstr>
      <vt:lpstr>PowerPoint-presentation</vt:lpstr>
      <vt:lpstr>PowerPoint-presentation</vt:lpstr>
      <vt:lpstr>PowerPoint-presentation</vt:lpstr>
      <vt:lpstr>You need a team of specialists to understand the requirements</vt:lpstr>
      <vt:lpstr>PowerPoint-presentation</vt:lpstr>
      <vt:lpstr>PowerPoint-presentation</vt:lpstr>
      <vt:lpstr>What we found</vt:lpstr>
      <vt:lpstr>What we did</vt:lpstr>
      <vt:lpstr>What is needed</vt:lpstr>
      <vt:lpstr>PowerPoint-presentation</vt:lpstr>
      <vt:lpstr>There is no such thing as an average user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of Self-Service Terminals in Norway</dc:title>
  <dc:subject/>
  <dc:creator>Andreas Cederbom</dc:creator>
  <cp:keywords/>
  <dc:description/>
  <cp:lastModifiedBy>Andreas Cederbom</cp:lastModifiedBy>
  <cp:revision>23</cp:revision>
  <cp:lastPrinted>2014-03-01T05:59:56Z</cp:lastPrinted>
  <dcterms:created xsi:type="dcterms:W3CDTF">2018-07-02T08:10:21Z</dcterms:created>
  <dcterms:modified xsi:type="dcterms:W3CDTF">2018-07-03T08:24:39Z</dcterms:modified>
  <cp:category/>
</cp:coreProperties>
</file>