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>
        <p:scale>
          <a:sx n="93" d="100"/>
          <a:sy n="93" d="100"/>
        </p:scale>
        <p:origin x="4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12/07/16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.cumming@unsw.edu.au" TargetMode="External"/><Relationship Id="rId3" Type="http://schemas.openxmlformats.org/officeDocument/2006/relationships/hyperlink" Target="mailto:Strnadov%C3%A1%0Di.strnadova@unsw.edu.a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463584"/>
            <a:ext cx="7406640" cy="2962898"/>
          </a:xfrm>
        </p:spPr>
        <p:txBody>
          <a:bodyPr>
            <a:normAutofit/>
          </a:bodyPr>
          <a:lstStyle/>
          <a:p>
            <a:r>
              <a:rPr lang="en-AU" sz="3100" b="1" dirty="0" smtClean="0"/>
              <a:t>Parents</a:t>
            </a:r>
            <a:r>
              <a:rPr lang="en-AU" sz="3100" b="1" dirty="0"/>
              <a:t>’ and Teachers’ Perspectives on Using </a:t>
            </a:r>
            <a:r>
              <a:rPr lang="en-AU" sz="3100" b="1" dirty="0" err="1"/>
              <a:t>iPads</a:t>
            </a:r>
            <a:r>
              <a:rPr lang="en-AU" sz="3100" b="1" dirty="0"/>
              <a:t> with Students with Developmental </a:t>
            </a:r>
            <a:r>
              <a:rPr lang="en-AU" sz="3100" b="1" dirty="0" smtClean="0"/>
              <a:t>Disabilities: </a:t>
            </a:r>
            <a:r>
              <a:rPr lang="en-AU" sz="3100" dirty="0"/>
              <a:t/>
            </a:r>
            <a:br>
              <a:rPr lang="en-AU" sz="3100" dirty="0"/>
            </a:br>
            <a:r>
              <a:rPr lang="en-AU" sz="3100" b="1" dirty="0" smtClean="0"/>
              <a:t>Applications for Universal Design for Learning </a:t>
            </a:r>
            <a:endParaRPr lang="en-AU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457" y="4893585"/>
            <a:ext cx="7406640" cy="1752600"/>
          </a:xfrm>
        </p:spPr>
        <p:txBody>
          <a:bodyPr/>
          <a:lstStyle/>
          <a:p>
            <a:r>
              <a:rPr lang="en-AU" dirty="0" smtClean="0"/>
              <a:t>Therese M. Cumming</a:t>
            </a:r>
          </a:p>
          <a:p>
            <a:r>
              <a:rPr lang="en-AU" dirty="0" smtClean="0"/>
              <a:t>Iva </a:t>
            </a:r>
            <a:r>
              <a:rPr lang="en-AU" dirty="0" err="1" smtClean="0"/>
              <a:t>Strnadová</a:t>
            </a:r>
            <a:endParaRPr lang="en-AU" dirty="0" smtClean="0"/>
          </a:p>
          <a:p>
            <a:r>
              <a:rPr lang="en-AU" dirty="0" smtClean="0"/>
              <a:t>UNSW Australia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155" y="3452135"/>
            <a:ext cx="28194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9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Acknowledged the </a:t>
            </a:r>
            <a:r>
              <a:rPr lang="en-AU" dirty="0"/>
              <a:t>impact of </a:t>
            </a:r>
            <a:r>
              <a:rPr lang="en-AU" dirty="0" err="1"/>
              <a:t>iPads</a:t>
            </a:r>
            <a:r>
              <a:rPr lang="en-AU" dirty="0"/>
              <a:t> on their learning, positively impacting their literacy skills. </a:t>
            </a:r>
          </a:p>
          <a:p>
            <a:r>
              <a:rPr lang="en-AU" dirty="0" smtClean="0"/>
              <a:t>Felt that </a:t>
            </a:r>
            <a:r>
              <a:rPr lang="en-AU" dirty="0"/>
              <a:t>using mobile technology assisted their concentration, and made learning exciting and fun. </a:t>
            </a:r>
            <a:endParaRPr lang="en-AU" dirty="0" smtClean="0"/>
          </a:p>
          <a:p>
            <a:r>
              <a:rPr lang="en-AU" dirty="0" smtClean="0"/>
              <a:t>Indicated </a:t>
            </a:r>
            <a:r>
              <a:rPr lang="en-AU" dirty="0"/>
              <a:t>that if given the choice between completing assignments in a traditional </a:t>
            </a:r>
            <a:r>
              <a:rPr lang="en-AU" dirty="0" smtClean="0"/>
              <a:t>manner </a:t>
            </a:r>
            <a:r>
              <a:rPr lang="en-AU" dirty="0"/>
              <a:t>or using the </a:t>
            </a:r>
            <a:r>
              <a:rPr lang="en-AU" dirty="0" err="1"/>
              <a:t>iPad</a:t>
            </a:r>
            <a:r>
              <a:rPr lang="en-AU" dirty="0"/>
              <a:t>, that they would use the </a:t>
            </a:r>
            <a:r>
              <a:rPr lang="en-AU" dirty="0" err="1"/>
              <a:t>iPad</a:t>
            </a:r>
            <a:r>
              <a:rPr lang="en-AU" dirty="0"/>
              <a:t>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151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Felt </a:t>
            </a:r>
            <a:r>
              <a:rPr lang="en-AU" dirty="0"/>
              <a:t>that </a:t>
            </a:r>
            <a:r>
              <a:rPr lang="en-AU" dirty="0" err="1"/>
              <a:t>iPad</a:t>
            </a:r>
            <a:r>
              <a:rPr lang="en-AU" dirty="0"/>
              <a:t> integration provided new opportunities for their children to </a:t>
            </a:r>
            <a:r>
              <a:rPr lang="en-AU" dirty="0" smtClean="0"/>
              <a:t>learn.</a:t>
            </a:r>
          </a:p>
          <a:p>
            <a:r>
              <a:rPr lang="en-AU" dirty="0"/>
              <a:t>I</a:t>
            </a:r>
            <a:r>
              <a:rPr lang="en-AU" dirty="0" smtClean="0"/>
              <a:t>ncreased </a:t>
            </a:r>
            <a:r>
              <a:rPr lang="en-AU" dirty="0"/>
              <a:t>academic </a:t>
            </a:r>
            <a:r>
              <a:rPr lang="en-AU" dirty="0" smtClean="0"/>
              <a:t>skills, </a:t>
            </a:r>
            <a:r>
              <a:rPr lang="en-AU" dirty="0"/>
              <a:t>an improvement in </a:t>
            </a:r>
            <a:r>
              <a:rPr lang="en-AU" dirty="0" smtClean="0"/>
              <a:t>communication skills, improvement in behaviour</a:t>
            </a:r>
            <a:r>
              <a:rPr lang="en-AU" dirty="0"/>
              <a:t>, focus and </a:t>
            </a:r>
            <a:r>
              <a:rPr lang="en-AU" dirty="0" smtClean="0"/>
              <a:t>concentration</a:t>
            </a:r>
          </a:p>
          <a:p>
            <a:r>
              <a:rPr lang="en-AU" dirty="0"/>
              <a:t>P</a:t>
            </a:r>
            <a:r>
              <a:rPr lang="en-AU" dirty="0" smtClean="0"/>
              <a:t>arents also suggested </a:t>
            </a:r>
            <a:r>
              <a:rPr lang="en-AU" dirty="0"/>
              <a:t>that their children demonstrated increased in-dependence and self-determination skills </a:t>
            </a:r>
          </a:p>
        </p:txBody>
      </p:sp>
    </p:spTree>
    <p:extLst>
      <p:ext uri="{BB962C8B-B14F-4D97-AF65-F5344CB8AC3E}">
        <p14:creationId xmlns:p14="http://schemas.microsoft.com/office/powerpoint/2010/main" val="1570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Teachers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Felt </a:t>
            </a:r>
            <a:r>
              <a:rPr lang="en-AU" dirty="0"/>
              <a:t>that the technology made it easier to differentiate instruction for each </a:t>
            </a:r>
            <a:r>
              <a:rPr lang="en-AU" dirty="0" smtClean="0"/>
              <a:t>student</a:t>
            </a:r>
            <a:endParaRPr lang="en-AU" dirty="0"/>
          </a:p>
          <a:p>
            <a:r>
              <a:rPr lang="en-AU" dirty="0"/>
              <a:t>A</a:t>
            </a:r>
            <a:r>
              <a:rPr lang="en-AU" dirty="0" smtClean="0"/>
              <a:t>fforded </a:t>
            </a:r>
            <a:r>
              <a:rPr lang="en-AU" dirty="0"/>
              <a:t>students more capability to access the general education curriculum</a:t>
            </a:r>
            <a:r>
              <a:rPr lang="en-A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226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9947"/>
            <a:ext cx="7498080" cy="1143000"/>
          </a:xfrm>
        </p:spPr>
        <p:txBody>
          <a:bodyPr/>
          <a:lstStyle/>
          <a:p>
            <a:r>
              <a:rPr lang="en-AU" dirty="0" smtClean="0"/>
              <a:t>Mobile Learning Uses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36" y="1094509"/>
            <a:ext cx="7756052" cy="5763491"/>
          </a:xfrm>
        </p:spPr>
        <p:txBody>
          <a:bodyPr>
            <a:normAutofit lnSpcReduction="10000"/>
          </a:bodyPr>
          <a:lstStyle/>
          <a:p>
            <a:pPr lvl="1"/>
            <a:r>
              <a:rPr lang="en-AU" dirty="0" smtClean="0"/>
              <a:t>to </a:t>
            </a:r>
            <a:r>
              <a:rPr lang="en-AU" dirty="0"/>
              <a:t>enhance literacy and numeracy</a:t>
            </a:r>
            <a:r>
              <a:rPr lang="en-AU" dirty="0" smtClean="0"/>
              <a:t>,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encourage creativity, new ideas, &amp; </a:t>
            </a:r>
            <a:r>
              <a:rPr lang="en-AU" dirty="0" smtClean="0"/>
              <a:t>skill 	consolidation</a:t>
            </a:r>
            <a:r>
              <a:rPr lang="en-AU" dirty="0"/>
              <a:t>, </a:t>
            </a:r>
            <a:endParaRPr lang="en-AU" dirty="0" smtClean="0"/>
          </a:p>
          <a:p>
            <a:pPr lvl="1"/>
            <a:r>
              <a:rPr lang="en-AU" dirty="0" smtClean="0"/>
              <a:t>for </a:t>
            </a:r>
            <a:r>
              <a:rPr lang="en-AU" dirty="0"/>
              <a:t>research</a:t>
            </a:r>
            <a:r>
              <a:rPr lang="en-AU" dirty="0" smtClean="0"/>
              <a:t>,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create social stories, </a:t>
            </a:r>
            <a:endParaRPr lang="en-AU" dirty="0" smtClean="0"/>
          </a:p>
          <a:p>
            <a:pPr lvl="1"/>
            <a:r>
              <a:rPr lang="en-AU" dirty="0" smtClean="0"/>
              <a:t>to </a:t>
            </a:r>
            <a:r>
              <a:rPr lang="en-AU" dirty="0"/>
              <a:t>plan schedules, 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get directions while on community </a:t>
            </a:r>
            <a:r>
              <a:rPr lang="en-AU" dirty="0" smtClean="0"/>
              <a:t>excursions</a:t>
            </a:r>
            <a:endParaRPr lang="en-AU" dirty="0"/>
          </a:p>
          <a:p>
            <a:pPr lvl="1"/>
            <a:r>
              <a:rPr lang="en-AU" dirty="0" smtClean="0"/>
              <a:t>to </a:t>
            </a:r>
            <a:r>
              <a:rPr lang="en-AU" dirty="0"/>
              <a:t>take photos</a:t>
            </a:r>
            <a:r>
              <a:rPr lang="en-AU" dirty="0" smtClean="0"/>
              <a:t>,</a:t>
            </a:r>
          </a:p>
          <a:p>
            <a:pPr lvl="1"/>
            <a:r>
              <a:rPr lang="en-AU" dirty="0" smtClean="0"/>
              <a:t>to </a:t>
            </a:r>
            <a:r>
              <a:rPr lang="en-AU" dirty="0"/>
              <a:t>create presentations, </a:t>
            </a:r>
            <a:endParaRPr lang="en-AU" dirty="0" smtClean="0"/>
          </a:p>
          <a:p>
            <a:pPr lvl="1"/>
            <a:r>
              <a:rPr lang="en-AU" dirty="0" smtClean="0"/>
              <a:t>to </a:t>
            </a:r>
            <a:r>
              <a:rPr lang="en-AU" dirty="0"/>
              <a:t>play games, </a:t>
            </a:r>
            <a:r>
              <a:rPr lang="en-AU" dirty="0" smtClean="0"/>
              <a:t>to </a:t>
            </a:r>
            <a:r>
              <a:rPr lang="en-AU" dirty="0"/>
              <a:t>read books, </a:t>
            </a:r>
            <a:endParaRPr lang="en-AU" dirty="0" smtClean="0"/>
          </a:p>
          <a:p>
            <a:pPr lvl="1"/>
            <a:r>
              <a:rPr lang="en-AU" dirty="0" smtClean="0"/>
              <a:t>to </a:t>
            </a:r>
            <a:r>
              <a:rPr lang="en-AU" dirty="0"/>
              <a:t>listen to music.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31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559" y="0"/>
            <a:ext cx="7498080" cy="1143000"/>
          </a:xfrm>
        </p:spPr>
        <p:txBody>
          <a:bodyPr/>
          <a:lstStyle/>
          <a:p>
            <a:r>
              <a:rPr lang="en-AU" dirty="0" smtClean="0"/>
              <a:t>UDL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559" y="1447799"/>
            <a:ext cx="7760129" cy="5062513"/>
          </a:xfrm>
        </p:spPr>
        <p:txBody>
          <a:bodyPr>
            <a:normAutofit/>
          </a:bodyPr>
          <a:lstStyle/>
          <a:p>
            <a:r>
              <a:rPr lang="en-AU" b="1" u="sng" dirty="0" smtClean="0"/>
              <a:t>Representation</a:t>
            </a:r>
            <a:r>
              <a:rPr lang="en-AU" dirty="0" smtClean="0"/>
              <a:t>: </a:t>
            </a:r>
            <a:r>
              <a:rPr lang="en-AU" dirty="0"/>
              <a:t>allowed teachers to </a:t>
            </a:r>
            <a:r>
              <a:rPr lang="en-AU" dirty="0" smtClean="0"/>
              <a:t>provide </a:t>
            </a:r>
            <a:r>
              <a:rPr lang="en-AU" dirty="0"/>
              <a:t>information in a variety of ways, </a:t>
            </a:r>
            <a:r>
              <a:rPr lang="en-AU" dirty="0" smtClean="0"/>
              <a:t>and individualise </a:t>
            </a:r>
            <a:r>
              <a:rPr lang="en-AU" dirty="0"/>
              <a:t>the level that the material was presented at for each student </a:t>
            </a:r>
            <a:endParaRPr lang="en-AU" dirty="0" smtClean="0"/>
          </a:p>
          <a:p>
            <a:r>
              <a:rPr lang="en-AU" b="1" u="sng" dirty="0" smtClean="0"/>
              <a:t>Engagement</a:t>
            </a:r>
            <a:r>
              <a:rPr lang="en-AU" dirty="0" smtClean="0"/>
              <a:t>: various </a:t>
            </a:r>
            <a:r>
              <a:rPr lang="en-AU" dirty="0" err="1"/>
              <a:t>iPad</a:t>
            </a:r>
            <a:r>
              <a:rPr lang="en-AU" dirty="0"/>
              <a:t> applications in each subject area </a:t>
            </a:r>
            <a:r>
              <a:rPr lang="en-AU" dirty="0" smtClean="0"/>
              <a:t>allowed students </a:t>
            </a:r>
            <a:r>
              <a:rPr lang="en-AU" dirty="0"/>
              <a:t>to engage more fully with the material. </a:t>
            </a:r>
            <a:endParaRPr lang="en-AU" dirty="0" smtClean="0"/>
          </a:p>
          <a:p>
            <a:r>
              <a:rPr lang="en-AU" b="1" u="sng" dirty="0" smtClean="0"/>
              <a:t>Expression:</a:t>
            </a:r>
            <a:r>
              <a:rPr lang="en-AU" dirty="0" smtClean="0"/>
              <a:t> apps used to express knowledge via presentations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164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Having enough equipment</a:t>
            </a:r>
          </a:p>
          <a:p>
            <a:r>
              <a:rPr lang="en-AU" dirty="0" smtClean="0"/>
              <a:t>Finding age appropriate apps</a:t>
            </a:r>
          </a:p>
          <a:p>
            <a:r>
              <a:rPr lang="en-AU" dirty="0" smtClean="0"/>
              <a:t>Behaviour: students playing games</a:t>
            </a:r>
          </a:p>
          <a:p>
            <a:r>
              <a:rPr lang="en-AU" dirty="0" smtClean="0"/>
              <a:t>Need for teacher professional development, time, and parent training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0080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Teachers </a:t>
            </a:r>
            <a:r>
              <a:rPr lang="en-AU" dirty="0"/>
              <a:t>are given time and </a:t>
            </a:r>
            <a:r>
              <a:rPr lang="en-AU" dirty="0" err="1"/>
              <a:t>iPads</a:t>
            </a:r>
            <a:r>
              <a:rPr lang="en-AU" dirty="0"/>
              <a:t> before the tablets are introduced to the </a:t>
            </a:r>
            <a:r>
              <a:rPr lang="en-AU" dirty="0" smtClean="0"/>
              <a:t>student</a:t>
            </a:r>
          </a:p>
          <a:p>
            <a:r>
              <a:rPr lang="en-AU" dirty="0"/>
              <a:t>T</a:t>
            </a:r>
            <a:r>
              <a:rPr lang="en-AU" dirty="0" smtClean="0"/>
              <a:t>eachers </a:t>
            </a:r>
            <a:r>
              <a:rPr lang="en-AU" dirty="0"/>
              <a:t>keep data on each student’s use of the </a:t>
            </a:r>
            <a:r>
              <a:rPr lang="en-AU" dirty="0" err="1"/>
              <a:t>iPad</a:t>
            </a:r>
            <a:r>
              <a:rPr lang="en-AU" dirty="0"/>
              <a:t> and applications, in order to determine whether the students are achieving expected </a:t>
            </a:r>
            <a:r>
              <a:rPr lang="en-AU" dirty="0" smtClean="0"/>
              <a:t>outcomes</a:t>
            </a:r>
          </a:p>
          <a:p>
            <a:r>
              <a:rPr lang="en-AU" dirty="0" smtClean="0"/>
              <a:t>Families included as partners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071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Future Research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Implementation of mobile technology in inclusive settings</a:t>
            </a:r>
          </a:p>
          <a:p>
            <a:r>
              <a:rPr lang="en-AU" dirty="0" smtClean="0"/>
              <a:t>Students, parents, and mainstream teachers as participants</a:t>
            </a:r>
          </a:p>
          <a:p>
            <a:r>
              <a:rPr lang="en-AU" dirty="0"/>
              <a:t>More research </a:t>
            </a:r>
            <a:r>
              <a:rPr lang="en-AU" dirty="0" smtClean="0"/>
              <a:t>to </a:t>
            </a:r>
            <a:r>
              <a:rPr lang="en-AU" dirty="0"/>
              <a:t>discover how schools, teachers, and students are effectively using this technology and to provide an evidence base for the educational use of this popular technology. </a:t>
            </a:r>
          </a:p>
        </p:txBody>
      </p:sp>
    </p:spTree>
    <p:extLst>
      <p:ext uri="{BB962C8B-B14F-4D97-AF65-F5344CB8AC3E}">
        <p14:creationId xmlns:p14="http://schemas.microsoft.com/office/powerpoint/2010/main" val="275822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Thank You!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Contact details</a:t>
            </a:r>
          </a:p>
          <a:p>
            <a:endParaRPr lang="en-AU" dirty="0"/>
          </a:p>
          <a:p>
            <a:pPr marL="82296" indent="0">
              <a:buNone/>
            </a:pPr>
            <a:r>
              <a:rPr lang="en-AU" dirty="0" smtClean="0"/>
              <a:t>Therese Cumming (Terry)</a:t>
            </a:r>
          </a:p>
          <a:p>
            <a:pPr marL="402336" lvl="1" indent="0">
              <a:buNone/>
            </a:pPr>
            <a:r>
              <a:rPr lang="en-AU" dirty="0" smtClean="0">
                <a:hlinkClick r:id="rId2"/>
              </a:rPr>
              <a:t>t.cumming@unsw.edu.au</a:t>
            </a:r>
            <a:endParaRPr lang="en-AU" dirty="0" smtClean="0"/>
          </a:p>
          <a:p>
            <a:pPr marL="402336" lvl="1" indent="0">
              <a:buNone/>
            </a:pPr>
            <a:endParaRPr lang="en-AU" dirty="0" smtClean="0"/>
          </a:p>
          <a:p>
            <a:pPr marL="402336" lvl="1" indent="0">
              <a:buNone/>
            </a:pPr>
            <a:r>
              <a:rPr lang="en-AU" sz="3200" dirty="0" smtClean="0"/>
              <a:t>Iva </a:t>
            </a:r>
            <a:r>
              <a:rPr lang="en-AU" sz="3200" dirty="0" err="1" smtClean="0"/>
              <a:t>Strnadová</a:t>
            </a:r>
            <a:endParaRPr lang="en-AU" sz="3200" dirty="0"/>
          </a:p>
          <a:p>
            <a:pPr marL="402336" lvl="1" indent="0">
              <a:buNone/>
            </a:pPr>
            <a:r>
              <a:rPr lang="en-AU" dirty="0" smtClean="0">
                <a:hlinkClick r:id="rId3"/>
              </a:rPr>
              <a:t>i.strnadova@unsw.edu.au</a:t>
            </a:r>
            <a:endParaRPr lang="en-AU" dirty="0" smtClean="0"/>
          </a:p>
          <a:p>
            <a:pPr marL="402336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30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Universal Design for Learning (UDL)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r>
              <a:rPr lang="en-AU" dirty="0" smtClean="0"/>
              <a:t>The </a:t>
            </a:r>
            <a:r>
              <a:rPr lang="en-AU" dirty="0"/>
              <a:t>Universal Design for Learning (UDL) framework “promotes access and inclusion through the development of flexible learning environments comprised of multiple means of representation, engagement and expression” </a:t>
            </a:r>
            <a:r>
              <a:rPr lang="en-AU" sz="2800" dirty="0"/>
              <a:t>(</a:t>
            </a:r>
            <a:r>
              <a:rPr lang="en-AU" sz="2800" dirty="0" smtClean="0"/>
              <a:t>Cumming, </a:t>
            </a:r>
            <a:r>
              <a:rPr lang="en-AU" sz="2800" dirty="0" err="1" smtClean="0"/>
              <a:t>Strnadová</a:t>
            </a:r>
            <a:r>
              <a:rPr lang="en-AU" sz="2800" dirty="0" smtClean="0"/>
              <a:t>, &amp; Singh, 2014</a:t>
            </a:r>
            <a:r>
              <a:rPr lang="en-AU" sz="2800" dirty="0"/>
              <a:t>)</a:t>
            </a:r>
            <a:r>
              <a:rPr lang="en-AU" sz="2800" dirty="0" smtClean="0"/>
              <a:t>.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97870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UDL as a Framework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Therefore UDL provides a suitable theoretical framework for research examining the use of mobile technology by students with developmental disabilities.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Mobile </a:t>
            </a:r>
            <a:r>
              <a:rPr lang="en-AU" dirty="0"/>
              <a:t>technology’s alignment with (UDL) principles (multiple means of representation, engagement and expression) allows for students’ increased access to curriculum and provides an interactive learning environment </a:t>
            </a:r>
          </a:p>
        </p:txBody>
      </p:sp>
    </p:spTree>
    <p:extLst>
      <p:ext uri="{BB962C8B-B14F-4D97-AF65-F5344CB8AC3E}">
        <p14:creationId xmlns:p14="http://schemas.microsoft.com/office/powerpoint/2010/main" val="386447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Mobile Technology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 smtClean="0"/>
              <a:t>Mobile </a:t>
            </a:r>
            <a:r>
              <a:rPr lang="en-AU" dirty="0"/>
              <a:t>technology is being utilized at a rapid pace to facilitate the learning of </a:t>
            </a:r>
            <a:r>
              <a:rPr lang="en-AU" dirty="0" smtClean="0"/>
              <a:t>students </a:t>
            </a:r>
            <a:r>
              <a:rPr lang="en-AU" dirty="0"/>
              <a:t>with developmental </a:t>
            </a:r>
            <a:r>
              <a:rPr lang="en-AU" dirty="0" smtClean="0"/>
              <a:t>disabilities.</a:t>
            </a:r>
          </a:p>
          <a:p>
            <a:r>
              <a:rPr lang="en-AU" dirty="0" smtClean="0"/>
              <a:t>Mobile technology </a:t>
            </a:r>
            <a:r>
              <a:rPr lang="en-AU" dirty="0"/>
              <a:t>has been successfully used to improve students’ communication and behaviour </a:t>
            </a:r>
            <a:r>
              <a:rPr lang="en-AU" sz="2800" dirty="0" smtClean="0"/>
              <a:t>(</a:t>
            </a:r>
            <a:r>
              <a:rPr lang="en-AU" sz="2800" dirty="0" err="1" smtClean="0"/>
              <a:t>Cihak</a:t>
            </a:r>
            <a:r>
              <a:rPr lang="en-AU" sz="2800" dirty="0" smtClean="0"/>
              <a:t>, </a:t>
            </a:r>
            <a:r>
              <a:rPr lang="en-AU" sz="2800" dirty="0" err="1"/>
              <a:t>Fahrenkrog</a:t>
            </a:r>
            <a:r>
              <a:rPr lang="en-AU" sz="2800" dirty="0"/>
              <a:t>, </a:t>
            </a:r>
            <a:r>
              <a:rPr lang="en-AU" sz="2800" dirty="0" smtClean="0"/>
              <a:t>Ayres,. </a:t>
            </a:r>
            <a:r>
              <a:rPr lang="en-AU" sz="2800" dirty="0"/>
              <a:t>&amp; Smith, </a:t>
            </a:r>
            <a:r>
              <a:rPr lang="en-AU" sz="2800" dirty="0" smtClean="0"/>
              <a:t>2010; </a:t>
            </a:r>
            <a:r>
              <a:rPr lang="en-AU" sz="2800" dirty="0" err="1" smtClean="0"/>
              <a:t>Kagohara</a:t>
            </a:r>
            <a:r>
              <a:rPr lang="en-AU" sz="2800" dirty="0" smtClean="0"/>
              <a:t>, </a:t>
            </a:r>
            <a:r>
              <a:rPr lang="en-AU" sz="2800" dirty="0"/>
              <a:t>et </a:t>
            </a:r>
            <a:r>
              <a:rPr lang="en-AU" sz="2800" dirty="0" smtClean="0"/>
              <a:t>al., 2010) </a:t>
            </a:r>
            <a:endParaRPr lang="en-AU" sz="2800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157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Two </a:t>
            </a:r>
            <a:r>
              <a:rPr lang="en-AU" dirty="0"/>
              <a:t>studies with students with developmental disabilities in New South Wales, </a:t>
            </a:r>
            <a:r>
              <a:rPr lang="en-AU" dirty="0" smtClean="0"/>
              <a:t> Australia </a:t>
            </a:r>
            <a:r>
              <a:rPr lang="en-AU" dirty="0"/>
              <a:t>that focused on parents’ and teachers’ perceptions of using iPads with students with developmental disabilities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95335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Study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Kindergarten </a:t>
            </a:r>
            <a:r>
              <a:rPr lang="en-AU" dirty="0"/>
              <a:t>to Year 12 (K-12) special school in Sydney, </a:t>
            </a:r>
            <a:r>
              <a:rPr lang="en-AU" dirty="0" smtClean="0"/>
              <a:t> Australia</a:t>
            </a:r>
          </a:p>
          <a:p>
            <a:r>
              <a:rPr lang="en-AU" dirty="0" smtClean="0"/>
              <a:t>Parents </a:t>
            </a:r>
            <a:r>
              <a:rPr lang="en-AU" dirty="0"/>
              <a:t>and </a:t>
            </a:r>
            <a:r>
              <a:rPr lang="en-AU" dirty="0" smtClean="0"/>
              <a:t>teachers </a:t>
            </a:r>
            <a:r>
              <a:rPr lang="en-AU" dirty="0"/>
              <a:t>of four students with developmental disabilities with high support needs </a:t>
            </a:r>
            <a:endParaRPr lang="en-AU" dirty="0" smtClean="0"/>
          </a:p>
          <a:p>
            <a:r>
              <a:rPr lang="en-AU" dirty="0"/>
              <a:t>D</a:t>
            </a:r>
            <a:r>
              <a:rPr lang="en-AU" dirty="0" smtClean="0"/>
              <a:t>ata </a:t>
            </a:r>
            <a:r>
              <a:rPr lang="en-AU" dirty="0"/>
              <a:t>analysed for the purpose of this study were: (a) children’s annual reports and IEPs, (b) parents’ surveys, and (c) teachers’ pre- and post-implementation surveys. </a:t>
            </a:r>
          </a:p>
        </p:txBody>
      </p:sp>
    </p:spTree>
    <p:extLst>
      <p:ext uri="{BB962C8B-B14F-4D97-AF65-F5344CB8AC3E}">
        <p14:creationId xmlns:p14="http://schemas.microsoft.com/office/powerpoint/2010/main" val="146261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Private </a:t>
            </a:r>
            <a:r>
              <a:rPr lang="en-AU" dirty="0"/>
              <a:t>high school in Sydney, Australia. </a:t>
            </a:r>
            <a:endParaRPr lang="en-AU" dirty="0" smtClean="0"/>
          </a:p>
          <a:p>
            <a:r>
              <a:rPr lang="en-AU" dirty="0" smtClean="0"/>
              <a:t>Four students </a:t>
            </a:r>
            <a:r>
              <a:rPr lang="en-AU" dirty="0"/>
              <a:t>with developmental disabilities and their five teachers from the Education </a:t>
            </a:r>
            <a:r>
              <a:rPr lang="en-AU" dirty="0" smtClean="0"/>
              <a:t>Support </a:t>
            </a:r>
            <a:r>
              <a:rPr lang="en-AU" dirty="0"/>
              <a:t>Team (</a:t>
            </a:r>
            <a:r>
              <a:rPr lang="en-AU" dirty="0" smtClean="0"/>
              <a:t>EST)</a:t>
            </a:r>
          </a:p>
          <a:p>
            <a:r>
              <a:rPr lang="en-AU" dirty="0" smtClean="0"/>
              <a:t>Data </a:t>
            </a:r>
            <a:r>
              <a:rPr lang="en-AU" dirty="0"/>
              <a:t>analysed for the purpose of this study were: (a) a blog describing the project, with a page for each teacher to document his/her experience, (b) teacher and student video interviews, and (c) a teacher focus group meeting at the conclusion of the project. </a:t>
            </a:r>
          </a:p>
        </p:txBody>
      </p:sp>
    </p:spTree>
    <p:extLst>
      <p:ext uri="{BB962C8B-B14F-4D97-AF65-F5344CB8AC3E}">
        <p14:creationId xmlns:p14="http://schemas.microsoft.com/office/powerpoint/2010/main" val="278979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AU" dirty="0"/>
              <a:t>The data in both studies were analysed using inductive content analysis </a:t>
            </a:r>
            <a:r>
              <a:rPr lang="en-AU" dirty="0" smtClean="0"/>
              <a:t>approach to answer:</a:t>
            </a:r>
          </a:p>
          <a:p>
            <a:endParaRPr lang="en-AU" dirty="0"/>
          </a:p>
          <a:p>
            <a:r>
              <a:rPr lang="en-AU" dirty="0"/>
              <a:t>What are teachers’, parents’, and students’ overall perceptions of students with </a:t>
            </a:r>
            <a:r>
              <a:rPr lang="en-AU" dirty="0" smtClean="0"/>
              <a:t>developmental </a:t>
            </a:r>
            <a:r>
              <a:rPr lang="en-AU" dirty="0"/>
              <a:t>disabilities using iPads? </a:t>
            </a:r>
            <a:endParaRPr lang="en-AU" dirty="0" smtClean="0"/>
          </a:p>
          <a:p>
            <a:pPr marL="82296" indent="0">
              <a:buNone/>
            </a:pPr>
            <a:endParaRPr lang="en-AU" dirty="0"/>
          </a:p>
          <a:p>
            <a:r>
              <a:rPr lang="en-AU" dirty="0" smtClean="0"/>
              <a:t>How </a:t>
            </a:r>
            <a:r>
              <a:rPr lang="en-AU" dirty="0"/>
              <a:t>are students using </a:t>
            </a:r>
            <a:r>
              <a:rPr lang="en-AU" dirty="0" err="1"/>
              <a:t>iPads</a:t>
            </a:r>
            <a:r>
              <a:rPr lang="en-AU" dirty="0"/>
              <a:t> in regard to the UDL framework and principles of representation, engagement, and expression? </a:t>
            </a:r>
          </a:p>
        </p:txBody>
      </p:sp>
    </p:spTree>
    <p:extLst>
      <p:ext uri="{BB962C8B-B14F-4D97-AF65-F5344CB8AC3E}">
        <p14:creationId xmlns:p14="http://schemas.microsoft.com/office/powerpoint/2010/main" val="307406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Similar positive results in both studies</a:t>
            </a:r>
          </a:p>
          <a:p>
            <a:r>
              <a:rPr lang="en-AU" dirty="0" smtClean="0"/>
              <a:t>All groups perceived </a:t>
            </a:r>
            <a:r>
              <a:rPr lang="en-AU" dirty="0"/>
              <a:t>that the use of mobile technology improved student access to and </a:t>
            </a:r>
            <a:r>
              <a:rPr lang="en-AU" dirty="0" smtClean="0"/>
              <a:t>participation </a:t>
            </a:r>
            <a:r>
              <a:rPr lang="en-AU" dirty="0"/>
              <a:t>in the curriculum. </a:t>
            </a:r>
            <a:endParaRPr lang="en-AU" dirty="0" smtClean="0"/>
          </a:p>
          <a:p>
            <a:pPr marL="82296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700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40</TotalTime>
  <Words>790</Words>
  <Application>Microsoft Macintosh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Parents’ and Teachers’ Perspectives on Using iPads with Students with Developmental Disabilities:  Applications for Universal Design for Learning </vt:lpstr>
      <vt:lpstr>Universal Design for Learning (UDL)</vt:lpstr>
      <vt:lpstr>UDL as a Framework</vt:lpstr>
      <vt:lpstr>Mobile Technology</vt:lpstr>
      <vt:lpstr>Methodology</vt:lpstr>
      <vt:lpstr>Study 1</vt:lpstr>
      <vt:lpstr>Study 2</vt:lpstr>
      <vt:lpstr>Analysis</vt:lpstr>
      <vt:lpstr>Results</vt:lpstr>
      <vt:lpstr>Students</vt:lpstr>
      <vt:lpstr>Parents</vt:lpstr>
      <vt:lpstr>Teachers</vt:lpstr>
      <vt:lpstr>Mobile Learning Uses</vt:lpstr>
      <vt:lpstr>UDL</vt:lpstr>
      <vt:lpstr>Challenges</vt:lpstr>
      <vt:lpstr>Implications</vt:lpstr>
      <vt:lpstr>Future Research </vt:lpstr>
      <vt:lpstr>Thank You!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Parents’ and Teachers’ Perspectives on Using iPads with Students with Developmental Disabilities:  Applications for Universal Design for Learning </dc:title>
  <dc:creator>Therese Cumming</dc:creator>
  <cp:lastModifiedBy>Therese Cumming</cp:lastModifiedBy>
  <cp:revision>7</cp:revision>
  <dcterms:created xsi:type="dcterms:W3CDTF">2016-07-12T03:47:58Z</dcterms:created>
  <dcterms:modified xsi:type="dcterms:W3CDTF">2016-07-12T05:38:00Z</dcterms:modified>
</cp:coreProperties>
</file>